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25"/>
  </p:handoutMasterIdLst>
  <p:sldIdLst>
    <p:sldId id="256" r:id="rId3"/>
    <p:sldId id="596" r:id="rId4"/>
    <p:sldId id="373" r:id="rId5"/>
    <p:sldId id="597" r:id="rId7"/>
    <p:sldId id="573" r:id="rId8"/>
    <p:sldId id="632" r:id="rId9"/>
    <p:sldId id="598" r:id="rId10"/>
    <p:sldId id="634" r:id="rId11"/>
    <p:sldId id="599" r:id="rId12"/>
    <p:sldId id="600" r:id="rId13"/>
    <p:sldId id="622" r:id="rId14"/>
    <p:sldId id="623" r:id="rId15"/>
    <p:sldId id="633" r:id="rId16"/>
    <p:sldId id="601" r:id="rId17"/>
    <p:sldId id="613" r:id="rId18"/>
    <p:sldId id="614" r:id="rId19"/>
    <p:sldId id="615" r:id="rId20"/>
    <p:sldId id="616" r:id="rId21"/>
    <p:sldId id="617" r:id="rId22"/>
    <p:sldId id="625" r:id="rId23"/>
    <p:sldId id="260" r:id="rId24"/>
  </p:sldIdLst>
  <p:sldSz cx="12192000" cy="6858000"/>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8E4E9"/>
    <a:srgbClr val="00B0F0"/>
    <a:srgbClr val="96F9F0"/>
    <a:srgbClr val="55D6F9"/>
    <a:srgbClr val="42EEDE"/>
    <a:srgbClr val="54C7E5"/>
    <a:srgbClr val="C00000"/>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34"/>
    <p:restoredTop sz="93591"/>
  </p:normalViewPr>
  <p:slideViewPr>
    <p:cSldViewPr snapToGrid="0" showGuides="1">
      <p:cViewPr varScale="1">
        <p:scale>
          <a:sx n="117" d="100"/>
          <a:sy n="117" d="100"/>
        </p:scale>
        <p:origin x="944" y="184"/>
      </p:cViewPr>
      <p:guideLst>
        <p:guide orient="horz" pos="2160"/>
        <p:guide pos="3840"/>
      </p:guideLst>
    </p:cSldViewPr>
  </p:slideViewPr>
  <p:notesTextViewPr>
    <p:cViewPr>
      <p:scale>
        <a:sx n="50" d="100"/>
        <a:sy n="5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gs" Target="tags/tag6.xml"/><Relationship Id="rId31" Type="http://schemas.openxmlformats.org/officeDocument/2006/relationships/customXml" Target="../customXml/item3.xml"/><Relationship Id="rId30" Type="http://schemas.openxmlformats.org/officeDocument/2006/relationships/customXml" Target="../customXml/item2.xml"/><Relationship Id="rId3" Type="http://schemas.openxmlformats.org/officeDocument/2006/relationships/slide" Target="slides/slide1.xml"/><Relationship Id="rId29" Type="http://schemas.openxmlformats.org/officeDocument/2006/relationships/customXml" Target="../customXml/item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79E9D1-9BF0-4590-93E9-CEBE68D7E940}" type="datetimeFigureOut">
              <a:rPr lang="en-GB" smtClean="0"/>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401D88-D640-45B3-A274-37CE828BF5A4}" type="slidenum">
              <a:rPr lang="en-GB" smtClean="0"/>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148F16-BF7A-4F46-8638-D8BDBA5C460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CC9347-A9CA-0B41-9C3C-7ADBB4FD3F7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7472516"/>
          </a:xfrm>
          <a:prstGeom prst="rect">
            <a:avLst/>
          </a:prstGeom>
        </p:spPr>
      </p:pic>
      <p:sp>
        <p:nvSpPr>
          <p:cNvPr id="2" name="Title 1"/>
          <p:cNvSpPr>
            <a:spLocks noGrp="1"/>
          </p:cNvSpPr>
          <p:nvPr>
            <p:ph type="ctrTitle"/>
          </p:nvPr>
        </p:nvSpPr>
        <p:spPr>
          <a:xfrm>
            <a:off x="4258492" y="4376057"/>
            <a:ext cx="7733212" cy="897385"/>
          </a:xfrm>
        </p:spPr>
        <p:txBody>
          <a:bodyPr anchor="b">
            <a:normAutofit/>
          </a:bodyPr>
          <a:lstStyle>
            <a:lvl1pPr algn="ctr">
              <a:defRPr sz="4500" b="0">
                <a:solidFill>
                  <a:schemeClr val="tx1">
                    <a:lumMod val="75000"/>
                    <a:lumOff val="25000"/>
                  </a:schemeClr>
                </a:solidFill>
                <a:latin typeface="+mn-lt"/>
              </a:defRPr>
            </a:lvl1pPr>
          </a:lstStyle>
          <a:p>
            <a:r>
              <a:rPr lang="en-US"/>
              <a:t>Click to edit Master title style</a:t>
            </a:r>
            <a:endParaRPr lang="en-GB"/>
          </a:p>
        </p:txBody>
      </p:sp>
      <p:sp>
        <p:nvSpPr>
          <p:cNvPr id="3" name="Subtitle 2"/>
          <p:cNvSpPr>
            <a:spLocks noGrp="1"/>
          </p:cNvSpPr>
          <p:nvPr>
            <p:ph type="subTitle" idx="1"/>
          </p:nvPr>
        </p:nvSpPr>
        <p:spPr>
          <a:xfrm>
            <a:off x="4258492" y="5372049"/>
            <a:ext cx="7733212" cy="793620"/>
          </a:xfrm>
        </p:spPr>
        <p:txBody>
          <a:bodyPr/>
          <a:lstStyle>
            <a:lvl1pPr marL="0" indent="0" algn="ctr">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3104" y="3051005"/>
            <a:ext cx="2723605" cy="727783"/>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0733" y="3910598"/>
            <a:ext cx="3614400" cy="93091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8B2F657E-F44B-44F8-A6B2-6B7032FF1FB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194152-224B-4EDE-8428-7082BF23D4A0}"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8B2F657E-F44B-44F8-A6B2-6B7032FF1FB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194152-224B-4EDE-8428-7082BF23D4A0}"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1">
                    <a:lumMod val="75000"/>
                    <a:lumOff val="25000"/>
                  </a:schemeClr>
                </a:solidFill>
              </a:defRPr>
            </a:lvl1pPr>
          </a:lstStyle>
          <a:p>
            <a:r>
              <a:rPr lang="en-US"/>
              <a:t>Click to edit Master title style</a:t>
            </a:r>
            <a:endParaRPr lang="en-GB"/>
          </a:p>
        </p:txBody>
      </p:sp>
      <p:sp>
        <p:nvSpPr>
          <p:cNvPr id="3" name="Content Placeholder 2"/>
          <p:cNvSpPr>
            <a:spLocks noGrp="1"/>
          </p:cNvSpPr>
          <p:nvPr>
            <p:ph idx="1"/>
          </p:nvPr>
        </p:nvSpPr>
        <p:spPr/>
        <p:txBody>
          <a:bodyPr/>
          <a:lstStyle>
            <a:lvl1pPr>
              <a:defRPr sz="2400">
                <a:solidFill>
                  <a:schemeClr val="tx1">
                    <a:lumMod val="65000"/>
                    <a:lumOff val="35000"/>
                  </a:schemeClr>
                </a:solidFill>
              </a:defRPr>
            </a:lvl1pPr>
            <a:lvl2pPr marL="685800" indent="-228600">
              <a:buFont typeface="Calibri" panose="020F0502020204030204" pitchFamily="34" charset="0"/>
              <a:buChar char="-"/>
              <a:defRPr sz="2200">
                <a:solidFill>
                  <a:schemeClr val="tx1">
                    <a:lumMod val="65000"/>
                    <a:lumOff val="35000"/>
                  </a:schemeClr>
                </a:solidFill>
              </a:defRPr>
            </a:lvl2pPr>
            <a:lvl3pPr marL="1143000" indent="-228600">
              <a:buFont typeface="Calibri" panose="020F0502020204030204" pitchFamily="34" charset="0"/>
              <a:buChar char="-"/>
              <a:defRPr sz="1800">
                <a:solidFill>
                  <a:schemeClr val="tx1">
                    <a:lumMod val="65000"/>
                    <a:lumOff val="35000"/>
                  </a:schemeClr>
                </a:solidFill>
              </a:defRPr>
            </a:lvl3pPr>
            <a:lvl4pPr marL="1600200" indent="-228600">
              <a:buFont typeface="Calibri" panose="020F0502020204030204" pitchFamily="34" charset="0"/>
              <a:buChar char="-"/>
              <a:defRPr>
                <a:solidFill>
                  <a:schemeClr val="tx1">
                    <a:lumMod val="65000"/>
                    <a:lumOff val="35000"/>
                  </a:schemeClr>
                </a:solidFill>
              </a:defRPr>
            </a:lvl4pPr>
            <a:lvl5pPr marL="2057400" indent="-228600">
              <a:buFont typeface="Calibri" panose="020F0502020204030204" pitchFamily="34" charset="0"/>
              <a:buChar char="-"/>
              <a:defRPr>
                <a:solidFill>
                  <a:schemeClr val="tx1">
                    <a:lumMod val="65000"/>
                    <a:lumOff val="35000"/>
                  </a:schemeClr>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7961"/>
          <a:stretch>
            <a:fillRect/>
          </a:stretch>
        </p:blipFill>
        <p:spPr>
          <a:xfrm>
            <a:off x="0" y="6374674"/>
            <a:ext cx="12187646" cy="48332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994" y="6453753"/>
            <a:ext cx="1199606" cy="320550"/>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96006" y="6370057"/>
            <a:ext cx="1691640" cy="43569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26403" cy="6858000"/>
          </a:xfrm>
          <a:prstGeom prst="rect">
            <a:avLst/>
          </a:prstGeom>
        </p:spPr>
      </p:pic>
      <p:sp>
        <p:nvSpPr>
          <p:cNvPr id="12" name="Title Placeholder 1"/>
          <p:cNvSpPr>
            <a:spLocks noGrp="1"/>
          </p:cNvSpPr>
          <p:nvPr>
            <p:ph type="title"/>
          </p:nvPr>
        </p:nvSpPr>
        <p:spPr>
          <a:xfrm>
            <a:off x="636601" y="2148840"/>
            <a:ext cx="3276600" cy="2841171"/>
          </a:xfrm>
          <a:prstGeom prst="rect">
            <a:avLst/>
          </a:prstGeom>
        </p:spPr>
        <p:txBody>
          <a:bodyPr vert="horz" lIns="91440" tIns="45720" rIns="91440" bIns="45720" rtlCol="0" anchor="ctr">
            <a:normAutofit/>
          </a:bodyPr>
          <a:lstStyle>
            <a:lvl1pPr>
              <a:defRPr b="1">
                <a:solidFill>
                  <a:schemeClr val="bg1"/>
                </a:solidFill>
              </a:defRPr>
            </a:lvl1pPr>
          </a:lstStyle>
          <a:p>
            <a:r>
              <a:rPr lang="en-US"/>
              <a:t>Click to edit Master title style</a:t>
            </a:r>
            <a:endParaRPr lang="en-GB"/>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994" y="6453753"/>
            <a:ext cx="1199606" cy="320550"/>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042274" y="6370057"/>
            <a:ext cx="1691640" cy="43569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4731"/>
          <a:stretch>
            <a:fillRect/>
          </a:stretch>
        </p:blipFill>
        <p:spPr>
          <a:xfrm>
            <a:off x="0" y="0"/>
            <a:ext cx="12259491" cy="6858000"/>
          </a:xfrm>
          <a:prstGeom prst="rect">
            <a:avLst/>
          </a:prstGeom>
        </p:spPr>
      </p:pic>
      <p:sp>
        <p:nvSpPr>
          <p:cNvPr id="2" name="Title 1"/>
          <p:cNvSpPr>
            <a:spLocks noGrp="1"/>
          </p:cNvSpPr>
          <p:nvPr>
            <p:ph type="title"/>
          </p:nvPr>
        </p:nvSpPr>
        <p:spPr>
          <a:xfrm>
            <a:off x="831850" y="1709738"/>
            <a:ext cx="10515600" cy="2852737"/>
          </a:xfrm>
        </p:spPr>
        <p:txBody>
          <a:bodyPr anchor="b"/>
          <a:lstStyle>
            <a:lvl1pPr>
              <a:defRPr sz="6000" b="1">
                <a:solidFill>
                  <a:schemeClr val="bg1"/>
                </a:solidFill>
              </a:defRPr>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994" y="6453753"/>
            <a:ext cx="1199606" cy="320550"/>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96006" y="6370057"/>
            <a:ext cx="1691640" cy="43569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Date Placeholder 4"/>
          <p:cNvSpPr>
            <a:spLocks noGrp="1"/>
          </p:cNvSpPr>
          <p:nvPr>
            <p:ph type="dt" sz="half" idx="10"/>
          </p:nvPr>
        </p:nvSpPr>
        <p:spPr/>
        <p:txBody>
          <a:bodyPr/>
          <a:lstStyle/>
          <a:p>
            <a:fld id="{8B2F657E-F44B-44F8-A6B2-6B7032FF1FB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194152-224B-4EDE-8428-7082BF23D4A0}"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Date Placeholder 6"/>
          <p:cNvSpPr>
            <a:spLocks noGrp="1"/>
          </p:cNvSpPr>
          <p:nvPr>
            <p:ph type="dt" sz="half" idx="10"/>
          </p:nvPr>
        </p:nvSpPr>
        <p:spPr/>
        <p:txBody>
          <a:bodyPr/>
          <a:lstStyle/>
          <a:p>
            <a:fld id="{8B2F657E-F44B-44F8-A6B2-6B7032FF1FB0}"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C194152-224B-4EDE-8428-7082BF23D4A0}"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2F657E-F44B-44F8-A6B2-6B7032FF1FB0}"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C194152-224B-4EDE-8428-7082BF23D4A0}"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B2F657E-F44B-44F8-A6B2-6B7032FF1FB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194152-224B-4EDE-8428-7082BF23D4A0}"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B2F657E-F44B-44F8-A6B2-6B7032FF1FB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194152-224B-4EDE-8428-7082BF23D4A0}"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2F657E-F44B-44F8-A6B2-6B7032FF1FB0}" type="datetimeFigureOut">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194152-224B-4EDE-8428-7082BF23D4A0}"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t>Special Course in Software Engineering ‘24</a:t>
            </a:r>
            <a:endParaRPr lang="en-GB" dirty="0"/>
          </a:p>
        </p:txBody>
      </p:sp>
      <p:sp>
        <p:nvSpPr>
          <p:cNvPr id="3" name="Subtitle 2"/>
          <p:cNvSpPr>
            <a:spLocks noGrp="1"/>
          </p:cNvSpPr>
          <p:nvPr>
            <p:ph type="subTitle" idx="1"/>
          </p:nvPr>
        </p:nvSpPr>
        <p:spPr/>
        <p:txBody>
          <a:bodyPr>
            <a:normAutofit fontScale="92500" lnSpcReduction="20000"/>
          </a:bodyPr>
          <a:lstStyle/>
          <a:p>
            <a:r>
              <a:rPr lang="fi-FI" b="1" spc="300" dirty="0"/>
              <a:t>MINI-PROJECT PRESENTATION</a:t>
            </a:r>
            <a:endParaRPr lang="fi-FI" b="1" spc="300" dirty="0"/>
          </a:p>
          <a:p>
            <a:r>
              <a:rPr lang="fi-FI" dirty="0"/>
              <a:t>GROUP NO. </a:t>
            </a:r>
            <a:r>
              <a:rPr lang="en-US" altLang="fi-FI" dirty="0"/>
              <a:t>23</a:t>
            </a:r>
            <a:r>
              <a:rPr lang="fi-FI" dirty="0"/>
              <a:t> </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655" y="0"/>
            <a:ext cx="10515600" cy="1325563"/>
          </a:xfrm>
        </p:spPr>
        <p:txBody>
          <a:bodyPr/>
          <a:lstStyle/>
          <a:p>
            <a:r>
              <a:rPr lang="en-US" altLang="en-GB" dirty="0"/>
              <a:t>CPU_Frequency(GHZ)</a:t>
            </a:r>
            <a:r>
              <a:rPr lang="en-GB" dirty="0"/>
              <a:t> distribution</a:t>
            </a:r>
            <a:endParaRPr lang="en-GB" dirty="0"/>
          </a:p>
        </p:txBody>
      </p:sp>
      <p:sp>
        <p:nvSpPr>
          <p:cNvPr id="9" name="Content Placeholder 9"/>
          <p:cNvSpPr>
            <a:spLocks noGrp="1"/>
          </p:cNvSpPr>
          <p:nvPr>
            <p:ph idx="1"/>
          </p:nvPr>
        </p:nvSpPr>
        <p:spPr>
          <a:xfrm>
            <a:off x="795655" y="911225"/>
            <a:ext cx="5257800" cy="5461635"/>
          </a:xfrm>
        </p:spPr>
        <p:txBody>
          <a:bodyPr>
            <a:noAutofit/>
          </a:bodyPr>
          <a:lstStyle/>
          <a:p>
            <a:pPr marL="0" indent="0">
              <a:buNone/>
            </a:pPr>
            <a:r>
              <a:rPr lang="en-US" i="1" dirty="0">
                <a:latin typeface="Calibri" panose="020F0502020204030204" pitchFamily="34" charset="0"/>
                <a:cs typeface="Calibri" panose="020F0502020204030204" pitchFamily="34" charset="0"/>
              </a:rPr>
              <a:t>Plot Type: Histogram</a:t>
            </a:r>
            <a:endParaRPr lang="en-US" i="1" dirty="0">
              <a:latin typeface="Calibri" panose="020F0502020204030204" pitchFamily="34" charset="0"/>
              <a:cs typeface="Calibri" panose="020F0502020204030204" pitchFamily="34" charset="0"/>
            </a:endParaRPr>
          </a:p>
          <a:p>
            <a:pPr marL="0" indent="0">
              <a:buNone/>
            </a:pPr>
            <a:r>
              <a:rPr lang="en-US" i="1" dirty="0">
                <a:latin typeface="Calibri" panose="020F0502020204030204" pitchFamily="34" charset="0"/>
                <a:cs typeface="Calibri" panose="020F0502020204030204" pitchFamily="34" charset="0"/>
              </a:rPr>
              <a:t>Description: "The distribution of CPU frequencies shows a strong concentration around 2.5 to 3.0 GHz, which indicates that most laptops in the dataset are equipped with mid-range processors. This range is typical for everyday use laptops, providing sufficient power for standard tasks like web browsing, office work, and light programming. The tail of the distribution extends slightly higher, suggesting the presence of high-performance laptops designed for more demanding tasks, such as video editing, 3D rendering, or gaming."</a:t>
            </a:r>
            <a:endParaRPr lang="en-US" i="1" dirty="0">
              <a:latin typeface="Calibri" panose="020F0502020204030204" pitchFamily="34" charset="0"/>
              <a:cs typeface="Calibri" panose="020F0502020204030204" pitchFamily="34" charset="0"/>
            </a:endParaRPr>
          </a:p>
        </p:txBody>
      </p:sp>
      <p:pic>
        <p:nvPicPr>
          <p:cNvPr id="3" name="图片 2" descr="histogram of ghz"/>
          <p:cNvPicPr>
            <a:picLocks noChangeAspect="1"/>
          </p:cNvPicPr>
          <p:nvPr/>
        </p:nvPicPr>
        <p:blipFill>
          <a:blip r:embed="rId1"/>
          <a:stretch>
            <a:fillRect/>
          </a:stretch>
        </p:blipFill>
        <p:spPr>
          <a:xfrm>
            <a:off x="6054090" y="1447165"/>
            <a:ext cx="5561330" cy="43891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0825"/>
            <a:ext cx="10515600" cy="1325563"/>
          </a:xfrm>
        </p:spPr>
        <p:txBody>
          <a:bodyPr/>
          <a:lstStyle/>
          <a:p>
            <a:r>
              <a:rPr lang="en-US" altLang="en-GB" dirty="0"/>
              <a:t>RAM</a:t>
            </a:r>
            <a:r>
              <a:rPr lang="zh-CN" altLang="en-US" dirty="0"/>
              <a:t>（</a:t>
            </a:r>
            <a:r>
              <a:rPr lang="en-US" altLang="zh-CN" dirty="0"/>
              <a:t>GB</a:t>
            </a:r>
            <a:r>
              <a:rPr lang="zh-CN" altLang="en-US" dirty="0"/>
              <a:t>）</a:t>
            </a:r>
            <a:r>
              <a:rPr lang="en-GB" dirty="0"/>
              <a:t> distribution</a:t>
            </a:r>
            <a:endParaRPr lang="en-GB" dirty="0"/>
          </a:p>
        </p:txBody>
      </p:sp>
      <p:sp>
        <p:nvSpPr>
          <p:cNvPr id="9" name="Content Placeholder 9"/>
          <p:cNvSpPr>
            <a:spLocks noGrp="1"/>
          </p:cNvSpPr>
          <p:nvPr>
            <p:ph idx="1"/>
          </p:nvPr>
        </p:nvSpPr>
        <p:spPr>
          <a:xfrm>
            <a:off x="760730" y="648335"/>
            <a:ext cx="5257800" cy="4667250"/>
          </a:xfrm>
        </p:spPr>
        <p:txBody>
          <a:bodyPr>
            <a:noAutofit/>
          </a:bodyPr>
          <a:lstStyle/>
          <a:p>
            <a:pPr marL="0" indent="0">
              <a:buNone/>
            </a:pPr>
            <a:r>
              <a:rPr lang="en-US" i="1" dirty="0">
                <a:latin typeface="Calibri" panose="020F0502020204030204" pitchFamily="34" charset="0"/>
                <a:cs typeface="Calibri" panose="020F0502020204030204" pitchFamily="34" charset="0"/>
              </a:rPr>
              <a:t>Plot Type: </a:t>
            </a:r>
            <a:r>
              <a:rPr lang="en-US" i="1" dirty="0">
                <a:latin typeface="Calibri" panose="020F0502020204030204" pitchFamily="34" charset="0"/>
                <a:cs typeface="Calibri" panose="020F0502020204030204" pitchFamily="34" charset="0"/>
              </a:rPr>
              <a:t>Histogram</a:t>
            </a:r>
            <a:endParaRPr lang="en-US" i="1" dirty="0">
              <a:latin typeface="Calibri" panose="020F0502020204030204" pitchFamily="34" charset="0"/>
              <a:cs typeface="Calibri" panose="020F0502020204030204" pitchFamily="34" charset="0"/>
            </a:endParaRPr>
          </a:p>
          <a:p>
            <a:pPr marL="0" indent="0">
              <a:buNone/>
            </a:pPr>
            <a:r>
              <a:rPr lang="en-US" i="1" dirty="0">
                <a:latin typeface="Calibri" panose="020F0502020204030204" pitchFamily="34" charset="0"/>
                <a:cs typeface="Calibri" panose="020F0502020204030204" pitchFamily="34" charset="0"/>
              </a:rPr>
              <a:t>Description: "The most common RAM configuration among the laptops is 8 GB, which is standard for general-purpose laptops and sufficient for most users. There is a smaller number of laptops with 16 GB of RAM, often found in high-performance laptops used for tasks requiring more memory, like gaming, programming, or professional software development. A few outliers with 32 GB or even 64 GB of RAM represent top-tier models, likely used in specialized fields such as data science, machine learning, or professional video editing, where large amounts of memory are necessary."</a:t>
            </a:r>
            <a:endParaRPr lang="en-US" i="1" dirty="0">
              <a:latin typeface="Calibri" panose="020F0502020204030204" pitchFamily="34" charset="0"/>
              <a:cs typeface="Calibri" panose="020F0502020204030204" pitchFamily="34" charset="0"/>
            </a:endParaRPr>
          </a:p>
        </p:txBody>
      </p:sp>
      <p:pic>
        <p:nvPicPr>
          <p:cNvPr id="3" name="图片 2" descr="his of ram"/>
          <p:cNvPicPr>
            <a:picLocks noChangeAspect="1"/>
          </p:cNvPicPr>
          <p:nvPr/>
        </p:nvPicPr>
        <p:blipFill>
          <a:blip r:embed="rId1"/>
          <a:stretch>
            <a:fillRect/>
          </a:stretch>
        </p:blipFill>
        <p:spPr>
          <a:xfrm>
            <a:off x="6245225" y="835660"/>
            <a:ext cx="5610225" cy="43891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685" y="-335915"/>
            <a:ext cx="10515600" cy="1325563"/>
          </a:xfrm>
        </p:spPr>
        <p:txBody>
          <a:bodyPr/>
          <a:lstStyle/>
          <a:p>
            <a:r>
              <a:rPr lang="en-US" altLang="en-GB" dirty="0"/>
              <a:t>Weight</a:t>
            </a:r>
            <a:r>
              <a:rPr lang="en-GB" dirty="0"/>
              <a:t> distribution</a:t>
            </a:r>
            <a:endParaRPr lang="en-GB" dirty="0"/>
          </a:p>
        </p:txBody>
      </p:sp>
      <p:sp>
        <p:nvSpPr>
          <p:cNvPr id="9" name="Content Placeholder 9"/>
          <p:cNvSpPr>
            <a:spLocks noGrp="1"/>
          </p:cNvSpPr>
          <p:nvPr>
            <p:ph idx="1"/>
          </p:nvPr>
        </p:nvSpPr>
        <p:spPr>
          <a:xfrm>
            <a:off x="838200" y="563245"/>
            <a:ext cx="5257800" cy="5276215"/>
          </a:xfrm>
        </p:spPr>
        <p:txBody>
          <a:bodyPr>
            <a:noAutofit/>
          </a:bodyPr>
          <a:lstStyle/>
          <a:p>
            <a:pPr marL="0" indent="0">
              <a:buNone/>
            </a:pPr>
            <a:r>
              <a:rPr lang="en-US" sz="2000" i="1" dirty="0">
                <a:latin typeface="Calibri" panose="020F0502020204030204" pitchFamily="34" charset="0"/>
                <a:cs typeface="Calibri" panose="020F0502020204030204" pitchFamily="34" charset="0"/>
              </a:rPr>
              <a:t>Plot Type:Histogram</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Description: "The weight distribution shows that the majority of laptops fall between 1.5 kg and 2.5 kg, suggesting that most models are designed to balance portability and performance. Lightweight laptops, under 1.5 kg, likely represent ultra-portable models, ideal for users who prioritize mobility. Laptops heavier than 2.5 kg are less common and are likely high-performance gaming laptops or workstations with powerful hardware that necessitates more cooling and larger battery capacity, which adds to the weight."</a:t>
            </a:r>
            <a:endParaRPr lang="en-US" sz="2000" i="1" dirty="0">
              <a:latin typeface="Calibri" panose="020F0502020204030204" pitchFamily="34" charset="0"/>
              <a:cs typeface="Calibri" panose="020F0502020204030204" pitchFamily="34" charset="0"/>
            </a:endParaRPr>
          </a:p>
        </p:txBody>
      </p:sp>
      <p:pic>
        <p:nvPicPr>
          <p:cNvPr id="3" name="图片 2" descr="his of kg"/>
          <p:cNvPicPr>
            <a:picLocks noChangeAspect="1"/>
          </p:cNvPicPr>
          <p:nvPr/>
        </p:nvPicPr>
        <p:blipFill>
          <a:blip r:embed="rId1"/>
          <a:stretch>
            <a:fillRect/>
          </a:stretch>
        </p:blipFill>
        <p:spPr>
          <a:xfrm>
            <a:off x="6229985" y="0"/>
            <a:ext cx="4701540" cy="2590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222375" y="1913255"/>
            <a:ext cx="4323715" cy="2306955"/>
          </a:xfrm>
          <a:prstGeom prst="rect">
            <a:avLst/>
          </a:prstGeom>
          <a:noFill/>
        </p:spPr>
        <p:txBody>
          <a:bodyPr wrap="square" rtlCol="0">
            <a:spAutoFit/>
          </a:bodyPr>
          <a:p>
            <a:r>
              <a:rPr lang="zh-CN" altLang="en-US"/>
              <a:t>Overall, the middle part of the weight data is closer to a normal distribution, but at the high end (heavier devices) it deviates from the normal distribution and shows a right-biased phenomenon. This may be due to the asymmetry of data due to some heavy laptop devices, such as gaming laptops or workstations.</a:t>
            </a:r>
            <a:endParaRPr lang="zh-CN" altLang="en-US"/>
          </a:p>
        </p:txBody>
      </p:sp>
      <p:pic>
        <p:nvPicPr>
          <p:cNvPr id="6" name="图片 5" descr="kg q-q plot"/>
          <p:cNvPicPr>
            <a:picLocks noChangeAspect="1"/>
          </p:cNvPicPr>
          <p:nvPr/>
        </p:nvPicPr>
        <p:blipFill>
          <a:blip r:embed="rId1"/>
          <a:stretch>
            <a:fillRect/>
          </a:stretch>
        </p:blipFill>
        <p:spPr>
          <a:xfrm>
            <a:off x="6254750" y="995680"/>
            <a:ext cx="4963160" cy="37230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05946" y="3044279"/>
            <a:ext cx="5149140" cy="769441"/>
          </a:xfrm>
          <a:prstGeom prst="rect">
            <a:avLst/>
          </a:prstGeom>
          <a:noFill/>
        </p:spPr>
        <p:txBody>
          <a:bodyPr wrap="square" rtlCol="0">
            <a:spAutoFit/>
          </a:bodyPr>
          <a:lstStyle/>
          <a:p>
            <a:r>
              <a:rPr lang="en-US" sz="4400" dirty="0"/>
              <a:t>Analysis</a:t>
            </a:r>
            <a:endParaRPr lang="en-US" sz="4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Hypothesis #1: RAM and Price Relationship</a:t>
            </a:r>
          </a:p>
        </p:txBody>
      </p:sp>
      <p:sp>
        <p:nvSpPr>
          <p:cNvPr id="3" name="Content Placeholder 2"/>
          <p:cNvSpPr>
            <a:spLocks noGrp="1"/>
          </p:cNvSpPr>
          <p:nvPr>
            <p:ph idx="1"/>
          </p:nvPr>
        </p:nvSpPr>
        <p:spPr/>
        <p:txBody>
          <a:bodyPr/>
          <a:lstStyle/>
          <a:p>
            <a:r>
              <a:t>H0: There is no relationship between RAM size and laptop price.</a:t>
            </a:r>
          </a:p>
          <a:p>
            <a:r>
              <a:t>Ha: There is a significant relationship between RAM size and laptop price.</a:t>
            </a:r>
          </a:p>
          <a:p>
            <a:r>
              <a:t>Analysis: Based on correlation analysis, a strong positive correlation (0.74) between RAM size and price indicates a significant relationship between the two variables.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Testing Hypothesis #1: RAM and Price</a:t>
            </a:r>
          </a:p>
        </p:txBody>
      </p:sp>
      <p:sp>
        <p:nvSpPr>
          <p:cNvPr id="3" name="Content Placeholder 2"/>
          <p:cNvSpPr>
            <a:spLocks noGrp="1"/>
          </p:cNvSpPr>
          <p:nvPr>
            <p:ph idx="1"/>
          </p:nvPr>
        </p:nvSpPr>
        <p:spPr/>
        <p:txBody>
          <a:bodyPr/>
          <a:lstStyle/>
          <a:p>
            <a:r>
              <a:t>The correlation analysis results suggest that laptops with higher RAM tend to be more expensive. The correlation coefficient of 0.74 strongly supports this hypothesis.</a:t>
            </a:r>
          </a:p>
        </p:txBody>
      </p:sp>
      <p:pic>
        <p:nvPicPr>
          <p:cNvPr id="5" name="图片 4" descr="x-ram y-price"/>
          <p:cNvPicPr>
            <a:picLocks noChangeAspect="1"/>
          </p:cNvPicPr>
          <p:nvPr/>
        </p:nvPicPr>
        <p:blipFill>
          <a:blip r:embed="rId1"/>
          <a:stretch>
            <a:fillRect/>
          </a:stretch>
        </p:blipFill>
        <p:spPr>
          <a:xfrm>
            <a:off x="1118235" y="3082290"/>
            <a:ext cx="3510915" cy="2633345"/>
          </a:xfrm>
          <a:prstGeom prst="rect">
            <a:avLst/>
          </a:prstGeom>
        </p:spPr>
      </p:pic>
      <p:pic>
        <p:nvPicPr>
          <p:cNvPr id="6" name="图片 5"/>
          <p:cNvPicPr>
            <a:picLocks noChangeAspect="1"/>
          </p:cNvPicPr>
          <p:nvPr/>
        </p:nvPicPr>
        <p:blipFill>
          <a:blip r:embed="rId2"/>
          <a:stretch>
            <a:fillRect/>
          </a:stretch>
        </p:blipFill>
        <p:spPr>
          <a:xfrm>
            <a:off x="4709160" y="3491865"/>
            <a:ext cx="5478145" cy="14973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Hypothesis #2: CPU Frequency and Price Relationship</a:t>
            </a:r>
          </a:p>
        </p:txBody>
      </p:sp>
      <p:sp>
        <p:nvSpPr>
          <p:cNvPr id="3" name="Content Placeholder 2"/>
          <p:cNvSpPr>
            <a:spLocks noGrp="1"/>
          </p:cNvSpPr>
          <p:nvPr>
            <p:ph idx="1"/>
          </p:nvPr>
        </p:nvSpPr>
        <p:spPr/>
        <p:txBody>
          <a:bodyPr/>
          <a:lstStyle/>
          <a:p>
            <a:r>
              <a:t>H0: There is no significant relationship between CPU frequency and laptop price.</a:t>
            </a:r>
          </a:p>
          <a:p>
            <a:r>
              <a:t>Ha: There is a significant relationship between CPU frequency and laptop price.</a:t>
            </a:r>
          </a:p>
          <a:p>
            <a:r>
              <a:t>Analysis: A moderate correlation (0.43) between CPU frequency and price suggests that laptops with higher CPU frequencies are moderately more expensive.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Testing Hypothesis #2: CPU Frequency and Price</a:t>
            </a:r>
          </a:p>
        </p:txBody>
      </p:sp>
      <p:sp>
        <p:nvSpPr>
          <p:cNvPr id="3" name="Content Placeholder 2"/>
          <p:cNvSpPr>
            <a:spLocks noGrp="1"/>
          </p:cNvSpPr>
          <p:nvPr>
            <p:ph idx="1"/>
          </p:nvPr>
        </p:nvSpPr>
        <p:spPr/>
        <p:txBody>
          <a:bodyPr/>
          <a:lstStyle/>
          <a:p>
            <a:r>
              <a:t>The correlation coefficient of 0.43 suggests a moderate relationship between CPU frequency and laptop price, indicating that laptops with higher clock speeds tend to cost more.</a:t>
            </a:r>
          </a:p>
        </p:txBody>
      </p:sp>
      <p:pic>
        <p:nvPicPr>
          <p:cNvPr id="5" name="图片 4"/>
          <p:cNvPicPr>
            <a:picLocks noChangeAspect="1"/>
          </p:cNvPicPr>
          <p:nvPr/>
        </p:nvPicPr>
        <p:blipFill>
          <a:blip r:embed="rId1"/>
          <a:stretch>
            <a:fillRect/>
          </a:stretch>
        </p:blipFill>
        <p:spPr>
          <a:xfrm>
            <a:off x="5144770" y="3208020"/>
            <a:ext cx="5475605" cy="1249045"/>
          </a:xfrm>
          <a:prstGeom prst="rect">
            <a:avLst/>
          </a:prstGeom>
        </p:spPr>
      </p:pic>
      <p:pic>
        <p:nvPicPr>
          <p:cNvPr id="7" name="图片 6" descr="x-ghz y-price"/>
          <p:cNvPicPr>
            <a:picLocks noChangeAspect="1"/>
          </p:cNvPicPr>
          <p:nvPr/>
        </p:nvPicPr>
        <p:blipFill>
          <a:blip r:embed="rId2"/>
          <a:stretch>
            <a:fillRect/>
          </a:stretch>
        </p:blipFill>
        <p:spPr>
          <a:xfrm>
            <a:off x="786130" y="2982595"/>
            <a:ext cx="3886200" cy="2914650"/>
          </a:xfrm>
          <a:prstGeom prst="rect">
            <a:avLst/>
          </a:prstGeom>
        </p:spPr>
      </p:pic>
      <p:sp>
        <p:nvSpPr>
          <p:cNvPr id="4" name="文本框 3"/>
          <p:cNvSpPr txBox="1"/>
          <p:nvPr/>
        </p:nvSpPr>
        <p:spPr>
          <a:xfrm>
            <a:off x="5004435" y="4782185"/>
            <a:ext cx="5493385" cy="1476375"/>
          </a:xfrm>
          <a:prstGeom prst="rect">
            <a:avLst/>
          </a:prstGeom>
          <a:noFill/>
        </p:spPr>
        <p:txBody>
          <a:bodyPr wrap="square" rtlCol="0">
            <a:spAutoFit/>
          </a:bodyPr>
          <a:p>
            <a:r>
              <a:rPr lang="zh-CN" altLang="en-US"/>
              <a:t>The scatter plot shows that notebooks with higher CPU frequencies are generally more expensive, but there are also some outliers that indicate that the price is not only determined by CPU frequency, but also by other hardware configuration and brand factors.</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325563"/>
          </a:xfrm>
        </p:spPr>
        <p:txBody>
          <a:bodyPr/>
          <a:lstStyle/>
          <a:p>
            <a:r>
              <a:t>Hypothesis #3: Screen Size and </a:t>
            </a:r>
            <a:r>
              <a:rPr lang="en-US"/>
              <a:t>Company</a:t>
            </a:r>
            <a:endParaRPr lang="en-US"/>
          </a:p>
        </p:txBody>
      </p:sp>
      <p:sp>
        <p:nvSpPr>
          <p:cNvPr id="3" name="Content Placeholder 2"/>
          <p:cNvSpPr>
            <a:spLocks noGrp="1"/>
          </p:cNvSpPr>
          <p:nvPr>
            <p:ph idx="1"/>
          </p:nvPr>
        </p:nvSpPr>
        <p:spPr>
          <a:xfrm>
            <a:off x="838200" y="932180"/>
            <a:ext cx="10515600" cy="3280410"/>
          </a:xfrm>
        </p:spPr>
        <p:txBody>
          <a:bodyPr>
            <a:normAutofit fontScale="90000" lnSpcReduction="20000"/>
          </a:bodyPr>
          <a:lstStyle/>
          <a:p>
            <a:r>
              <a:t>H0: There is no significant relationship between screen size and </a:t>
            </a:r>
            <a:r>
              <a:rPr lang="en-US"/>
              <a:t>company</a:t>
            </a:r>
            <a:r>
              <a:t>.</a:t>
            </a:r>
          </a:p>
          <a:p>
            <a:r>
              <a:t>Ha: There is a significant relationship between screen size and </a:t>
            </a:r>
            <a:r>
              <a:rPr lang="en-US"/>
              <a:t>company</a:t>
            </a:r>
            <a:r>
              <a:t>.</a:t>
            </a:r>
          </a:p>
          <a:p>
            <a:r>
              <a:t>Analysis: F-statistic = 9.8497: This value represents the ratio of the variance between the groups (different companies) to the variance within the groups (within each company's laptop screen sizes). A higher F-statistic suggests that the variability between the companies' average screen sizes is significantly larger than the variability within each company. This means there is likely a difference in screen size across companies.</a:t>
            </a:r>
          </a:p>
          <a:p/>
          <a:p>
            <a:r>
              <a:t>p-value = 3.7079e-26: The p-value is extremely small, effectively close to 0, and much smaller than the commonly used significance level of 0.05. This indicates strong evidence against the null hypothesis.</a:t>
            </a:r>
          </a:p>
        </p:txBody>
      </p:sp>
      <p:pic>
        <p:nvPicPr>
          <p:cNvPr id="6" name="图片 5"/>
          <p:cNvPicPr>
            <a:picLocks noChangeAspect="1"/>
          </p:cNvPicPr>
          <p:nvPr/>
        </p:nvPicPr>
        <p:blipFill>
          <a:blip r:embed="rId1"/>
          <a:stretch>
            <a:fillRect/>
          </a:stretch>
        </p:blipFill>
        <p:spPr>
          <a:xfrm>
            <a:off x="1423670" y="4418965"/>
            <a:ext cx="9344025" cy="15506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05946" y="3044279"/>
            <a:ext cx="5149140" cy="769441"/>
          </a:xfrm>
          <a:prstGeom prst="rect">
            <a:avLst/>
          </a:prstGeom>
          <a:noFill/>
        </p:spPr>
        <p:txBody>
          <a:bodyPr wrap="square" rtlCol="0">
            <a:spAutoFit/>
          </a:bodyPr>
          <a:lstStyle/>
          <a:p>
            <a:r>
              <a:rPr lang="en-US" sz="4400" dirty="0"/>
              <a:t>Group Introduction</a:t>
            </a:r>
            <a:endParaRPr lang="en-US" sz="4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39140" y="-314960"/>
            <a:ext cx="10515600" cy="1325563"/>
          </a:xfrm>
        </p:spPr>
        <p:txBody>
          <a:bodyPr>
            <a:normAutofit fontScale="90000"/>
          </a:bodyPr>
          <a:lstStyle/>
          <a:p>
            <a:r>
              <a:t>Testing Hypothesis #</a:t>
            </a:r>
            <a:r>
              <a:rPr lang="en-US"/>
              <a:t>3</a:t>
            </a:r>
            <a:r>
              <a:t>: </a:t>
            </a:r>
            <a:r>
              <a:rPr>
                <a:sym typeface="+mn-ea"/>
              </a:rPr>
              <a:t>Screen Size and </a:t>
            </a:r>
            <a:r>
              <a:rPr lang="en-US">
                <a:sym typeface="+mn-ea"/>
              </a:rPr>
              <a:t>Company</a:t>
            </a:r>
            <a:endParaRPr lang="en-US">
              <a:sym typeface="+mn-ea"/>
            </a:endParaRPr>
          </a:p>
        </p:txBody>
      </p:sp>
      <p:sp>
        <p:nvSpPr>
          <p:cNvPr id="3" name="Content Placeholder 2"/>
          <p:cNvSpPr>
            <a:spLocks noGrp="1"/>
          </p:cNvSpPr>
          <p:nvPr>
            <p:ph idx="1"/>
          </p:nvPr>
        </p:nvSpPr>
        <p:spPr>
          <a:xfrm>
            <a:off x="739140" y="535940"/>
            <a:ext cx="10515600" cy="1445260"/>
          </a:xfrm>
        </p:spPr>
        <p:txBody>
          <a:bodyPr/>
          <a:lstStyle/>
          <a:p>
            <a:r>
              <a:t>There is a significant relationship between screen size and company. This means that different companies have significant variations in the average screen size of their laptops. Certain companies may favor smaller screen sizes, while others may offer laptops with larger screens, and these differences are statistically significant.</a:t>
            </a:r>
          </a:p>
        </p:txBody>
      </p:sp>
      <p:pic>
        <p:nvPicPr>
          <p:cNvPr id="4" name="图片 3"/>
          <p:cNvPicPr>
            <a:picLocks noChangeAspect="1"/>
          </p:cNvPicPr>
          <p:nvPr/>
        </p:nvPicPr>
        <p:blipFill>
          <a:blip r:embed="rId1"/>
          <a:stretch>
            <a:fillRect/>
          </a:stretch>
        </p:blipFill>
        <p:spPr>
          <a:xfrm>
            <a:off x="1246505" y="1878330"/>
            <a:ext cx="9344025" cy="1550670"/>
          </a:xfrm>
          <a:prstGeom prst="rect">
            <a:avLst/>
          </a:prstGeom>
        </p:spPr>
      </p:pic>
      <p:pic>
        <p:nvPicPr>
          <p:cNvPr id="6" name="图片 5" descr="inches-company"/>
          <p:cNvPicPr>
            <a:picLocks noChangeAspect="1"/>
          </p:cNvPicPr>
          <p:nvPr/>
        </p:nvPicPr>
        <p:blipFill>
          <a:blip r:embed="rId2"/>
          <a:stretch>
            <a:fillRect/>
          </a:stretch>
        </p:blipFill>
        <p:spPr>
          <a:xfrm>
            <a:off x="0" y="3258185"/>
            <a:ext cx="12192000" cy="32270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End</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847124" y="1856488"/>
          <a:ext cx="10484022" cy="2219960"/>
        </p:xfrm>
        <a:graphic>
          <a:graphicData uri="http://schemas.openxmlformats.org/drawingml/2006/table">
            <a:tbl>
              <a:tblPr firstRow="1" bandRow="1">
                <a:tableStyleId>{5C22544A-7EE6-4342-B048-85BDC9FD1C3A}</a:tableStyleId>
              </a:tblPr>
              <a:tblGrid>
                <a:gridCol w="3576595"/>
                <a:gridCol w="6907427"/>
              </a:tblGrid>
              <a:tr h="370840">
                <a:tc>
                  <a:txBody>
                    <a:bodyPr/>
                    <a:lstStyle/>
                    <a:p>
                      <a:pPr algn="ctr"/>
                      <a:r>
                        <a:rPr lang="en-US" dirty="0">
                          <a:solidFill>
                            <a:schemeClr val="bg1"/>
                          </a:solidFill>
                        </a:rPr>
                        <a:t>Member Name</a:t>
                      </a:r>
                      <a:endParaRPr lang="en-US" dirty="0">
                        <a:solidFill>
                          <a:schemeClr val="bg1"/>
                        </a:solidFill>
                      </a:endParaRPr>
                    </a:p>
                  </a:txBody>
                  <a:tcPr anchor="ctr">
                    <a:solidFill>
                      <a:schemeClr val="accent5">
                        <a:lumMod val="50000"/>
                      </a:schemeClr>
                    </a:solidFill>
                  </a:tcPr>
                </a:tc>
                <a:tc>
                  <a:txBody>
                    <a:bodyPr/>
                    <a:lstStyle/>
                    <a:p>
                      <a:pPr algn="ctr"/>
                      <a:r>
                        <a:rPr lang="en-US" dirty="0">
                          <a:solidFill>
                            <a:schemeClr val="bg1"/>
                          </a:solidFill>
                        </a:rPr>
                        <a:t>Contribution to the  Mini-project</a:t>
                      </a:r>
                      <a:endParaRPr lang="en-US" dirty="0">
                        <a:solidFill>
                          <a:schemeClr val="bg1"/>
                        </a:solidFill>
                      </a:endParaRPr>
                    </a:p>
                  </a:txBody>
                  <a:tcPr anchor="ctr">
                    <a:solidFill>
                      <a:schemeClr val="accent5">
                        <a:lumMod val="50000"/>
                      </a:schemeClr>
                    </a:solidFill>
                  </a:tcPr>
                </a:tc>
              </a:tr>
              <a:tr h="370840">
                <a:tc>
                  <a:txBody>
                    <a:bodyPr/>
                    <a:lstStyle/>
                    <a:p>
                      <a:pPr algn="ctr"/>
                      <a:r>
                        <a:rPr lang="en-US" dirty="0"/>
                        <a:t>Chang Liwen</a:t>
                      </a:r>
                      <a:endParaRPr lang="en-US"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code for other parts,make the silds</a:t>
                      </a:r>
                      <a:endParaRPr lang="en-US" dirty="0"/>
                    </a:p>
                  </a:txBody>
                  <a:tcPr anchor="ctr">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a:t>Wu Guxuanang</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code for data_analysis</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a:t>Xia Rui</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code for visualization</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0" name="Title 1"/>
          <p:cNvSpPr>
            <a:spLocks noGrp="1"/>
          </p:cNvSpPr>
          <p:nvPr>
            <p:ph type="title"/>
          </p:nvPr>
        </p:nvSpPr>
        <p:spPr>
          <a:xfrm>
            <a:off x="838200" y="365125"/>
            <a:ext cx="10515600" cy="1325563"/>
          </a:xfrm>
        </p:spPr>
        <p:txBody>
          <a:bodyPr/>
          <a:lstStyle/>
          <a:p>
            <a:r>
              <a:rPr lang="en-GB" dirty="0"/>
              <a:t>Group members and their contribution</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05946" y="3044279"/>
            <a:ext cx="5149140" cy="769441"/>
          </a:xfrm>
          <a:prstGeom prst="rect">
            <a:avLst/>
          </a:prstGeom>
          <a:noFill/>
        </p:spPr>
        <p:txBody>
          <a:bodyPr wrap="square" rtlCol="0">
            <a:spAutoFit/>
          </a:bodyPr>
          <a:lstStyle/>
          <a:p>
            <a:r>
              <a:rPr lang="en-US" sz="4400" dirty="0"/>
              <a:t>Dataset</a:t>
            </a:r>
            <a:endParaRPr lang="en-US" sz="4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125" y="0"/>
            <a:ext cx="10515600" cy="908050"/>
          </a:xfrm>
        </p:spPr>
        <p:txBody>
          <a:bodyPr/>
          <a:lstStyle/>
          <a:p>
            <a:r>
              <a:rPr lang="en-GB" dirty="0"/>
              <a:t>Dataset introduction</a:t>
            </a:r>
            <a:endParaRPr lang="en-GB" dirty="0"/>
          </a:p>
        </p:txBody>
      </p:sp>
      <p:graphicFrame>
        <p:nvGraphicFramePr>
          <p:cNvPr id="7" name="Table 6"/>
          <p:cNvGraphicFramePr>
            <a:graphicFrameLocks noGrp="1"/>
          </p:cNvGraphicFramePr>
          <p:nvPr>
            <p:custDataLst>
              <p:tags r:id="rId1"/>
            </p:custDataLst>
          </p:nvPr>
        </p:nvGraphicFramePr>
        <p:xfrm>
          <a:off x="414655" y="2432050"/>
          <a:ext cx="11454765" cy="4853305"/>
        </p:xfrm>
        <a:graphic>
          <a:graphicData uri="http://schemas.openxmlformats.org/drawingml/2006/table">
            <a:tbl>
              <a:tblPr firstRow="1" bandRow="1">
                <a:tableStyleId>{5C22544A-7EE6-4342-B048-85BDC9FD1C3A}</a:tableStyleId>
              </a:tblPr>
              <a:tblGrid>
                <a:gridCol w="1567815"/>
                <a:gridCol w="1397635"/>
                <a:gridCol w="2038985"/>
                <a:gridCol w="2150110"/>
                <a:gridCol w="2150110"/>
                <a:gridCol w="2150110"/>
              </a:tblGrid>
              <a:tr h="579120">
                <a:tc>
                  <a:txBody>
                    <a:bodyPr/>
                    <a:lstStyle/>
                    <a:p>
                      <a:pPr algn="ctr"/>
                      <a:r>
                        <a:rPr lang="en-US" sz="1600" dirty="0">
                          <a:solidFill>
                            <a:schemeClr val="bg1"/>
                          </a:solidFill>
                        </a:rPr>
                        <a:t>Variable</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Type of data</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Mean / Median / Mode</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Kurtosis</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Skewness</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Normality</a:t>
                      </a:r>
                      <a:endParaRPr lang="en-US" sz="1600" dirty="0">
                        <a:solidFill>
                          <a:schemeClr val="bg1"/>
                        </a:solidFill>
                      </a:endParaRPr>
                    </a:p>
                  </a:txBody>
                  <a:tcPr anchor="ctr">
                    <a:solidFill>
                      <a:schemeClr val="accent5">
                        <a:lumMod val="50000"/>
                      </a:schemeClr>
                    </a:solidFill>
                  </a:tcPr>
                </a:tc>
              </a:tr>
              <a:tr h="489585">
                <a:tc>
                  <a:txBody>
                    <a:bodyPr/>
                    <a:lstStyle/>
                    <a:p>
                      <a:pPr algn="l" fontAlgn="ctr"/>
                      <a:r>
                        <a:rPr lang="en-US" altLang="zh-CN" sz="1100" b="0" i="0">
                          <a:solidFill>
                            <a:srgbClr val="000000"/>
                          </a:solidFill>
                          <a:latin typeface="宋体" panose="02010600030101010101" pitchFamily="2" charset="-122"/>
                          <a:ea typeface="宋体" panose="02010600030101010101" pitchFamily="2" charset="-122"/>
                        </a:rPr>
                        <a:t>Company</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zh-CN" sz="1100" b="0" i="0">
                          <a:solidFill>
                            <a:srgbClr val="000000"/>
                          </a:solidFill>
                          <a:latin typeface="宋体" panose="02010600030101010101" pitchFamily="2" charset="-122"/>
                          <a:ea typeface="宋体" panose="02010600030101010101" pitchFamily="2" charset="-122"/>
                        </a:rPr>
                        <a:t>Categorical</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100" b="0" i="0">
                          <a:solidFill>
                            <a:srgbClr val="000000"/>
                          </a:solidFill>
                          <a:latin typeface="宋体" panose="02010600030101010101" pitchFamily="2" charset="-122"/>
                          <a:ea typeface="宋体" panose="02010600030101010101" pitchFamily="2" charset="-122"/>
                        </a:rPr>
                        <a:t>Dell</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r>
              <a:tr h="489585">
                <a:tc>
                  <a:txBody>
                    <a:bodyPr/>
                    <a:p>
                      <a:pPr algn="l" fontAlgn="ctr"/>
                      <a:r>
                        <a:rPr lang="en-US" altLang="zh-CN" sz="1100" b="0" i="0">
                          <a:solidFill>
                            <a:srgbClr val="000000"/>
                          </a:solidFill>
                          <a:latin typeface="宋体" panose="02010600030101010101" pitchFamily="2" charset="-122"/>
                          <a:ea typeface="宋体" panose="02010600030101010101" pitchFamily="2" charset="-122"/>
                        </a:rPr>
                        <a:t>Product</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c>
                  <a:txBody>
                    <a:bodyPr/>
                    <a:p>
                      <a:pPr algn="l" fontAlgn="ctr"/>
                      <a:r>
                        <a:rPr lang="en-US" altLang="zh-CN" sz="1100" b="0" i="0">
                          <a:solidFill>
                            <a:srgbClr val="000000"/>
                          </a:solidFill>
                          <a:latin typeface="宋体" panose="02010600030101010101" pitchFamily="2" charset="-122"/>
                          <a:ea typeface="宋体" panose="02010600030101010101" pitchFamily="2" charset="-122"/>
                        </a:rPr>
                        <a:t>Categorical</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c>
                  <a:txBody>
                    <a:bodyPr/>
                    <a:p>
                      <a:pPr algn="ctr" fontAlgn="ctr"/>
                      <a:r>
                        <a:rPr lang="en-US" altLang="zh-CN" sz="1100" b="0" i="0">
                          <a:solidFill>
                            <a:srgbClr val="000000"/>
                          </a:solidFill>
                          <a:latin typeface="宋体" panose="02010600030101010101" pitchFamily="2" charset="-122"/>
                          <a:ea typeface="宋体" panose="02010600030101010101" pitchFamily="2" charset="-122"/>
                        </a:rPr>
                        <a:t>XPS 13</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c>
                  <a:txBody>
                    <a:bodyPr/>
                    <a:p>
                      <a:pPr algn="ctr" fontAlgn="ctr"/>
                      <a:endParaRPr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c>
                  <a:txBody>
                    <a:bodyPr/>
                    <a:p>
                      <a:pPr algn="ctr" fontAlgn="ctr"/>
                      <a:endParaRPr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c>
                  <a:txBody>
                    <a:bodyPr/>
                    <a:p>
                      <a:pPr algn="ctr" fontAlgn="ctr"/>
                      <a:endParaRPr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r>
              <a:tr h="491490">
                <a:tc>
                  <a:txBody>
                    <a:bodyPr/>
                    <a:lstStyle/>
                    <a:p>
                      <a:pPr algn="l" fontAlgn="ctr"/>
                      <a:r>
                        <a:rPr lang="en-US" altLang="zh-CN" sz="1100" b="0" i="0">
                          <a:solidFill>
                            <a:srgbClr val="000000"/>
                          </a:solidFill>
                          <a:latin typeface="宋体" panose="02010600030101010101" pitchFamily="2" charset="-122"/>
                          <a:ea typeface="宋体" panose="02010600030101010101" pitchFamily="2" charset="-122"/>
                        </a:rPr>
                        <a:t>TypeName</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zh-CN" sz="1100" b="0" i="0">
                          <a:solidFill>
                            <a:srgbClr val="000000"/>
                          </a:solidFill>
                          <a:latin typeface="宋体" panose="02010600030101010101" pitchFamily="2" charset="-122"/>
                          <a:ea typeface="宋体" panose="02010600030101010101" pitchFamily="2" charset="-122"/>
                        </a:rPr>
                        <a:t>Categorical</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100" b="0" i="0">
                          <a:solidFill>
                            <a:srgbClr val="000000"/>
                          </a:solidFill>
                          <a:latin typeface="宋体" panose="02010600030101010101" pitchFamily="2" charset="-122"/>
                          <a:ea typeface="宋体" panose="02010600030101010101" pitchFamily="2" charset="-122"/>
                        </a:rPr>
                        <a:t>Notebook</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90220">
                <a:tc>
                  <a:txBody>
                    <a:bodyPr/>
                    <a:p>
                      <a:pPr algn="l" fontAlgn="ctr"/>
                      <a:r>
                        <a:rPr lang="en-US" altLang="zh-CN" sz="1100" b="0" i="0">
                          <a:solidFill>
                            <a:srgbClr val="000000"/>
                          </a:solidFill>
                          <a:latin typeface="宋体" panose="02010600030101010101" pitchFamily="2" charset="-122"/>
                          <a:ea typeface="宋体" panose="02010600030101010101" pitchFamily="2" charset="-122"/>
                        </a:rPr>
                        <a:t>Inches</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l" fontAlgn="ctr"/>
                      <a:r>
                        <a:rPr lang="en-US" altLang="zh-CN" sz="1100" b="0" i="0">
                          <a:solidFill>
                            <a:srgbClr val="000000"/>
                          </a:solidFill>
                          <a:latin typeface="宋体" panose="02010600030101010101" pitchFamily="2" charset="-122"/>
                          <a:ea typeface="宋体" panose="02010600030101010101" pitchFamily="2" charset="-122"/>
                        </a:rPr>
                        <a:t>Numeric</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fontAlgn="ctr"/>
                      <a:r>
                        <a:rPr lang="en-US" altLang="zh-CN" sz="1100" b="0" i="0">
                          <a:solidFill>
                            <a:srgbClr val="000000"/>
                          </a:solidFill>
                          <a:latin typeface="宋体" panose="02010600030101010101" pitchFamily="2" charset="-122"/>
                          <a:ea typeface="宋体" panose="02010600030101010101" pitchFamily="2" charset="-122"/>
                        </a:rPr>
                        <a:t>15.02290196</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fontAlgn="ctr"/>
                      <a:r>
                        <a:rPr lang="en-US" altLang="zh-CN" sz="1100" b="0" i="0">
                          <a:solidFill>
                            <a:srgbClr val="000000"/>
                          </a:solidFill>
                          <a:latin typeface="宋体" panose="02010600030101010101" pitchFamily="2" charset="-122"/>
                          <a:ea typeface="宋体" panose="02010600030101010101" pitchFamily="2" charset="-122"/>
                        </a:rPr>
                        <a:t>-0.083968898</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fontAlgn="ctr"/>
                      <a:r>
                        <a:rPr lang="en-US" altLang="zh-CN" sz="1100" b="0" i="0">
                          <a:solidFill>
                            <a:srgbClr val="000000"/>
                          </a:solidFill>
                          <a:latin typeface="宋体" panose="02010600030101010101" pitchFamily="2" charset="-122"/>
                          <a:ea typeface="宋体" panose="02010600030101010101" pitchFamily="2" charset="-122"/>
                        </a:rPr>
                        <a:t>-0.438622182</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fontAlgn="ctr"/>
                      <a:r>
                        <a:rPr lang="en-US" altLang="zh-CN" sz="1100" b="0" i="0">
                          <a:solidFill>
                            <a:srgbClr val="000000"/>
                          </a:solidFill>
                          <a:latin typeface="宋体" panose="02010600030101010101" pitchFamily="2" charset="-122"/>
                          <a:ea typeface="宋体" panose="02010600030101010101" pitchFamily="2" charset="-122"/>
                        </a:rPr>
                        <a:t>1.88E-30</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90855">
                <a:tc>
                  <a:txBody>
                    <a:bodyPr/>
                    <a:lstStyle/>
                    <a:p>
                      <a:pPr algn="l" fontAlgn="ctr"/>
                      <a:r>
                        <a:rPr lang="en-US" altLang="zh-CN" sz="1100" b="0" i="0">
                          <a:solidFill>
                            <a:srgbClr val="000000"/>
                          </a:solidFill>
                          <a:latin typeface="宋体" panose="02010600030101010101" pitchFamily="2" charset="-122"/>
                          <a:ea typeface="宋体" panose="02010600030101010101" pitchFamily="2" charset="-122"/>
                        </a:rPr>
                        <a:t>ScreenResolution</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zh-CN" sz="1100" b="0" i="0">
                          <a:solidFill>
                            <a:srgbClr val="000000"/>
                          </a:solidFill>
                          <a:latin typeface="宋体" panose="02010600030101010101" pitchFamily="2" charset="-122"/>
                          <a:ea typeface="宋体" panose="02010600030101010101" pitchFamily="2" charset="-122"/>
                        </a:rPr>
                        <a:t>Categorical</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100" b="0" i="0">
                          <a:solidFill>
                            <a:srgbClr val="000000"/>
                          </a:solidFill>
                          <a:latin typeface="宋体" panose="02010600030101010101" pitchFamily="2" charset="-122"/>
                          <a:ea typeface="宋体" panose="02010600030101010101" pitchFamily="2" charset="-122"/>
                        </a:rPr>
                        <a:t>Full HD 1920x1080</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88950">
                <a:tc>
                  <a:txBody>
                    <a:bodyPr/>
                    <a:lstStyle/>
                    <a:p>
                      <a:pPr algn="l" fontAlgn="ctr"/>
                      <a:r>
                        <a:rPr lang="en-US" altLang="zh-CN" sz="1100" b="0" i="0">
                          <a:solidFill>
                            <a:srgbClr val="000000"/>
                          </a:solidFill>
                          <a:latin typeface="宋体" panose="02010600030101010101" pitchFamily="2" charset="-122"/>
                          <a:ea typeface="宋体" panose="02010600030101010101" pitchFamily="2" charset="-122"/>
                        </a:rPr>
                        <a:t>CPU_Company</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zh-CN" sz="1100" b="0" i="0">
                          <a:solidFill>
                            <a:srgbClr val="000000"/>
                          </a:solidFill>
                          <a:latin typeface="宋体" panose="02010600030101010101" pitchFamily="2" charset="-122"/>
                          <a:ea typeface="宋体" panose="02010600030101010101" pitchFamily="2" charset="-122"/>
                        </a:rPr>
                        <a:t>Categorical</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100" b="0" i="0">
                          <a:solidFill>
                            <a:srgbClr val="000000"/>
                          </a:solidFill>
                          <a:latin typeface="宋体" panose="02010600030101010101" pitchFamily="2" charset="-122"/>
                          <a:ea typeface="宋体" panose="02010600030101010101" pitchFamily="2" charset="-122"/>
                        </a:rPr>
                        <a:t>Intel</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4500">
                <a:tc>
                  <a:txBody>
                    <a:bodyPr/>
                    <a:lstStyle/>
                    <a:p>
                      <a:pPr algn="l" fontAlgn="ctr"/>
                      <a:r>
                        <a:rPr lang="en-US" altLang="zh-CN" sz="1100" b="0" i="0">
                          <a:solidFill>
                            <a:srgbClr val="000000"/>
                          </a:solidFill>
                          <a:latin typeface="宋体" panose="02010600030101010101" pitchFamily="2" charset="-122"/>
                          <a:ea typeface="宋体" panose="02010600030101010101" pitchFamily="2" charset="-122"/>
                        </a:rPr>
                        <a:t>CPU_Type</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zh-CN" sz="1100" b="0" i="0">
                          <a:solidFill>
                            <a:srgbClr val="000000"/>
                          </a:solidFill>
                          <a:latin typeface="宋体" panose="02010600030101010101" pitchFamily="2" charset="-122"/>
                          <a:ea typeface="宋体" panose="02010600030101010101" pitchFamily="2" charset="-122"/>
                        </a:rPr>
                        <a:t>Categorical</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100" b="0" i="0">
                          <a:solidFill>
                            <a:srgbClr val="000000"/>
                          </a:solidFill>
                          <a:latin typeface="宋体" panose="02010600030101010101" pitchFamily="2" charset="-122"/>
                          <a:ea typeface="宋体" panose="02010600030101010101" pitchFamily="2" charset="-122"/>
                        </a:rPr>
                        <a:t>Core i5 7200U</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Content Placeholder 9"/>
          <p:cNvSpPr>
            <a:spLocks noGrp="1"/>
          </p:cNvSpPr>
          <p:nvPr>
            <p:ph idx="1"/>
          </p:nvPr>
        </p:nvSpPr>
        <p:spPr>
          <a:xfrm>
            <a:off x="838200" y="670560"/>
            <a:ext cx="10515600" cy="995680"/>
          </a:xfrm>
        </p:spPr>
        <p:txBody>
          <a:bodyPr>
            <a:noAutofit/>
          </a:bodyPr>
          <a:lstStyle/>
          <a:p>
            <a:pPr marL="0" indent="0">
              <a:buNone/>
            </a:pPr>
            <a:r>
              <a:rPr lang="en-US" sz="1800" b="1" dirty="0">
                <a:latin typeface="Calibri" panose="020F0502020204030204" pitchFamily="34" charset="0"/>
                <a:cs typeface="Calibri" panose="020F0502020204030204" pitchFamily="34" charset="0"/>
              </a:rPr>
              <a:t>Dataset name</a:t>
            </a:r>
            <a:r>
              <a:rPr lang="en-US" sz="1800" dirty="0">
                <a:latin typeface="Calibri" panose="020F0502020204030204" pitchFamily="34" charset="0"/>
                <a:cs typeface="Calibri" panose="020F0502020204030204" pitchFamily="34" charset="0"/>
              </a:rPr>
              <a:t>:laptop_price - dataset </a:t>
            </a:r>
            <a:endParaRPr lang="en-US" sz="1800" dirty="0">
              <a:latin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cs typeface="Calibri" panose="020F0502020204030204" pitchFamily="34" charset="0"/>
              </a:rPr>
              <a:t>Brief description: </a:t>
            </a:r>
            <a:r>
              <a:rPr lang="en-US" sz="1800" dirty="0">
                <a:latin typeface="Calibri" panose="020F0502020204030204" pitchFamily="34" charset="0"/>
                <a:cs typeface="Calibri" panose="020F0502020204030204" pitchFamily="34" charset="0"/>
              </a:rPr>
              <a:t>This dataset contains detailed information about various laptop models, including attributes such as the manufacturer (Company), product name, type (TypeName), display size (Inches), screen resolution, CPU specifications (CPU_Company, CPU_Type, CPU_Frequency), RAM size, memory type, GPU details, operating system, weight, and price in Euros. It is a comprehensive collection used to analyze pricing patterns and technical specifications across different laptop brands and models</a:t>
            </a:r>
            <a:endParaRPr 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125" y="0"/>
            <a:ext cx="10515600" cy="908050"/>
          </a:xfrm>
        </p:spPr>
        <p:txBody>
          <a:bodyPr/>
          <a:lstStyle/>
          <a:p>
            <a:r>
              <a:rPr lang="en-GB" dirty="0"/>
              <a:t>Dataset introduction</a:t>
            </a:r>
            <a:endParaRPr lang="en-GB" dirty="0"/>
          </a:p>
        </p:txBody>
      </p:sp>
      <p:graphicFrame>
        <p:nvGraphicFramePr>
          <p:cNvPr id="7" name="Table 6"/>
          <p:cNvGraphicFramePr>
            <a:graphicFrameLocks noGrp="1"/>
          </p:cNvGraphicFramePr>
          <p:nvPr>
            <p:custDataLst>
              <p:tags r:id="rId1"/>
            </p:custDataLst>
          </p:nvPr>
        </p:nvGraphicFramePr>
        <p:xfrm>
          <a:off x="368300" y="645795"/>
          <a:ext cx="11454765" cy="5751830"/>
        </p:xfrm>
        <a:graphic>
          <a:graphicData uri="http://schemas.openxmlformats.org/drawingml/2006/table">
            <a:tbl>
              <a:tblPr firstRow="1" bandRow="1">
                <a:tableStyleId>{5C22544A-7EE6-4342-B048-85BDC9FD1C3A}</a:tableStyleId>
              </a:tblPr>
              <a:tblGrid>
                <a:gridCol w="1567815"/>
                <a:gridCol w="1397635"/>
                <a:gridCol w="2038985"/>
                <a:gridCol w="2150110"/>
                <a:gridCol w="2150110"/>
                <a:gridCol w="2150110"/>
              </a:tblGrid>
              <a:tr h="673735">
                <a:tc>
                  <a:txBody>
                    <a:bodyPr/>
                    <a:lstStyle/>
                    <a:p>
                      <a:pPr algn="ctr"/>
                      <a:r>
                        <a:rPr lang="en-US" sz="1600" dirty="0">
                          <a:solidFill>
                            <a:schemeClr val="bg1"/>
                          </a:solidFill>
                        </a:rPr>
                        <a:t>Variable</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Type of data</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Mean / Median / Mode</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Kurtosis</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Skewness</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Normality</a:t>
                      </a:r>
                      <a:endParaRPr lang="en-US" sz="1600" dirty="0">
                        <a:solidFill>
                          <a:schemeClr val="bg1"/>
                        </a:solidFill>
                      </a:endParaRPr>
                    </a:p>
                  </a:txBody>
                  <a:tcPr anchor="ctr">
                    <a:solidFill>
                      <a:schemeClr val="accent5">
                        <a:lumMod val="50000"/>
                      </a:schemeClr>
                    </a:solidFill>
                  </a:tcPr>
                </a:tc>
              </a:tr>
              <a:tr h="569595">
                <a:tc>
                  <a:txBody>
                    <a:bodyPr/>
                    <a:lstStyle/>
                    <a:p>
                      <a:pPr algn="l" fontAlgn="ctr"/>
                      <a:r>
                        <a:rPr lang="en-US" altLang="zh-CN" sz="1100" b="0" i="0">
                          <a:solidFill>
                            <a:srgbClr val="000000"/>
                          </a:solidFill>
                          <a:latin typeface="宋体" panose="02010600030101010101" pitchFamily="2" charset="-122"/>
                          <a:ea typeface="宋体" panose="02010600030101010101" pitchFamily="2" charset="-122"/>
                        </a:rPr>
                        <a:t>CPU_Frequency (GHz)</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zh-CN" sz="1100" b="0" i="0">
                          <a:solidFill>
                            <a:srgbClr val="000000"/>
                          </a:solidFill>
                          <a:latin typeface="宋体" panose="02010600030101010101" pitchFamily="2" charset="-122"/>
                          <a:ea typeface="宋体" panose="02010600030101010101" pitchFamily="2" charset="-122"/>
                        </a:rPr>
                        <a:t>Numeric</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100" b="0" i="0">
                          <a:solidFill>
                            <a:srgbClr val="000000"/>
                          </a:solidFill>
                          <a:latin typeface="宋体" panose="02010600030101010101" pitchFamily="2" charset="-122"/>
                          <a:ea typeface="宋体" panose="02010600030101010101" pitchFamily="2" charset="-122"/>
                        </a:rPr>
                        <a:t>2.302980392</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100" b="0" i="0">
                          <a:solidFill>
                            <a:srgbClr val="000000"/>
                          </a:solidFill>
                          <a:latin typeface="宋体" panose="02010600030101010101" pitchFamily="2" charset="-122"/>
                          <a:ea typeface="宋体" panose="02010600030101010101" pitchFamily="2" charset="-122"/>
                        </a:rPr>
                        <a:t>-0.133106932</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100" b="0" i="0">
                          <a:solidFill>
                            <a:srgbClr val="000000"/>
                          </a:solidFill>
                          <a:latin typeface="宋体" panose="02010600030101010101" pitchFamily="2" charset="-122"/>
                          <a:ea typeface="宋体" panose="02010600030101010101" pitchFamily="2" charset="-122"/>
                        </a:rPr>
                        <a:t>-0.838245748</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100" b="0" i="0">
                          <a:solidFill>
                            <a:srgbClr val="000000"/>
                          </a:solidFill>
                          <a:latin typeface="宋体" panose="02010600030101010101" pitchFamily="2" charset="-122"/>
                          <a:ea typeface="宋体" panose="02010600030101010101" pitchFamily="2" charset="-122"/>
                        </a:rPr>
                        <a:t>5.01E-29</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r>
              <a:tr h="569595">
                <a:tc>
                  <a:txBody>
                    <a:bodyPr/>
                    <a:p>
                      <a:pPr algn="l" fontAlgn="ctr"/>
                      <a:r>
                        <a:rPr lang="en-US" altLang="zh-CN" sz="1100" b="0" i="0">
                          <a:solidFill>
                            <a:srgbClr val="000000"/>
                          </a:solidFill>
                          <a:latin typeface="宋体" panose="02010600030101010101" pitchFamily="2" charset="-122"/>
                          <a:ea typeface="宋体" panose="02010600030101010101" pitchFamily="2" charset="-122"/>
                        </a:rPr>
                        <a:t>RAM (GB)</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c>
                  <a:txBody>
                    <a:bodyPr/>
                    <a:p>
                      <a:pPr algn="l" fontAlgn="ctr"/>
                      <a:r>
                        <a:rPr lang="en-US" altLang="zh-CN" sz="1100" b="0" i="0">
                          <a:solidFill>
                            <a:srgbClr val="000000"/>
                          </a:solidFill>
                          <a:latin typeface="宋体" panose="02010600030101010101" pitchFamily="2" charset="-122"/>
                          <a:ea typeface="宋体" panose="02010600030101010101" pitchFamily="2" charset="-122"/>
                        </a:rPr>
                        <a:t>Numeric</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c>
                  <a:txBody>
                    <a:bodyPr/>
                    <a:p>
                      <a:pPr algn="ctr" fontAlgn="ctr"/>
                      <a:r>
                        <a:rPr lang="en-US" altLang="zh-CN" sz="1100" b="0" i="0">
                          <a:solidFill>
                            <a:srgbClr val="000000"/>
                          </a:solidFill>
                          <a:latin typeface="宋体" panose="02010600030101010101" pitchFamily="2" charset="-122"/>
                          <a:ea typeface="宋体" panose="02010600030101010101" pitchFamily="2" charset="-122"/>
                        </a:rPr>
                        <a:t>8.440784314</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c>
                  <a:txBody>
                    <a:bodyPr/>
                    <a:p>
                      <a:pPr algn="ctr" fontAlgn="ctr"/>
                      <a:r>
                        <a:rPr lang="en-US" altLang="zh-CN" sz="1100" b="0" i="0">
                          <a:solidFill>
                            <a:srgbClr val="000000"/>
                          </a:solidFill>
                          <a:latin typeface="宋体" panose="02010600030101010101" pitchFamily="2" charset="-122"/>
                          <a:ea typeface="宋体" panose="02010600030101010101" pitchFamily="2" charset="-122"/>
                        </a:rPr>
                        <a:t>15.40037269</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c>
                  <a:txBody>
                    <a:bodyPr/>
                    <a:p>
                      <a:pPr algn="ctr" fontAlgn="ctr"/>
                      <a:r>
                        <a:rPr lang="en-US" altLang="zh-CN" sz="1100" b="0" i="0">
                          <a:solidFill>
                            <a:srgbClr val="000000"/>
                          </a:solidFill>
                          <a:latin typeface="宋体" panose="02010600030101010101" pitchFamily="2" charset="-122"/>
                          <a:ea typeface="宋体" panose="02010600030101010101" pitchFamily="2" charset="-122"/>
                        </a:rPr>
                        <a:t>2.698716026</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c>
                  <a:txBody>
                    <a:bodyPr/>
                    <a:p>
                      <a:pPr algn="ctr" fontAlgn="ctr"/>
                      <a:r>
                        <a:rPr lang="en-US" altLang="zh-CN" sz="1100" b="0" i="0">
                          <a:solidFill>
                            <a:srgbClr val="000000"/>
                          </a:solidFill>
                          <a:latin typeface="宋体" panose="02010600030101010101" pitchFamily="2" charset="-122"/>
                          <a:ea typeface="宋体" panose="02010600030101010101" pitchFamily="2" charset="-122"/>
                        </a:rPr>
                        <a:t>2.92E-42</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r>
              <a:tr h="569595">
                <a:tc>
                  <a:txBody>
                    <a:bodyPr/>
                    <a:p>
                      <a:pPr algn="l" fontAlgn="ctr"/>
                      <a:r>
                        <a:rPr lang="en-US" altLang="zh-CN" sz="1100" b="0" i="0">
                          <a:solidFill>
                            <a:srgbClr val="000000"/>
                          </a:solidFill>
                          <a:latin typeface="宋体" panose="02010600030101010101" pitchFamily="2" charset="-122"/>
                          <a:ea typeface="宋体" panose="02010600030101010101" pitchFamily="2" charset="-122"/>
                        </a:rPr>
                        <a:t>Memory</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c>
                  <a:txBody>
                    <a:bodyPr/>
                    <a:p>
                      <a:pPr algn="l" fontAlgn="ctr"/>
                      <a:r>
                        <a:rPr lang="en-US" altLang="zh-CN" sz="1100" b="0" i="0">
                          <a:solidFill>
                            <a:srgbClr val="000000"/>
                          </a:solidFill>
                          <a:latin typeface="宋体" panose="02010600030101010101" pitchFamily="2" charset="-122"/>
                          <a:ea typeface="宋体" panose="02010600030101010101" pitchFamily="2" charset="-122"/>
                        </a:rPr>
                        <a:t>Categorical</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c>
                  <a:txBody>
                    <a:bodyPr/>
                    <a:p>
                      <a:pPr algn="ctr" fontAlgn="ctr"/>
                      <a:r>
                        <a:rPr lang="en-US" altLang="zh-CN" sz="1100" b="0" i="0">
                          <a:solidFill>
                            <a:srgbClr val="000000"/>
                          </a:solidFill>
                          <a:latin typeface="宋体" panose="02010600030101010101" pitchFamily="2" charset="-122"/>
                          <a:ea typeface="宋体" panose="02010600030101010101" pitchFamily="2" charset="-122"/>
                        </a:rPr>
                        <a:t>256GB SSD</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c>
                  <a:txBody>
                    <a:bodyPr/>
                    <a:p>
                      <a:pPr algn="ctr" fontAlgn="ctr"/>
                      <a:endParaRPr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c>
                  <a:txBody>
                    <a:bodyPr/>
                    <a:p>
                      <a:pPr algn="ctr" fontAlgn="ctr"/>
                      <a:endParaRPr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c>
                  <a:txBody>
                    <a:bodyPr/>
                    <a:p>
                      <a:pPr algn="ctr" fontAlgn="ctr"/>
                      <a:endParaRPr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r>
              <a:tr h="569595">
                <a:tc>
                  <a:txBody>
                    <a:bodyPr/>
                    <a:p>
                      <a:pPr algn="l" fontAlgn="ctr"/>
                      <a:r>
                        <a:rPr lang="en-US" altLang="zh-CN" sz="1100" b="0" i="0">
                          <a:solidFill>
                            <a:srgbClr val="000000"/>
                          </a:solidFill>
                          <a:latin typeface="宋体" panose="02010600030101010101" pitchFamily="2" charset="-122"/>
                          <a:ea typeface="宋体" panose="02010600030101010101" pitchFamily="2" charset="-122"/>
                        </a:rPr>
                        <a:t>GPU_Company</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c>
                  <a:txBody>
                    <a:bodyPr/>
                    <a:p>
                      <a:pPr algn="l" fontAlgn="ctr"/>
                      <a:r>
                        <a:rPr lang="en-US" altLang="zh-CN" sz="1100" b="0" i="0">
                          <a:solidFill>
                            <a:srgbClr val="000000"/>
                          </a:solidFill>
                          <a:latin typeface="宋体" panose="02010600030101010101" pitchFamily="2" charset="-122"/>
                          <a:ea typeface="宋体" panose="02010600030101010101" pitchFamily="2" charset="-122"/>
                        </a:rPr>
                        <a:t>Categorical</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c>
                  <a:txBody>
                    <a:bodyPr/>
                    <a:p>
                      <a:pPr algn="ctr" fontAlgn="ctr"/>
                      <a:r>
                        <a:rPr lang="en-US" altLang="zh-CN" sz="1100" b="0" i="0">
                          <a:solidFill>
                            <a:srgbClr val="000000"/>
                          </a:solidFill>
                          <a:latin typeface="宋体" panose="02010600030101010101" pitchFamily="2" charset="-122"/>
                          <a:ea typeface="宋体" panose="02010600030101010101" pitchFamily="2" charset="-122"/>
                        </a:rPr>
                        <a:t>Intel</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c>
                  <a:txBody>
                    <a:bodyPr/>
                    <a:p>
                      <a:pPr algn="ctr" fontAlgn="ctr"/>
                      <a:endParaRPr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c>
                  <a:txBody>
                    <a:bodyPr/>
                    <a:p>
                      <a:pPr algn="ctr" fontAlgn="ctr"/>
                      <a:endParaRPr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c>
                  <a:txBody>
                    <a:bodyPr/>
                    <a:p>
                      <a:pPr algn="ctr" fontAlgn="ctr"/>
                      <a:endParaRPr sz="1100" b="0" i="0">
                        <a:solidFill>
                          <a:srgbClr val="000000"/>
                        </a:solidFill>
                        <a:latin typeface="宋体" panose="02010600030101010101" pitchFamily="2" charset="-122"/>
                        <a:ea typeface="宋体" panose="02010600030101010101" pitchFamily="2" charset="-122"/>
                      </a:endParaRPr>
                    </a:p>
                  </a:txBody>
                  <a:tcPr marL="7937" marR="7937" marT="7937" anchor="ctr" anchorCtr="0">
                    <a:lnB w="12700" cap="flat" cmpd="sng" algn="ctr">
                      <a:solidFill>
                        <a:schemeClr val="tx1"/>
                      </a:solidFill>
                      <a:prstDash val="solid"/>
                      <a:round/>
                      <a:headEnd type="none" w="med" len="med"/>
                      <a:tailEnd type="none" w="med" len="med"/>
                    </a:lnB>
                    <a:solidFill>
                      <a:schemeClr val="bg1"/>
                    </a:solidFill>
                  </a:tcPr>
                </a:tc>
              </a:tr>
              <a:tr h="572135">
                <a:tc>
                  <a:txBody>
                    <a:bodyPr/>
                    <a:lstStyle/>
                    <a:p>
                      <a:pPr algn="l" fontAlgn="ctr"/>
                      <a:r>
                        <a:rPr lang="en-US" altLang="zh-CN" sz="1100" b="0" i="0">
                          <a:solidFill>
                            <a:srgbClr val="000000"/>
                          </a:solidFill>
                          <a:latin typeface="宋体" panose="02010600030101010101" pitchFamily="2" charset="-122"/>
                          <a:ea typeface="宋体" panose="02010600030101010101" pitchFamily="2" charset="-122"/>
                        </a:rPr>
                        <a:t>GPU_Type</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zh-CN" sz="1100" b="0" i="0">
                          <a:solidFill>
                            <a:srgbClr val="000000"/>
                          </a:solidFill>
                          <a:latin typeface="宋体" panose="02010600030101010101" pitchFamily="2" charset="-122"/>
                          <a:ea typeface="宋体" panose="02010600030101010101" pitchFamily="2" charset="-122"/>
                        </a:rPr>
                        <a:t>Categorical</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100" b="0" i="0">
                          <a:solidFill>
                            <a:srgbClr val="000000"/>
                          </a:solidFill>
                          <a:latin typeface="宋体" panose="02010600030101010101" pitchFamily="2" charset="-122"/>
                          <a:ea typeface="宋体" panose="02010600030101010101" pitchFamily="2" charset="-122"/>
                        </a:rPr>
                        <a:t>HD Graphics 620</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0865">
                <a:tc>
                  <a:txBody>
                    <a:bodyPr/>
                    <a:p>
                      <a:pPr algn="l" fontAlgn="ctr"/>
                      <a:r>
                        <a:rPr lang="en-US" altLang="zh-CN" sz="1100" b="0" i="0">
                          <a:solidFill>
                            <a:srgbClr val="000000"/>
                          </a:solidFill>
                          <a:latin typeface="宋体" panose="02010600030101010101" pitchFamily="2" charset="-122"/>
                          <a:ea typeface="宋体" panose="02010600030101010101" pitchFamily="2" charset="-122"/>
                        </a:rPr>
                        <a:t>OpSys</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l" fontAlgn="ctr"/>
                      <a:r>
                        <a:rPr lang="en-US" altLang="zh-CN" sz="1100" b="0" i="0">
                          <a:solidFill>
                            <a:srgbClr val="000000"/>
                          </a:solidFill>
                          <a:latin typeface="宋体" panose="02010600030101010101" pitchFamily="2" charset="-122"/>
                          <a:ea typeface="宋体" panose="02010600030101010101" pitchFamily="2" charset="-122"/>
                        </a:rPr>
                        <a:t>Categorical</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fontAlgn="ctr"/>
                      <a:r>
                        <a:rPr lang="en-US" altLang="zh-CN" sz="1100" b="0" i="0">
                          <a:solidFill>
                            <a:srgbClr val="000000"/>
                          </a:solidFill>
                          <a:latin typeface="宋体" panose="02010600030101010101" pitchFamily="2" charset="-122"/>
                          <a:ea typeface="宋体" panose="02010600030101010101" pitchFamily="2" charset="-122"/>
                        </a:rPr>
                        <a:t>Windows 10</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fontAlgn="ctr"/>
                      <a:endParaRPr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fontAlgn="ctr"/>
                      <a:endParaRPr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fontAlgn="ctr"/>
                      <a:endParaRPr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0230">
                <a:tc>
                  <a:txBody>
                    <a:bodyPr/>
                    <a:lstStyle/>
                    <a:p>
                      <a:pPr algn="l" fontAlgn="ctr"/>
                      <a:r>
                        <a:rPr lang="en-US" altLang="zh-CN" sz="1100" b="0" i="0">
                          <a:solidFill>
                            <a:srgbClr val="000000"/>
                          </a:solidFill>
                          <a:latin typeface="宋体" panose="02010600030101010101" pitchFamily="2" charset="-122"/>
                          <a:ea typeface="宋体" panose="02010600030101010101" pitchFamily="2" charset="-122"/>
                        </a:rPr>
                        <a:t>Weight (kg)</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zh-CN" sz="1100" b="0" i="0">
                          <a:solidFill>
                            <a:srgbClr val="000000"/>
                          </a:solidFill>
                          <a:latin typeface="宋体" panose="02010600030101010101" pitchFamily="2" charset="-122"/>
                          <a:ea typeface="宋体" panose="02010600030101010101" pitchFamily="2" charset="-122"/>
                        </a:rPr>
                        <a:t>Numeric</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100" b="0" i="0">
                          <a:solidFill>
                            <a:srgbClr val="000000"/>
                          </a:solidFill>
                          <a:latin typeface="宋体" panose="02010600030101010101" pitchFamily="2" charset="-122"/>
                          <a:ea typeface="宋体" panose="02010600030101010101" pitchFamily="2" charset="-122"/>
                        </a:rPr>
                        <a:t>2.04052549</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100" b="0" i="0">
                          <a:solidFill>
                            <a:srgbClr val="000000"/>
                          </a:solidFill>
                          <a:latin typeface="宋体" panose="02010600030101010101" pitchFamily="2" charset="-122"/>
                          <a:ea typeface="宋体" panose="02010600030101010101" pitchFamily="2" charset="-122"/>
                        </a:rPr>
                        <a:t>2.428372389</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100" b="0" i="0">
                          <a:solidFill>
                            <a:srgbClr val="000000"/>
                          </a:solidFill>
                          <a:latin typeface="宋体" panose="02010600030101010101" pitchFamily="2" charset="-122"/>
                          <a:ea typeface="宋体" panose="02010600030101010101" pitchFamily="2" charset="-122"/>
                        </a:rPr>
                        <a:t>1.150803874</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100" b="0" i="0">
                          <a:solidFill>
                            <a:srgbClr val="000000"/>
                          </a:solidFill>
                          <a:latin typeface="宋体" panose="02010600030101010101" pitchFamily="2" charset="-122"/>
                          <a:ea typeface="宋体" panose="02010600030101010101" pitchFamily="2" charset="-122"/>
                        </a:rPr>
                        <a:t>2.33E-25</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69595">
                <a:tc>
                  <a:txBody>
                    <a:bodyPr/>
                    <a:lstStyle/>
                    <a:p>
                      <a:pPr algn="l" fontAlgn="ctr"/>
                      <a:r>
                        <a:rPr lang="en-US" altLang="zh-CN" sz="1100" b="0" i="0">
                          <a:solidFill>
                            <a:srgbClr val="000000"/>
                          </a:solidFill>
                          <a:latin typeface="宋体" panose="02010600030101010101" pitchFamily="2" charset="-122"/>
                          <a:ea typeface="宋体" panose="02010600030101010101" pitchFamily="2" charset="-122"/>
                        </a:rPr>
                        <a:t>Price (Euro)</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zh-CN" sz="1100" b="0" i="0">
                          <a:solidFill>
                            <a:srgbClr val="000000"/>
                          </a:solidFill>
                          <a:latin typeface="宋体" panose="02010600030101010101" pitchFamily="2" charset="-122"/>
                          <a:ea typeface="宋体" panose="02010600030101010101" pitchFamily="2" charset="-122"/>
                        </a:rPr>
                        <a:t>Numeric</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100" b="0" i="0">
                          <a:solidFill>
                            <a:srgbClr val="000000"/>
                          </a:solidFill>
                          <a:latin typeface="宋体" panose="02010600030101010101" pitchFamily="2" charset="-122"/>
                          <a:ea typeface="宋体" panose="02010600030101010101" pitchFamily="2" charset="-122"/>
                        </a:rPr>
                        <a:t>1134.969059</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100" b="0" i="0">
                          <a:solidFill>
                            <a:srgbClr val="000000"/>
                          </a:solidFill>
                          <a:latin typeface="宋体" panose="02010600030101010101" pitchFamily="2" charset="-122"/>
                          <a:ea typeface="宋体" panose="02010600030101010101" pitchFamily="2" charset="-122"/>
                        </a:rPr>
                        <a:t>4.340816227</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100" b="0" i="0">
                          <a:solidFill>
                            <a:srgbClr val="000000"/>
                          </a:solidFill>
                          <a:latin typeface="宋体" panose="02010600030101010101" pitchFamily="2" charset="-122"/>
                          <a:ea typeface="宋体" panose="02010600030101010101" pitchFamily="2" charset="-122"/>
                        </a:rPr>
                        <a:t>1.51114675</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100" b="0" i="0">
                          <a:solidFill>
                            <a:srgbClr val="000000"/>
                          </a:solidFill>
                          <a:latin typeface="宋体" panose="02010600030101010101" pitchFamily="2" charset="-122"/>
                          <a:ea typeface="宋体" panose="02010600030101010101" pitchFamily="2" charset="-122"/>
                        </a:rPr>
                        <a:t>1.32E-28</a:t>
                      </a: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16890">
                <a:tc>
                  <a:txBody>
                    <a:bodyPr/>
                    <a:lstStyle/>
                    <a:p>
                      <a:pPr algn="l" fontAlgn="ctr"/>
                      <a:endParaRPr lang="en-US" altLang="zh-CN" sz="1100" b="0" i="0">
                        <a:solidFill>
                          <a:srgbClr val="000000"/>
                        </a:solidFill>
                        <a:latin typeface="宋体" panose="02010600030101010101" pitchFamily="2" charset="-122"/>
                        <a:ea typeface="宋体" panose="02010600030101010101" pitchFamily="2" charset="-122"/>
                      </a:endParaRPr>
                    </a:p>
                  </a:txBody>
                  <a:tcPr marL="7937" marR="7937" marT="7937" anchor="ctr" anchorCtr="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dirty="0"/>
              <a:t>Price</a:t>
            </a:r>
            <a:r>
              <a:rPr lang="zh-CN" altLang="en-US" dirty="0"/>
              <a:t>（</a:t>
            </a:r>
            <a:r>
              <a:rPr lang="en-US" altLang="zh-CN" dirty="0"/>
              <a:t>Euro</a:t>
            </a:r>
            <a:r>
              <a:rPr lang="zh-CN" altLang="en-US" dirty="0"/>
              <a:t>）</a:t>
            </a:r>
            <a:r>
              <a:rPr lang="en-GB" dirty="0"/>
              <a:t> distribution</a:t>
            </a:r>
            <a:endParaRPr lang="en-GB" dirty="0"/>
          </a:p>
        </p:txBody>
      </p:sp>
      <p:sp>
        <p:nvSpPr>
          <p:cNvPr id="9" name="Content Placeholder 9"/>
          <p:cNvSpPr>
            <a:spLocks noGrp="1"/>
          </p:cNvSpPr>
          <p:nvPr>
            <p:ph idx="1"/>
          </p:nvPr>
        </p:nvSpPr>
        <p:spPr>
          <a:xfrm>
            <a:off x="767080" y="1591945"/>
            <a:ext cx="5902325" cy="3710305"/>
          </a:xfrm>
        </p:spPr>
        <p:txBody>
          <a:bodyPr>
            <a:noAutofit/>
          </a:bodyPr>
          <a:lstStyle/>
          <a:p>
            <a:pPr marL="0" indent="0">
              <a:buNone/>
            </a:pPr>
            <a:r>
              <a:rPr lang="en-US" i="1" dirty="0">
                <a:latin typeface="Calibri" panose="020F0502020204030204" pitchFamily="34" charset="0"/>
                <a:cs typeface="Calibri" panose="020F0502020204030204" pitchFamily="34" charset="0"/>
              </a:rPr>
              <a:t>Plot Type: Histogram </a:t>
            </a:r>
            <a:endParaRPr lang="en-US" i="1" dirty="0">
              <a:latin typeface="Calibri" panose="020F0502020204030204" pitchFamily="34" charset="0"/>
              <a:cs typeface="Calibri" panose="020F0502020204030204" pitchFamily="34" charset="0"/>
            </a:endParaRPr>
          </a:p>
          <a:p>
            <a:pPr marL="0" indent="0">
              <a:buNone/>
            </a:pPr>
            <a:r>
              <a:rPr lang="en-US" i="1" dirty="0">
                <a:latin typeface="Calibri" panose="020F0502020204030204" pitchFamily="34" charset="0"/>
                <a:cs typeface="Calibri" panose="020F0502020204030204" pitchFamily="34" charset="0"/>
              </a:rPr>
              <a:t>Description: "The distribution of laptop prices shows a wide range, with most laptops priced between €500 and €1500. The peak concentration around €1000 suggests that mid-range laptops are the most common in the market. There are a few high-priced outliers, which likely correspond to premium or high-performance laptops, such as those used for gaming or professional tasks. </a:t>
            </a:r>
            <a:endParaRPr lang="en-US" i="1" dirty="0">
              <a:latin typeface="Calibri" panose="020F0502020204030204" pitchFamily="34" charset="0"/>
              <a:cs typeface="Calibri" panose="020F0502020204030204" pitchFamily="34" charset="0"/>
            </a:endParaRPr>
          </a:p>
        </p:txBody>
      </p:sp>
      <p:pic>
        <p:nvPicPr>
          <p:cNvPr id="6" name="图片 5" descr="histogram of price"/>
          <p:cNvPicPr>
            <a:picLocks noChangeAspect="1"/>
          </p:cNvPicPr>
          <p:nvPr/>
        </p:nvPicPr>
        <p:blipFill>
          <a:blip r:embed="rId1"/>
          <a:stretch>
            <a:fillRect/>
          </a:stretch>
        </p:blipFill>
        <p:spPr>
          <a:xfrm>
            <a:off x="6527165" y="1169035"/>
            <a:ext cx="5434330" cy="40760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3815" y="705485"/>
            <a:ext cx="5397500" cy="4351655"/>
          </a:xfrm>
        </p:spPr>
        <p:txBody>
          <a:bodyPr/>
          <a:p>
            <a:r>
              <a:rPr lang="zh-CN" altLang="en-US"/>
              <a:t>The distribution of price data does not fully conform to a normal distribution. In particular, the high-priced part shows a large deviation, indicating that the price of these high-end notebooks is much higher than the average level, forming a right-skewed distribution. This phenomenon may be due to the fact that some high-end brands, such as Apple or Razer, have significantly higher prices than the market average.</a:t>
            </a:r>
            <a:endParaRPr lang="zh-CN" altLang="en-US"/>
          </a:p>
        </p:txBody>
      </p:sp>
      <p:pic>
        <p:nvPicPr>
          <p:cNvPr id="4" name="图片 3" descr="price q-q plot"/>
          <p:cNvPicPr>
            <a:picLocks noChangeAspect="1"/>
          </p:cNvPicPr>
          <p:nvPr/>
        </p:nvPicPr>
        <p:blipFill>
          <a:blip r:embed="rId1"/>
          <a:stretch>
            <a:fillRect/>
          </a:stretch>
        </p:blipFill>
        <p:spPr>
          <a:xfrm>
            <a:off x="5798185" y="466090"/>
            <a:ext cx="5852160" cy="43891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415" y="0"/>
            <a:ext cx="10515600" cy="852170"/>
          </a:xfrm>
        </p:spPr>
        <p:txBody>
          <a:bodyPr/>
          <a:lstStyle/>
          <a:p>
            <a:r>
              <a:rPr lang="en-US" altLang="en-GB" dirty="0"/>
              <a:t>Inches</a:t>
            </a:r>
            <a:r>
              <a:rPr lang="en-GB" dirty="0"/>
              <a:t> distribution</a:t>
            </a:r>
            <a:endParaRPr lang="en-GB" dirty="0"/>
          </a:p>
        </p:txBody>
      </p:sp>
      <p:sp>
        <p:nvSpPr>
          <p:cNvPr id="9" name="Content Placeholder 9"/>
          <p:cNvSpPr>
            <a:spLocks noGrp="1"/>
          </p:cNvSpPr>
          <p:nvPr>
            <p:ph idx="1"/>
          </p:nvPr>
        </p:nvSpPr>
        <p:spPr>
          <a:xfrm>
            <a:off x="653415" y="783590"/>
            <a:ext cx="5256530" cy="5170170"/>
          </a:xfrm>
        </p:spPr>
        <p:txBody>
          <a:bodyPr>
            <a:noAutofit/>
          </a:bodyPr>
          <a:lstStyle/>
          <a:p>
            <a:pPr marL="0" indent="0">
              <a:buNone/>
            </a:pPr>
            <a:r>
              <a:rPr lang="en-US" i="1" dirty="0">
                <a:latin typeface="Calibri" panose="020F0502020204030204" pitchFamily="34" charset="0"/>
                <a:cs typeface="Calibri" panose="020F0502020204030204" pitchFamily="34" charset="0"/>
              </a:rPr>
              <a:t>Plot Type: Histogram</a:t>
            </a:r>
            <a:endParaRPr lang="en-US" i="1" dirty="0">
              <a:latin typeface="Calibri" panose="020F0502020204030204" pitchFamily="34" charset="0"/>
              <a:cs typeface="Calibri" panose="020F0502020204030204" pitchFamily="34" charset="0"/>
            </a:endParaRPr>
          </a:p>
          <a:p>
            <a:pPr marL="0" indent="0">
              <a:buNone/>
            </a:pPr>
            <a:r>
              <a:rPr lang="en-US" i="1" dirty="0">
                <a:latin typeface="Calibri" panose="020F0502020204030204" pitchFamily="34" charset="0"/>
                <a:cs typeface="Calibri" panose="020F0502020204030204" pitchFamily="34" charset="0"/>
              </a:rPr>
              <a:t>Description: "The screen size distribution reveals that most laptops have screen sizes between 14 and 16 inches. This suggests that mid-sized laptops are the most popular, likely due to their balance between portability and usability. Laptops smaller than 14 inches are less common and are likely ultra-portable models, while larger laptops (17-18 inches) cater to gaming, design, or multimedia users who prioritize screen real estate. The mean and median screen sizes are both around 15 inches, further supporting this trend."</a:t>
            </a:r>
            <a:endParaRPr lang="en-US" i="1" dirty="0">
              <a:latin typeface="Calibri" panose="020F0502020204030204" pitchFamily="34" charset="0"/>
              <a:cs typeface="Calibri" panose="020F0502020204030204" pitchFamily="34" charset="0"/>
            </a:endParaRPr>
          </a:p>
        </p:txBody>
      </p:sp>
      <p:pic>
        <p:nvPicPr>
          <p:cNvPr id="3" name="图片 2" descr="histogram of inches"/>
          <p:cNvPicPr>
            <a:picLocks noChangeAspect="1"/>
          </p:cNvPicPr>
          <p:nvPr/>
        </p:nvPicPr>
        <p:blipFill>
          <a:blip r:embed="rId1"/>
          <a:stretch>
            <a:fillRect/>
          </a:stretch>
        </p:blipFill>
        <p:spPr>
          <a:xfrm>
            <a:off x="5909945" y="904875"/>
            <a:ext cx="5852160" cy="4389120"/>
          </a:xfrm>
          <a:prstGeom prst="rect">
            <a:avLst/>
          </a:prstGeom>
        </p:spPr>
      </p:pic>
    </p:spTree>
  </p:cSld>
  <p:clrMapOvr>
    <a:masterClrMapping/>
  </p:clrMapOvr>
</p:sld>
</file>

<file path=ppt/tags/tag1.xml><?xml version="1.0" encoding="utf-8"?>
<p:tagLst xmlns:p="http://schemas.openxmlformats.org/presentationml/2006/main">
  <p:tag name="TABLE_ENDDRAG_ORIGIN_RECT" val="901*310"/>
  <p:tag name="TABLE_ENDDRAG_RECT" val="39*115*901*310"/>
</p:tagLst>
</file>

<file path=ppt/tags/tag2.xml><?xml version="1.0" encoding="utf-8"?>
<p:tagLst xmlns:p="http://schemas.openxmlformats.org/presentationml/2006/main">
  <p:tag name="TABLE_ENDDRAG_ORIGIN_RECT" val="901*452"/>
  <p:tag name="TABLE_ENDDRAG_RECT" val="29*50*901*452"/>
</p:tagLst>
</file>

<file path=ppt/tags/tag6.xml><?xml version="1.0" encoding="utf-8"?>
<p:tagLst xmlns:p="http://schemas.openxmlformats.org/presentationml/2006/main">
  <p:tag name="commondata" val="eyJoZGlkIjoiYzhiZjBhNjRlMWM0MjI0MDgyNjk0YTlkNzMzNjlkOGQ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027FF688B3C1943B4ECEC99E3BB43CC" ma:contentTypeVersion="6" ma:contentTypeDescription="Create a new document." ma:contentTypeScope="" ma:versionID="8f35fd4295288fc87acb777e64988d17">
  <xsd:schema xmlns:xsd="http://www.w3.org/2001/XMLSchema" xmlns:xs="http://www.w3.org/2001/XMLSchema" xmlns:p="http://schemas.microsoft.com/office/2006/metadata/properties" xmlns:ns2="a0e3e070-c456-4c4d-9806-ba71933c9b94" targetNamespace="http://schemas.microsoft.com/office/2006/metadata/properties" ma:root="true" ma:fieldsID="009c998687d10f23a23420e8a72ccd30" ns2:_="">
    <xsd:import namespace="a0e3e070-c456-4c4d-9806-ba71933c9b9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e3e070-c456-4c4d-9806-ba71933c9b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3.xml><?xml version="1.0" encoding="utf-8"?>
<ds:datastoreItem xmlns:ds="http://schemas.openxmlformats.org/officeDocument/2006/customXml" ds:itemID="{CBE236E2-653B-4DD0-93F6-EEFE4C29E14C}">
  <ds:schemaRefs/>
</ds:datastoreItem>
</file>

<file path=customXml/itemProps4.xml><?xml version="1.0" encoding="utf-8"?>
<ds:datastoreItem xmlns:ds="http://schemas.openxmlformats.org/officeDocument/2006/customXml" ds:itemID="{7A55237F-7B08-4322-82A5-9544F45BA73F}">
  <ds:schemaRefs/>
</ds:datastoreItem>
</file>

<file path=customXml/itemProps5.xml><?xml version="1.0" encoding="utf-8"?>
<ds:datastoreItem xmlns:ds="http://schemas.openxmlformats.org/officeDocument/2006/customXml" ds:itemID="{B641F331-CFBC-4741-A8A8-27A1AC52B870}">
  <ds:schemaRefs/>
</ds:datastoreItem>
</file>

<file path=docProps/app.xml><?xml version="1.0" encoding="utf-8"?>
<Properties xmlns="http://schemas.openxmlformats.org/officeDocument/2006/extended-properties" xmlns:vt="http://schemas.openxmlformats.org/officeDocument/2006/docPropsVTypes">
  <TotalTime>0</TotalTime>
  <Words>7650</Words>
  <Application>WPS 演示</Application>
  <PresentationFormat>Widescreen</PresentationFormat>
  <Paragraphs>245</Paragraphs>
  <Slides>21</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宋体</vt:lpstr>
      <vt:lpstr>Wingdings</vt:lpstr>
      <vt:lpstr>Calibri</vt:lpstr>
      <vt:lpstr>微软雅黑</vt:lpstr>
      <vt:lpstr>Arial Unicode MS</vt:lpstr>
      <vt:lpstr>Calibri Light</vt:lpstr>
      <vt:lpstr>等线</vt:lpstr>
      <vt:lpstr>等线 Light</vt:lpstr>
      <vt:lpstr>Office Theme</vt:lpstr>
      <vt:lpstr>Special Course in Software Engineering ‘24</vt:lpstr>
      <vt:lpstr>PowerPoint 演示文稿</vt:lpstr>
      <vt:lpstr>Group members and their contribution</vt:lpstr>
      <vt:lpstr>PowerPoint 演示文稿</vt:lpstr>
      <vt:lpstr>Dataset introduction</vt:lpstr>
      <vt:lpstr>Dataset introduction</vt:lpstr>
      <vt:lpstr>Price（Euro） distribution</vt:lpstr>
      <vt:lpstr>PowerPoint 演示文稿</vt:lpstr>
      <vt:lpstr>Inches distribution</vt:lpstr>
      <vt:lpstr>CPU_Frequency(GHZ) distribution</vt:lpstr>
      <vt:lpstr>RAM（GB） distribution</vt:lpstr>
      <vt:lpstr>Weight distribution</vt:lpstr>
      <vt:lpstr>PowerPoint 演示文稿</vt:lpstr>
      <vt:lpstr>PowerPoint 演示文稿</vt:lpstr>
      <vt:lpstr>Hypothesis #1: RAM and Price Relationship</vt:lpstr>
      <vt:lpstr>Testing Hypothesis #1: RAM and Price</vt:lpstr>
      <vt:lpstr>Hypothesis #2: CPU Frequency and Price Relationship</vt:lpstr>
      <vt:lpstr>Testing Hypothesis #2: CPU Frequency and Price</vt:lpstr>
      <vt:lpstr>Hypothesis #3: Screen Size and Company</vt:lpstr>
      <vt:lpstr>Testing Hypothesis #3: Screen Size and Company</vt:lpstr>
      <vt:lpstr>End</vt:lpstr>
    </vt:vector>
  </TitlesOfParts>
  <Company>University of Oulu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Tanja Sauvola</dc:creator>
  <cp:lastModifiedBy>依然</cp:lastModifiedBy>
  <cp:revision>1843</cp:revision>
  <cp:lastPrinted>2024-07-13T10:20:00Z</cp:lastPrinted>
  <dcterms:created xsi:type="dcterms:W3CDTF">2018-09-18T06:33:00Z</dcterms:created>
  <dcterms:modified xsi:type="dcterms:W3CDTF">2024-10-19T08:04:00Z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0x010100B027FF688B3C1943B4ECEC99E3BB43CC</vt:lpwstr>
  </property>
  <property fmtid="{D5CDD505-2E9C-101B-9397-08002B2CF9AE}" pid="3" name="ICV">
    <vt:lpwstr>0D7105DA15644A7C9AD78820C835B6A1_12</vt:lpwstr>
  </property>
  <property fmtid="{D5CDD505-2E9C-101B-9397-08002B2CF9AE}" pid="4" name="KSOProductBuildVer">
    <vt:lpwstr>2052-12.1.0.18276</vt:lpwstr>
  </property>
</Properties>
</file>