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742" r:id="rId3"/>
    <p:sldId id="743" r:id="rId4"/>
    <p:sldId id="752" r:id="rId5"/>
    <p:sldId id="746" r:id="rId6"/>
    <p:sldId id="747" r:id="rId7"/>
    <p:sldId id="748" r:id="rId8"/>
    <p:sldId id="744" r:id="rId9"/>
    <p:sldId id="745" r:id="rId10"/>
    <p:sldId id="753" r:id="rId11"/>
    <p:sldId id="754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4626"/>
  </p:normalViewPr>
  <p:slideViewPr>
    <p:cSldViewPr snapToGrid="0" snapToObjects="1">
      <p:cViewPr varScale="1">
        <p:scale>
          <a:sx n="78" d="100"/>
          <a:sy n="78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Bell MT" panose="02020503060305020303" pitchFamily="18" charset="0"/>
              </a:rPr>
              <a:t>What is the best BEER?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9 Case Study of Breweries</a:t>
            </a:r>
          </a:p>
          <a:p>
            <a:r>
              <a:rPr lang="en-IN" sz="2400" dirty="0"/>
              <a:t>Morgan Nelson</a:t>
            </a:r>
          </a:p>
          <a:p>
            <a:r>
              <a:rPr lang="en-IN" sz="2400" dirty="0"/>
              <a:t>Michael Hedge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>
            <a:extLst>
              <a:ext uri="{FF2B5EF4-FFF2-40B4-BE49-F238E27FC236}">
                <a16:creationId xmlns:a16="http://schemas.microsoft.com/office/drawing/2014/main" id="{4675E6D7-D730-4C73-B9F1-152F24B76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0084"/>
            <a:ext cx="8229600" cy="53093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1725769" y="4025428"/>
            <a:ext cx="3472249" cy="1881666"/>
            <a:chOff x="4572000" y="3600426"/>
            <a:chExt cx="3472249" cy="18816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7386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kNN</a:t>
              </a:r>
              <a:r>
                <a:rPr lang="en-US" sz="1400" b="1" dirty="0"/>
                <a:t> filled data has correlation of 54% which is due to large clustering of filled data below 50 IBU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55C107-A0A4-452D-BA6D-EA974F2F87B4}"/>
              </a:ext>
            </a:extLst>
          </p:cNvPr>
          <p:cNvSpPr txBox="1"/>
          <p:nvPr/>
        </p:nvSpPr>
        <p:spPr>
          <a:xfrm>
            <a:off x="370704" y="3682311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ABV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24F50-40D8-4E30-A958-E05141AF4791}"/>
              </a:ext>
            </a:extLst>
          </p:cNvPr>
          <p:cNvSpPr txBox="1"/>
          <p:nvPr/>
        </p:nvSpPr>
        <p:spPr>
          <a:xfrm>
            <a:off x="4572000" y="6167735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IBU</a:t>
            </a:r>
          </a:p>
        </p:txBody>
      </p:sp>
    </p:spTree>
    <p:extLst>
      <p:ext uri="{BB962C8B-B14F-4D97-AF65-F5344CB8AC3E}">
        <p14:creationId xmlns:p14="http://schemas.microsoft.com/office/powerpoint/2010/main" val="33535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C18B-C277-4BEA-B5E7-78CA2D00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407F-637A-4228-AB98-73BC88D5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Sales data to correlate type of beers with sales by state.</a:t>
            </a:r>
          </a:p>
          <a:p>
            <a:pPr marL="514350" indent="-514350">
              <a:buAutoNum type="arabicPeriod"/>
            </a:pPr>
            <a:r>
              <a:rPr lang="en-US" dirty="0"/>
              <a:t>More complete data set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11261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095A-5C7A-4CAC-A53C-94AAE109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breweries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C7F455C2-996B-4E2B-88BB-27379BE372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564" y="1324418"/>
            <a:ext cx="8229600" cy="49853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C476CE-D578-4A13-8CDE-758B8F1D6BBD}"/>
              </a:ext>
            </a:extLst>
          </p:cNvPr>
          <p:cNvGrpSpPr/>
          <p:nvPr/>
        </p:nvGrpSpPr>
        <p:grpSpPr>
          <a:xfrm>
            <a:off x="5189838" y="1764898"/>
            <a:ext cx="3212758" cy="523220"/>
            <a:chOff x="5189838" y="1764898"/>
            <a:chExt cx="3212758" cy="52322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8D7AF78C-E03E-4175-B0D3-D2A7A56DE5E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F5041E-41EC-4AA8-8962-92B7EB348011}"/>
                </a:ext>
              </a:extLst>
            </p:cNvPr>
            <p:cNvSpPr txBox="1"/>
            <p:nvPr/>
          </p:nvSpPr>
          <p:spPr>
            <a:xfrm>
              <a:off x="5189838" y="1764898"/>
              <a:ext cx="190294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Colorado has most breweries with 47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7AC1E5-EB54-4485-B729-429A8B7A1C4E}"/>
              </a:ext>
            </a:extLst>
          </p:cNvPr>
          <p:cNvGrpSpPr/>
          <p:nvPr/>
        </p:nvGrpSpPr>
        <p:grpSpPr>
          <a:xfrm>
            <a:off x="1260389" y="2361346"/>
            <a:ext cx="2471353" cy="1589243"/>
            <a:chOff x="1260389" y="2361346"/>
            <a:chExt cx="2471353" cy="1589243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38EE4E06-5DB7-4342-B747-FCEAD2D28F22}"/>
                </a:ext>
              </a:extLst>
            </p:cNvPr>
            <p:cNvSpPr/>
            <p:nvPr/>
          </p:nvSpPr>
          <p:spPr>
            <a:xfrm rot="5400000">
              <a:off x="1429637" y="3514357"/>
              <a:ext cx="266984" cy="60548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8397B0-1CAB-40A5-8FF0-00983E29763E}"/>
                </a:ext>
              </a:extLst>
            </p:cNvPr>
            <p:cNvGrpSpPr/>
            <p:nvPr/>
          </p:nvGrpSpPr>
          <p:grpSpPr>
            <a:xfrm>
              <a:off x="1260390" y="2361346"/>
              <a:ext cx="2471352" cy="1212084"/>
              <a:chOff x="1260390" y="2361346"/>
              <a:chExt cx="2471352" cy="1212084"/>
            </a:xfrm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AA645D9F-67D9-40E3-B2D6-75817CA929AC}"/>
                  </a:ext>
                </a:extLst>
              </p:cNvPr>
              <p:cNvSpPr/>
              <p:nvPr/>
            </p:nvSpPr>
            <p:spPr>
              <a:xfrm>
                <a:off x="1445739" y="3060625"/>
                <a:ext cx="234779" cy="51280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CF947-4B9E-433F-BA8C-9D3903C0E629}"/>
                  </a:ext>
                </a:extLst>
              </p:cNvPr>
              <p:cNvSpPr txBox="1"/>
              <p:nvPr/>
            </p:nvSpPr>
            <p:spPr>
              <a:xfrm>
                <a:off x="1260390" y="2361346"/>
                <a:ext cx="2471352" cy="73866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States with only 1 brewery</a:t>
                </a:r>
              </a:p>
              <a:p>
                <a:r>
                  <a:rPr lang="en-US" sz="1400" b="1" dirty="0"/>
                  <a:t>DC, N. Dakota, South </a:t>
                </a:r>
                <a:r>
                  <a:rPr lang="en-US" sz="1400" b="1" dirty="0" err="1"/>
                  <a:t>Dakato</a:t>
                </a:r>
                <a:r>
                  <a:rPr lang="en-US" sz="1400" b="1" dirty="0"/>
                  <a:t>, W. Virginia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7449A-B759-4BF1-B6B0-A266ED60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5989"/>
            <a:ext cx="8229600" cy="5313411"/>
          </a:xfrm>
        </p:spPr>
        <p:txBody>
          <a:bodyPr/>
          <a:lstStyle/>
          <a:p>
            <a:r>
              <a:rPr lang="en-US" dirty="0"/>
              <a:t>1405 of 2410 IBU values missing</a:t>
            </a:r>
          </a:p>
          <a:p>
            <a:r>
              <a:rPr lang="en-US" dirty="0"/>
              <a:t>62 of 2410 ABV values missing</a:t>
            </a:r>
          </a:p>
          <a:p>
            <a:r>
              <a:rPr lang="en-US" dirty="0"/>
              <a:t>Use </a:t>
            </a:r>
            <a:r>
              <a:rPr lang="en-US" dirty="0" err="1"/>
              <a:t>kNN</a:t>
            </a:r>
            <a:r>
              <a:rPr lang="en-US" dirty="0"/>
              <a:t> to find ABV and IBU values for missing sample data</a:t>
            </a:r>
          </a:p>
          <a:p>
            <a:r>
              <a:rPr lang="en-US" dirty="0"/>
              <a:t>Using </a:t>
            </a:r>
            <a:r>
              <a:rPr lang="en-US" dirty="0" err="1"/>
              <a:t>kNN</a:t>
            </a:r>
            <a:r>
              <a:rPr lang="en-US" dirty="0"/>
              <a:t> did not change the median ABV and IBU data values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>
                <a:solidFill>
                  <a:srgbClr val="FF0000"/>
                </a:solidFill>
              </a:rPr>
              <a:t>We feel that this was best solution outside of complete data set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7780CB3-48FB-4834-B8C7-7B56E8E362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9406" y="1322172"/>
            <a:ext cx="8177394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0E16603-4FA2-431E-9671-DCD361DE5145}"/>
              </a:ext>
            </a:extLst>
          </p:cNvPr>
          <p:cNvGrpSpPr/>
          <p:nvPr/>
        </p:nvGrpSpPr>
        <p:grpSpPr>
          <a:xfrm>
            <a:off x="3645243" y="1900074"/>
            <a:ext cx="4596719" cy="523220"/>
            <a:chOff x="4658401" y="1764898"/>
            <a:chExt cx="3744195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7FF5692-616D-434C-B291-9700A7A68AF4}"/>
                </a:ext>
              </a:extLst>
            </p:cNvPr>
            <p:cNvSpPr/>
            <p:nvPr/>
          </p:nvSpPr>
          <p:spPr>
            <a:xfrm>
              <a:off x="7092780" y="1933832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F82CC0-60C7-4927-B71E-1170152B7D19}"/>
                </a:ext>
              </a:extLst>
            </p:cNvPr>
            <p:cNvSpPr txBox="1"/>
            <p:nvPr/>
          </p:nvSpPr>
          <p:spPr>
            <a:xfrm>
              <a:off x="4658401" y="1764898"/>
              <a:ext cx="253322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DC has highest median ABV 0.065 with W. Virginia next with 0.062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C61939-2D88-46CF-9AB0-BB4BDF1ABBC1}"/>
              </a:ext>
            </a:extLst>
          </p:cNvPr>
          <p:cNvGrpSpPr/>
          <p:nvPr/>
        </p:nvGrpSpPr>
        <p:grpSpPr>
          <a:xfrm>
            <a:off x="939118" y="2537405"/>
            <a:ext cx="2014152" cy="1416757"/>
            <a:chOff x="704339" y="2537405"/>
            <a:chExt cx="2014152" cy="1416757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76AB9E56-8E3E-4048-A2C0-9B6150F3B115}"/>
                </a:ext>
              </a:extLst>
            </p:cNvPr>
            <p:cNvSpPr/>
            <p:nvPr/>
          </p:nvSpPr>
          <p:spPr>
            <a:xfrm>
              <a:off x="1445739" y="3060625"/>
              <a:ext cx="234779" cy="8935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7D3EDC-A80C-42C0-A13F-57576F888262}"/>
                </a:ext>
              </a:extLst>
            </p:cNvPr>
            <p:cNvSpPr txBox="1"/>
            <p:nvPr/>
          </p:nvSpPr>
          <p:spPr>
            <a:xfrm>
              <a:off x="704339" y="2537405"/>
              <a:ext cx="2014152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Utah has lowest median ABV at 0.040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9008-E805-48A4-89EF-5839B0E0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345B4023-E53E-4057-A1E3-A61A5C39BE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94264" y="1322172"/>
            <a:ext cx="8192536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BC7AEE-8CCA-41A0-BDAB-FD77495B7895}"/>
              </a:ext>
            </a:extLst>
          </p:cNvPr>
          <p:cNvGrpSpPr/>
          <p:nvPr/>
        </p:nvGrpSpPr>
        <p:grpSpPr>
          <a:xfrm>
            <a:off x="3818238" y="1807398"/>
            <a:ext cx="4565820" cy="523220"/>
            <a:chOff x="3978873" y="1672222"/>
            <a:chExt cx="4565820" cy="523220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B47C8B5-115C-41AB-9D0A-05C959DFBD50}"/>
                </a:ext>
              </a:extLst>
            </p:cNvPr>
            <p:cNvSpPr/>
            <p:nvPr/>
          </p:nvSpPr>
          <p:spPr>
            <a:xfrm>
              <a:off x="7234877" y="1841156"/>
              <a:ext cx="1309816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434624-2700-43DC-A4A8-D0CB165CF314}"/>
                </a:ext>
              </a:extLst>
            </p:cNvPr>
            <p:cNvSpPr txBox="1"/>
            <p:nvPr/>
          </p:nvSpPr>
          <p:spPr>
            <a:xfrm>
              <a:off x="3978873" y="1672222"/>
              <a:ext cx="3364124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W. Virginia has highest median IBU at  58, Delaware is next with 52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E3DEE7-AADE-4DB3-9D9A-C8775115F9EF}"/>
              </a:ext>
            </a:extLst>
          </p:cNvPr>
          <p:cNvGrpSpPr/>
          <p:nvPr/>
        </p:nvGrpSpPr>
        <p:grpSpPr>
          <a:xfrm>
            <a:off x="540592" y="2257279"/>
            <a:ext cx="1958559" cy="1171721"/>
            <a:chOff x="540592" y="2257279"/>
            <a:chExt cx="1958559" cy="1171721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EABF516B-ACCB-4374-8A59-89523B2DC9A8}"/>
                </a:ext>
              </a:extLst>
            </p:cNvPr>
            <p:cNvSpPr/>
            <p:nvPr/>
          </p:nvSpPr>
          <p:spPr>
            <a:xfrm>
              <a:off x="1272735" y="278050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D39FF0-7D9A-40D5-8DA7-C35D5E29C081}"/>
                </a:ext>
              </a:extLst>
            </p:cNvPr>
            <p:cNvSpPr txBox="1"/>
            <p:nvPr/>
          </p:nvSpPr>
          <p:spPr>
            <a:xfrm>
              <a:off x="540592" y="2257279"/>
              <a:ext cx="1958559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S. Dakota has lowest median IBU at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6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6ABCE9EC-5B93-4B16-B12B-EF7FBFA6D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AB3646C-2AF4-4AD5-9A3D-11256D7858CF}"/>
              </a:ext>
            </a:extLst>
          </p:cNvPr>
          <p:cNvSpPr/>
          <p:nvPr/>
        </p:nvSpPr>
        <p:spPr>
          <a:xfrm>
            <a:off x="6794549" y="2041428"/>
            <a:ext cx="1608051" cy="185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0F2A1-015F-42D1-8A74-C2FA5855B574}"/>
              </a:ext>
            </a:extLst>
          </p:cNvPr>
          <p:cNvSpPr txBox="1"/>
          <p:nvPr/>
        </p:nvSpPr>
        <p:spPr>
          <a:xfrm>
            <a:off x="4931923" y="1872494"/>
            <a:ext cx="311002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Colorado has highest ABV 0.136 with Kentucky next with 0.135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8129FA1-54D6-4D0C-A229-068DE9ABAF49}"/>
              </a:ext>
            </a:extLst>
          </p:cNvPr>
          <p:cNvSpPr/>
          <p:nvPr/>
        </p:nvSpPr>
        <p:spPr>
          <a:xfrm>
            <a:off x="1563128" y="2792076"/>
            <a:ext cx="234779" cy="368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831E3-6FF1-4B3D-9BC7-29ADBF629994}"/>
              </a:ext>
            </a:extLst>
          </p:cNvPr>
          <p:cNvSpPr txBox="1"/>
          <p:nvPr/>
        </p:nvSpPr>
        <p:spPr>
          <a:xfrm>
            <a:off x="1027911" y="2268856"/>
            <a:ext cx="190064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Arkansas has lowest ABV at 0.006</a:t>
            </a:r>
          </a:p>
        </p:txBody>
      </p:sp>
    </p:spTree>
    <p:extLst>
      <p:ext uri="{BB962C8B-B14F-4D97-AF65-F5344CB8AC3E}">
        <p14:creationId xmlns:p14="http://schemas.microsoft.com/office/powerpoint/2010/main" val="37323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06E6888A-1837-4083-BEF7-6F5488F617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1910" y="1322172"/>
            <a:ext cx="8229600" cy="53999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AEA0C8-0EC5-4CD7-B86F-74F4699019EC}"/>
              </a:ext>
            </a:extLst>
          </p:cNvPr>
          <p:cNvGrpSpPr/>
          <p:nvPr/>
        </p:nvGrpSpPr>
        <p:grpSpPr>
          <a:xfrm>
            <a:off x="7651917" y="1109989"/>
            <a:ext cx="1492083" cy="1171721"/>
            <a:chOff x="7651917" y="1109989"/>
            <a:chExt cx="1492083" cy="1171721"/>
          </a:xfrm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6E77054-BE96-4D41-A841-36009BBAA5F3}"/>
                </a:ext>
              </a:extLst>
            </p:cNvPr>
            <p:cNvSpPr/>
            <p:nvPr/>
          </p:nvSpPr>
          <p:spPr>
            <a:xfrm>
              <a:off x="8384060" y="1633210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EAD25-266C-4DA4-A8A3-05BE044F1C9B}"/>
                </a:ext>
              </a:extLst>
            </p:cNvPr>
            <p:cNvSpPr txBox="1"/>
            <p:nvPr/>
          </p:nvSpPr>
          <p:spPr>
            <a:xfrm>
              <a:off x="7651917" y="1109989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Oregon has max IBU of 138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EF247358-9132-4F4B-AD61-8D148428CBF0}"/>
              </a:ext>
            </a:extLst>
          </p:cNvPr>
          <p:cNvSpPr/>
          <p:nvPr/>
        </p:nvSpPr>
        <p:spPr>
          <a:xfrm>
            <a:off x="1474573" y="3032786"/>
            <a:ext cx="234779" cy="648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E7849-FC9C-4569-B9A9-77D525FFE6F9}"/>
              </a:ext>
            </a:extLst>
          </p:cNvPr>
          <p:cNvSpPr txBox="1"/>
          <p:nvPr/>
        </p:nvSpPr>
        <p:spPr>
          <a:xfrm>
            <a:off x="796493" y="2621633"/>
            <a:ext cx="1492083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S. Dakota has min IBU of 38</a:t>
            </a:r>
          </a:p>
        </p:txBody>
      </p:sp>
    </p:spTree>
    <p:extLst>
      <p:ext uri="{BB962C8B-B14F-4D97-AF65-F5344CB8AC3E}">
        <p14:creationId xmlns:p14="http://schemas.microsoft.com/office/powerpoint/2010/main" val="41150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63A3-DCD8-4273-8AF6-ED986D0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stats and distribution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EA9EFFE6-BE8B-42E0-9876-2191344B91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4122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46FA23A-372D-4292-881D-7E8B160A1FD9}"/>
              </a:ext>
            </a:extLst>
          </p:cNvPr>
          <p:cNvGrpSpPr/>
          <p:nvPr/>
        </p:nvGrpSpPr>
        <p:grpSpPr>
          <a:xfrm>
            <a:off x="1036424" y="4803250"/>
            <a:ext cx="1492083" cy="1059653"/>
            <a:chOff x="1036424" y="4803250"/>
            <a:chExt cx="1492083" cy="1059653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26E4C5E4-280F-4644-8E0A-D7DAD7412419}"/>
                </a:ext>
              </a:extLst>
            </p:cNvPr>
            <p:cNvSpPr/>
            <p:nvPr/>
          </p:nvSpPr>
          <p:spPr>
            <a:xfrm>
              <a:off x="1714504" y="5214403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60B581-625F-49D3-B9F9-FA85157EA000}"/>
                </a:ext>
              </a:extLst>
            </p:cNvPr>
            <p:cNvSpPr txBox="1"/>
            <p:nvPr/>
          </p:nvSpPr>
          <p:spPr>
            <a:xfrm>
              <a:off x="1036424" y="4803250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Min ABV is 0.1%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6296CB-10C5-4711-AD60-8F3F4F8D1C1D}"/>
              </a:ext>
            </a:extLst>
          </p:cNvPr>
          <p:cNvGrpSpPr/>
          <p:nvPr/>
        </p:nvGrpSpPr>
        <p:grpSpPr>
          <a:xfrm>
            <a:off x="7194717" y="4803250"/>
            <a:ext cx="1492083" cy="1059653"/>
            <a:chOff x="7194717" y="4803250"/>
            <a:chExt cx="1492083" cy="1059653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438DADD-4529-4706-9FA9-0EBAAFC569DF}"/>
                </a:ext>
              </a:extLst>
            </p:cNvPr>
            <p:cNvSpPr/>
            <p:nvPr/>
          </p:nvSpPr>
          <p:spPr>
            <a:xfrm>
              <a:off x="7872797" y="5214403"/>
              <a:ext cx="234779" cy="648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D8ADCA-DA29-42F1-A84F-9E0B43721ECC}"/>
                </a:ext>
              </a:extLst>
            </p:cNvPr>
            <p:cNvSpPr txBox="1"/>
            <p:nvPr/>
          </p:nvSpPr>
          <p:spPr>
            <a:xfrm>
              <a:off x="7194717" y="4803250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Max ABV is 12.8%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8B516-A8D6-4CFC-B7E9-E3C37CA51756}"/>
              </a:ext>
            </a:extLst>
          </p:cNvPr>
          <p:cNvGrpSpPr/>
          <p:nvPr/>
        </p:nvGrpSpPr>
        <p:grpSpPr>
          <a:xfrm>
            <a:off x="2193615" y="1885816"/>
            <a:ext cx="1828087" cy="523220"/>
            <a:chOff x="2193615" y="1885816"/>
            <a:chExt cx="1828087" cy="52322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A54A7FB-8120-462B-9DB4-F980D0D8A424}"/>
                </a:ext>
              </a:extLst>
            </p:cNvPr>
            <p:cNvSpPr/>
            <p:nvPr/>
          </p:nvSpPr>
          <p:spPr>
            <a:xfrm>
              <a:off x="3685699" y="2054750"/>
              <a:ext cx="336003" cy="185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8529AA-B890-489F-BC49-247DA62897C6}"/>
                </a:ext>
              </a:extLst>
            </p:cNvPr>
            <p:cNvSpPr txBox="1"/>
            <p:nvPr/>
          </p:nvSpPr>
          <p:spPr>
            <a:xfrm>
              <a:off x="2193615" y="1885816"/>
              <a:ext cx="1492083" cy="52322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Average ABV is 5.9%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28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5588-7815-42C5-8711-4D5D386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to IBU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AF24A05F-84E1-49F9-9549-C595BCA3BB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322172"/>
            <a:ext cx="8229600" cy="53072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21DC8C-FA3C-4880-BF89-F9ABFB612A33}"/>
              </a:ext>
            </a:extLst>
          </p:cNvPr>
          <p:cNvGrpSpPr/>
          <p:nvPr/>
        </p:nvGrpSpPr>
        <p:grpSpPr>
          <a:xfrm>
            <a:off x="4572000" y="3484515"/>
            <a:ext cx="3472249" cy="1450779"/>
            <a:chOff x="4572000" y="3600426"/>
            <a:chExt cx="3472249" cy="14507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756111-8521-4D3A-B43E-711478BD7A62}"/>
                </a:ext>
              </a:extLst>
            </p:cNvPr>
            <p:cNvSpPr txBox="1"/>
            <p:nvPr/>
          </p:nvSpPr>
          <p:spPr>
            <a:xfrm>
              <a:off x="4572000" y="4743428"/>
              <a:ext cx="3472249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Original data has correlation of 67%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08B674-7265-4E2A-8CD7-9A5BD55AB7A2}"/>
                </a:ext>
              </a:extLst>
            </p:cNvPr>
            <p:cNvSpPr/>
            <p:nvPr/>
          </p:nvSpPr>
          <p:spPr>
            <a:xfrm rot="16200000">
              <a:off x="5736625" y="4062455"/>
              <a:ext cx="1143001" cy="2189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415383-DCCF-41EF-9825-C0CEC6C28B4B}"/>
              </a:ext>
            </a:extLst>
          </p:cNvPr>
          <p:cNvSpPr txBox="1"/>
          <p:nvPr/>
        </p:nvSpPr>
        <p:spPr>
          <a:xfrm>
            <a:off x="370704" y="3682311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ABV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3F64C-AD18-4E4A-BD97-A76873154B8E}"/>
              </a:ext>
            </a:extLst>
          </p:cNvPr>
          <p:cNvSpPr txBox="1"/>
          <p:nvPr/>
        </p:nvSpPr>
        <p:spPr>
          <a:xfrm>
            <a:off x="4572000" y="6196565"/>
            <a:ext cx="8279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IBU</a:t>
            </a:r>
          </a:p>
        </p:txBody>
      </p:sp>
    </p:spTree>
    <p:extLst>
      <p:ext uri="{BB962C8B-B14F-4D97-AF65-F5344CB8AC3E}">
        <p14:creationId xmlns:p14="http://schemas.microsoft.com/office/powerpoint/2010/main" val="197860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5738</TotalTime>
  <Words>262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Bell MT</vt:lpstr>
      <vt:lpstr>1_Body Slides</vt:lpstr>
      <vt:lpstr>What is the best BEER?</vt:lpstr>
      <vt:lpstr>How many breweries per state</vt:lpstr>
      <vt:lpstr>Solution for missing data</vt:lpstr>
      <vt:lpstr>Median ABV per state</vt:lpstr>
      <vt:lpstr>Median IBU per state</vt:lpstr>
      <vt:lpstr>Max ABV</vt:lpstr>
      <vt:lpstr>Max IBU</vt:lpstr>
      <vt:lpstr>ABV stats and distribution</vt:lpstr>
      <vt:lpstr>ABV to IBU</vt:lpstr>
      <vt:lpstr>ABV to IBU</vt:lpstr>
      <vt:lpstr>Future?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michael hedge</cp:lastModifiedBy>
  <cp:revision>52</cp:revision>
  <dcterms:created xsi:type="dcterms:W3CDTF">2019-09-23T08:00:29Z</dcterms:created>
  <dcterms:modified xsi:type="dcterms:W3CDTF">2020-03-07T23:36:36Z</dcterms:modified>
</cp:coreProperties>
</file>