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5" r:id="rId8"/>
    <p:sldId id="2146847056" r:id="rId9"/>
    <p:sldId id="266" r:id="rId10"/>
    <p:sldId id="2146847067" r:id="rId11"/>
    <p:sldId id="2146847066" r:id="rId12"/>
    <p:sldId id="2146847057" r:id="rId13"/>
    <p:sldId id="2146847069" r:id="rId14"/>
    <p:sldId id="2146847068" r:id="rId15"/>
    <p:sldId id="2146847064" r:id="rId16"/>
    <p:sldId id="2146847065" r:id="rId17"/>
    <p:sldId id="267" r:id="rId18"/>
    <p:sldId id="2146847058" r:id="rId19"/>
    <p:sldId id="2146847059" r:id="rId20"/>
    <p:sldId id="2146847061" r:id="rId21"/>
    <p:sldId id="2146847062" r:id="rId22"/>
    <p:sldId id="2146847063" r:id="rId23"/>
    <p:sldId id="268" r:id="rId24"/>
    <p:sldId id="269"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5B820-572D-4A10-B86A-6242CDA4A2DB}" v="18" dt="2025-07-23T14:46:07.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69" d="100"/>
          <a:sy n="69" d="100"/>
        </p:scale>
        <p:origin x="7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ANGI GEETANEHA" userId="140b0cddc91ff8e2" providerId="LiveId" clId="{A365B820-572D-4A10-B86A-6242CDA4A2DB}"/>
    <pc:docChg chg="custSel delSld modSld">
      <pc:chgData name="KALANGI GEETANEHA" userId="140b0cddc91ff8e2" providerId="LiveId" clId="{A365B820-572D-4A10-B86A-6242CDA4A2DB}" dt="2025-07-23T14:46:08.497" v="282" actId="5793"/>
      <pc:docMkLst>
        <pc:docMk/>
      </pc:docMkLst>
      <pc:sldChg chg="modSp mod">
        <pc:chgData name="KALANGI GEETANEHA" userId="140b0cddc91ff8e2" providerId="LiveId" clId="{A365B820-572D-4A10-B86A-6242CDA4A2DB}" dt="2025-07-23T14:46:08.497" v="282" actId="5793"/>
        <pc:sldMkLst>
          <pc:docMk/>
          <pc:sldMk cId="728950222" sldId="269"/>
        </pc:sldMkLst>
        <pc:spChg chg="mod">
          <ac:chgData name="KALANGI GEETANEHA" userId="140b0cddc91ff8e2" providerId="LiveId" clId="{A365B820-572D-4A10-B86A-6242CDA4A2DB}" dt="2025-07-23T14:46:08.497" v="282" actId="5793"/>
          <ac:spMkLst>
            <pc:docMk/>
            <pc:sldMk cId="728950222" sldId="269"/>
            <ac:spMk id="2" creationId="{357C38BC-22B3-37B2-E0C3-812020A76077}"/>
          </ac:spMkLst>
        </pc:spChg>
      </pc:sldChg>
      <pc:sldChg chg="modSp del mod">
        <pc:chgData name="KALANGI GEETANEHA" userId="140b0cddc91ff8e2" providerId="LiveId" clId="{A365B820-572D-4A10-B86A-6242CDA4A2DB}" dt="2025-07-23T10:02:54.545" v="13" actId="2696"/>
        <pc:sldMkLst>
          <pc:docMk/>
          <pc:sldMk cId="4100458584" sldId="2146847060"/>
        </pc:sldMkLst>
        <pc:spChg chg="mod">
          <ac:chgData name="KALANGI GEETANEHA" userId="140b0cddc91ff8e2" providerId="LiveId" clId="{A365B820-572D-4A10-B86A-6242CDA4A2DB}" dt="2025-07-23T10:02:51.279" v="12" actId="20577"/>
          <ac:spMkLst>
            <pc:docMk/>
            <pc:sldMk cId="4100458584" sldId="2146847060"/>
            <ac:spMk id="4" creationId="{595D8C26-8BA1-E115-3E4E-593111EEF579}"/>
          </ac:spMkLst>
        </pc:spChg>
      </pc:sldChg>
      <pc:sldChg chg="modSp mod">
        <pc:chgData name="KALANGI GEETANEHA" userId="140b0cddc91ff8e2" providerId="LiveId" clId="{A365B820-572D-4A10-B86A-6242CDA4A2DB}" dt="2025-07-23T14:29:41.930" v="259" actId="14100"/>
        <pc:sldMkLst>
          <pc:docMk/>
          <pc:sldMk cId="3364090094" sldId="2146847063"/>
        </pc:sldMkLst>
        <pc:spChg chg="mod">
          <ac:chgData name="KALANGI GEETANEHA" userId="140b0cddc91ff8e2" providerId="LiveId" clId="{A365B820-572D-4A10-B86A-6242CDA4A2DB}" dt="2025-07-23T14:29:41.930" v="259" actId="14100"/>
          <ac:spMkLst>
            <pc:docMk/>
            <pc:sldMk cId="3364090094" sldId="2146847063"/>
            <ac:spMk id="2" creationId="{1F25AB13-EA22-788F-B10F-FB37D0118F6B}"/>
          </ac:spMkLst>
        </pc:spChg>
      </pc:sldChg>
      <pc:sldChg chg="modSp mod">
        <pc:chgData name="KALANGI GEETANEHA" userId="140b0cddc91ff8e2" providerId="LiveId" clId="{A365B820-572D-4A10-B86A-6242CDA4A2DB}" dt="2025-07-23T10:02:59.353" v="15" actId="20577"/>
        <pc:sldMkLst>
          <pc:docMk/>
          <pc:sldMk cId="3970905373" sldId="2146847064"/>
        </pc:sldMkLst>
        <pc:spChg chg="mod">
          <ac:chgData name="KALANGI GEETANEHA" userId="140b0cddc91ff8e2" providerId="LiveId" clId="{A365B820-572D-4A10-B86A-6242CDA4A2DB}" dt="2025-07-23T10:02:59.353" v="15" actId="20577"/>
          <ac:spMkLst>
            <pc:docMk/>
            <pc:sldMk cId="3970905373" sldId="2146847064"/>
            <ac:spMk id="4" creationId="{D6FE3B1F-4C46-4AB9-46E0-CFFF5E470A5D}"/>
          </ac:spMkLst>
        </pc:spChg>
        <pc:spChg chg="mod">
          <ac:chgData name="KALANGI GEETANEHA" userId="140b0cddc91ff8e2" providerId="LiveId" clId="{A365B820-572D-4A10-B86A-6242CDA4A2DB}" dt="2025-07-23T10:01:56.173" v="7" actId="20577"/>
          <ac:spMkLst>
            <pc:docMk/>
            <pc:sldMk cId="3970905373" sldId="2146847064"/>
            <ac:spMk id="5" creationId="{F55B4327-C665-D6A7-CCC0-D530219557E2}"/>
          </ac:spMkLst>
        </pc:spChg>
        <pc:picChg chg="mod">
          <ac:chgData name="KALANGI GEETANEHA" userId="140b0cddc91ff8e2" providerId="LiveId" clId="{A365B820-572D-4A10-B86A-6242CDA4A2DB}" dt="2025-07-23T10:01:59.054" v="8" actId="14100"/>
          <ac:picMkLst>
            <pc:docMk/>
            <pc:sldMk cId="3970905373" sldId="2146847064"/>
            <ac:picMk id="3" creationId="{446CC124-5EFA-4FB2-214F-6BAC1AC1547A}"/>
          </ac:picMkLst>
        </pc:picChg>
      </pc:sldChg>
      <pc:sldChg chg="modSp mod">
        <pc:chgData name="KALANGI GEETANEHA" userId="140b0cddc91ff8e2" providerId="LiveId" clId="{A365B820-572D-4A10-B86A-6242CDA4A2DB}" dt="2025-07-23T10:03:09.213" v="19" actId="20577"/>
        <pc:sldMkLst>
          <pc:docMk/>
          <pc:sldMk cId="3290930268" sldId="2146847067"/>
        </pc:sldMkLst>
        <pc:spChg chg="mod">
          <ac:chgData name="KALANGI GEETANEHA" userId="140b0cddc91ff8e2" providerId="LiveId" clId="{A365B820-572D-4A10-B86A-6242CDA4A2DB}" dt="2025-07-23T10:03:09.213" v="19" actId="20577"/>
          <ac:spMkLst>
            <pc:docMk/>
            <pc:sldMk cId="3290930268" sldId="2146847067"/>
            <ac:spMk id="6" creationId="{20CCEA66-A25F-2598-DA9F-697A23F540D9}"/>
          </ac:spMkLst>
        </pc:spChg>
        <pc:picChg chg="mod">
          <ac:chgData name="KALANGI GEETANEHA" userId="140b0cddc91ff8e2" providerId="LiveId" clId="{A365B820-572D-4A10-B86A-6242CDA4A2DB}" dt="2025-07-23T10:03:05.322" v="16" actId="14100"/>
          <ac:picMkLst>
            <pc:docMk/>
            <pc:sldMk cId="3290930268" sldId="2146847067"/>
            <ac:picMk id="3" creationId="{E2C39765-5761-9557-DCC5-3EBF2A704838}"/>
          </ac:picMkLst>
        </pc:picChg>
      </pc:sldChg>
      <pc:sldChg chg="addSp modSp mod">
        <pc:chgData name="KALANGI GEETANEHA" userId="140b0cddc91ff8e2" providerId="LiveId" clId="{A365B820-572D-4A10-B86A-6242CDA4A2DB}" dt="2025-07-23T10:01:38.105" v="5" actId="14100"/>
        <pc:sldMkLst>
          <pc:docMk/>
          <pc:sldMk cId="3541412411" sldId="2146847068"/>
        </pc:sldMkLst>
        <pc:spChg chg="mod">
          <ac:chgData name="KALANGI GEETANEHA" userId="140b0cddc91ff8e2" providerId="LiveId" clId="{A365B820-572D-4A10-B86A-6242CDA4A2DB}" dt="2025-07-23T10:01:29.946" v="2" actId="14100"/>
          <ac:spMkLst>
            <pc:docMk/>
            <pc:sldMk cId="3541412411" sldId="2146847068"/>
            <ac:spMk id="4" creationId="{4885C75A-616E-48B3-5DBE-50214E460F8D}"/>
          </ac:spMkLst>
        </pc:spChg>
        <pc:picChg chg="add mod">
          <ac:chgData name="KALANGI GEETANEHA" userId="140b0cddc91ff8e2" providerId="LiveId" clId="{A365B820-572D-4A10-B86A-6242CDA4A2DB}" dt="2025-07-23T10:01:38.105" v="5" actId="14100"/>
          <ac:picMkLst>
            <pc:docMk/>
            <pc:sldMk cId="3541412411" sldId="2146847068"/>
            <ac:picMk id="3" creationId="{DEFC06E1-7338-4610-D809-667B0754CF7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7/23/2025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koritala-sai/water-quality-predi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matplotlib.org/" TargetMode="External"/><Relationship Id="rId1" Type="http://schemas.openxmlformats.org/officeDocument/2006/relationships/slideLayout" Target="../slideLayouts/slideLayout2.xml"/><Relationship Id="rId5" Type="http://schemas.openxmlformats.org/officeDocument/2006/relationships/hyperlink" Target="https://numpy.org/" TargetMode="External"/><Relationship Id="rId4" Type="http://schemas.openxmlformats.org/officeDocument/2006/relationships/hyperlink" Target="https://pandas.pydata.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using ml algorithms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Koritala</a:t>
            </a:r>
            <a:r>
              <a:rPr lang="en-US" sz="2000" b="1" dirty="0" smtClean="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a:t>
            </a:r>
            <a:r>
              <a:rPr lang="en-US" sz="2000" b="1" dirty="0" err="1" smtClean="0">
                <a:solidFill>
                  <a:schemeClr val="accent1">
                    <a:lumMod val="75000"/>
                  </a:schemeClr>
                </a:solidFill>
                <a:latin typeface="Arial"/>
                <a:cs typeface="Arial"/>
              </a:rPr>
              <a:t>ailakshmi</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Vellore institute of technology – Andra Pradesh – CSBS  </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panose="020B0604020202020204" pitchFamily="34" charset="0"/>
                <a:cs typeface="Arial" panose="020B0604020202020204" pitchFamily="34" charset="0"/>
              </a:rPr>
              <a:t>STU682b4aadd69561747667629</a:t>
            </a:r>
            <a:endParaRPr lang="en-US" sz="2000" b="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EAC1940-E3D9-A036-DE50-D00C66658FE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22A24C9A-5A61-E48D-E13B-C265A562B91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4" name="Content Placeholder 3">
            <a:extLst>
              <a:ext uri="{FF2B5EF4-FFF2-40B4-BE49-F238E27FC236}">
                <a16:creationId xmlns:a16="http://schemas.microsoft.com/office/drawing/2014/main" xmlns="" id="{CCD1C015-B70E-BB0F-D33A-107B6A1C2FFD}"/>
              </a:ext>
            </a:extLst>
          </p:cNvPr>
          <p:cNvSpPr>
            <a:spLocks noGrp="1"/>
          </p:cNvSpPr>
          <p:nvPr>
            <p:ph idx="1"/>
          </p:nvPr>
        </p:nvSpPr>
        <p:spPr>
          <a:xfrm>
            <a:off x="345440" y="-1747520"/>
            <a:ext cx="11265367" cy="7722870"/>
          </a:xfrm>
        </p:spPr>
        <p:txBody>
          <a:bodyPr>
            <a:noAutofit/>
          </a:bodyPr>
          <a:lstStyle/>
          <a:p>
            <a:pPr marL="0" indent="0">
              <a:buNone/>
            </a:pPr>
            <a:endParaRPr lang="en-US" sz="2400" dirty="0">
              <a:latin typeface="+mj-lt"/>
            </a:endParaRPr>
          </a:p>
          <a:p>
            <a:pPr marL="0" indent="0">
              <a:buNone/>
            </a:pPr>
            <a:r>
              <a:rPr lang="en-US" sz="2400" dirty="0"/>
              <a:t> </a:t>
            </a:r>
          </a:p>
          <a:p>
            <a:pPr marL="0" indent="0">
              <a:buNone/>
            </a:pPr>
            <a:r>
              <a:rPr lang="en-US" sz="2400" dirty="0">
                <a:latin typeface="+mj-lt"/>
              </a:rPr>
              <a:t>6.Split the dataset </a:t>
            </a:r>
          </a:p>
          <a:p>
            <a:pPr marL="0" indent="0">
              <a:buNone/>
            </a:pPr>
            <a:r>
              <a:rPr lang="en-US" altLang="en-US" sz="2400" dirty="0">
                <a:solidFill>
                  <a:schemeClr val="tx1"/>
                </a:solidFill>
                <a:latin typeface="+mj-lt"/>
              </a:rPr>
              <a:t> </a:t>
            </a:r>
            <a:r>
              <a:rPr lang="en-US" altLang="en-US" sz="2400" dirty="0">
                <a:solidFill>
                  <a:schemeClr val="tx1"/>
                </a:solidFill>
              </a:rPr>
              <a:t>Use </a:t>
            </a:r>
            <a:r>
              <a:rPr lang="en-US" altLang="en-US" sz="2400" dirty="0" err="1">
                <a:solidFill>
                  <a:schemeClr val="tx1"/>
                </a:solidFill>
              </a:rPr>
              <a:t>train_test_split</a:t>
            </a:r>
            <a:r>
              <a:rPr lang="en-US" altLang="en-US" sz="2400" dirty="0">
                <a:solidFill>
                  <a:schemeClr val="tx1"/>
                </a:solidFill>
              </a:rPr>
              <a:t>() to divide the data into training and testing sets (commonly 80% training, 20% testing). </a:t>
            </a:r>
          </a:p>
          <a:p>
            <a:pPr marL="0" lvl="0" indent="0" defTabSz="914400" eaLnBrk="0" fontAlgn="base" hangingPunct="0">
              <a:lnSpc>
                <a:spcPct val="100000"/>
              </a:lnSpc>
              <a:spcBef>
                <a:spcPct val="0"/>
              </a:spcBef>
              <a:spcAft>
                <a:spcPct val="0"/>
              </a:spcAft>
              <a:buClrTx/>
              <a:buSzTx/>
              <a:buNone/>
            </a:pPr>
            <a:r>
              <a:rPr lang="en-US" sz="2400" dirty="0"/>
              <a:t>  </a:t>
            </a:r>
          </a:p>
          <a:p>
            <a:pPr marL="0" indent="0">
              <a:buNone/>
            </a:pPr>
            <a:r>
              <a:rPr lang="en-US" sz="2400" dirty="0"/>
              <a:t>            </a:t>
            </a:r>
            <a:endParaRPr lang="en-IN" sz="2400" dirty="0"/>
          </a:p>
        </p:txBody>
      </p:sp>
      <p:pic>
        <p:nvPicPr>
          <p:cNvPr id="3" name="Picture 2">
            <a:extLst>
              <a:ext uri="{FF2B5EF4-FFF2-40B4-BE49-F238E27FC236}">
                <a16:creationId xmlns:a16="http://schemas.microsoft.com/office/drawing/2014/main" xmlns="" id="{C00CB70A-D936-DF9E-9C85-4E3891C68F7D}"/>
              </a:ext>
            </a:extLst>
          </p:cNvPr>
          <p:cNvPicPr>
            <a:picLocks noChangeAspect="1"/>
          </p:cNvPicPr>
          <p:nvPr/>
        </p:nvPicPr>
        <p:blipFill>
          <a:blip r:embed="rId2"/>
          <a:stretch>
            <a:fillRect/>
          </a:stretch>
        </p:blipFill>
        <p:spPr>
          <a:xfrm>
            <a:off x="581193" y="3068320"/>
            <a:ext cx="5718008" cy="3342640"/>
          </a:xfrm>
          <a:prstGeom prst="rect">
            <a:avLst/>
          </a:prstGeom>
        </p:spPr>
      </p:pic>
    </p:spTree>
    <p:extLst>
      <p:ext uri="{BB962C8B-B14F-4D97-AF65-F5344CB8AC3E}">
        <p14:creationId xmlns:p14="http://schemas.microsoft.com/office/powerpoint/2010/main" val="109988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540B998-F8BE-5151-E343-3B0A491A48A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D4ACC5EF-62D1-F691-39EB-5F5DE069765A}"/>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4" name="Content Placeholder 3">
            <a:extLst>
              <a:ext uri="{FF2B5EF4-FFF2-40B4-BE49-F238E27FC236}">
                <a16:creationId xmlns:a16="http://schemas.microsoft.com/office/drawing/2014/main" xmlns="" id="{4885C75A-616E-48B3-5DBE-50214E460F8D}"/>
              </a:ext>
            </a:extLst>
          </p:cNvPr>
          <p:cNvSpPr>
            <a:spLocks noGrp="1"/>
          </p:cNvSpPr>
          <p:nvPr>
            <p:ph idx="1"/>
          </p:nvPr>
        </p:nvSpPr>
        <p:spPr>
          <a:xfrm>
            <a:off x="396240" y="-1513840"/>
            <a:ext cx="11214567" cy="7489190"/>
          </a:xfrm>
        </p:spPr>
        <p:txBody>
          <a:bodyPr>
            <a:noAutofit/>
          </a:bodyPr>
          <a:lstStyle/>
          <a:p>
            <a:pPr marL="0" indent="0">
              <a:buNone/>
            </a:pPr>
            <a:endParaRPr lang="en-US" sz="2400" dirty="0">
              <a:latin typeface="+mj-lt"/>
            </a:endParaRPr>
          </a:p>
          <a:p>
            <a:pPr marL="0" lvl="0" indent="0" defTabSz="914400" eaLnBrk="0" fontAlgn="base" hangingPunct="0">
              <a:lnSpc>
                <a:spcPct val="100000"/>
              </a:lnSpc>
              <a:spcBef>
                <a:spcPct val="0"/>
              </a:spcBef>
              <a:spcAft>
                <a:spcPct val="0"/>
              </a:spcAft>
              <a:buClrTx/>
              <a:buSzTx/>
              <a:buNone/>
            </a:pPr>
            <a:r>
              <a:rPr lang="en-US" sz="2400" dirty="0">
                <a:latin typeface="+mj-lt"/>
              </a:rPr>
              <a:t>7.Model selection and training</a:t>
            </a:r>
          </a:p>
          <a:p>
            <a:pPr marL="0" lvl="0" indent="0" defTabSz="914400" eaLnBrk="0" fontAlgn="base" hangingPunct="0">
              <a:lnSpc>
                <a:spcPct val="100000"/>
              </a:lnSpc>
              <a:spcBef>
                <a:spcPct val="0"/>
              </a:spcBef>
              <a:spcAft>
                <a:spcPct val="0"/>
              </a:spcAft>
              <a:buClrTx/>
              <a:buSzTx/>
              <a:buNone/>
            </a:pPr>
            <a:r>
              <a:rPr lang="en-US" sz="2400" dirty="0">
                <a:latin typeface="+mj-lt"/>
              </a:rPr>
              <a:t>  </a:t>
            </a:r>
            <a:r>
              <a:rPr lang="en-US" sz="2400" dirty="0"/>
              <a:t>Using different regression models such as Linear Regression , </a:t>
            </a:r>
            <a:r>
              <a:rPr lang="en-US" sz="2400" dirty="0" err="1"/>
              <a:t>RandomForest</a:t>
            </a:r>
            <a:r>
              <a:rPr lang="en-US" sz="2400" dirty="0"/>
              <a:t> Regressor , Gradient Boosting Regressor . Training the model using </a:t>
            </a:r>
            <a:r>
              <a:rPr lang="en-US" sz="2400" dirty="0" err="1"/>
              <a:t>data.fit</a:t>
            </a:r>
            <a:r>
              <a:rPr lang="en-US" sz="2400" dirty="0"/>
              <a:t>() . </a:t>
            </a:r>
          </a:p>
          <a:p>
            <a:pPr marL="0" lvl="0" indent="0" defTabSz="914400" eaLnBrk="0" fontAlgn="base" hangingPunct="0">
              <a:lnSpc>
                <a:spcPct val="100000"/>
              </a:lnSpc>
              <a:spcBef>
                <a:spcPct val="0"/>
              </a:spcBef>
              <a:spcAft>
                <a:spcPct val="0"/>
              </a:spcAft>
              <a:buClrTx/>
              <a:buSzTx/>
              <a:buNone/>
            </a:pPr>
            <a:r>
              <a:rPr lang="en-US" sz="2400" dirty="0"/>
              <a:t> </a:t>
            </a:r>
          </a:p>
          <a:p>
            <a:pPr marL="0" lvl="0" indent="0" defTabSz="914400" eaLnBrk="0" fontAlgn="base" hangingPunct="0">
              <a:lnSpc>
                <a:spcPct val="100000"/>
              </a:lnSpc>
              <a:spcBef>
                <a:spcPct val="0"/>
              </a:spcBef>
              <a:spcAft>
                <a:spcPct val="0"/>
              </a:spcAft>
              <a:buClrTx/>
              <a:buSzTx/>
              <a:buNone/>
            </a:pPr>
            <a:r>
              <a:rPr lang="en-US" sz="2400" dirty="0"/>
              <a:t>  </a:t>
            </a:r>
          </a:p>
          <a:p>
            <a:pPr marL="0" indent="0">
              <a:buNone/>
            </a:pPr>
            <a:r>
              <a:rPr lang="en-US" sz="2400" dirty="0"/>
              <a:t>            </a:t>
            </a:r>
            <a:endParaRPr lang="en-IN" sz="2400" dirty="0"/>
          </a:p>
        </p:txBody>
      </p:sp>
      <p:pic>
        <p:nvPicPr>
          <p:cNvPr id="3" name="Picture 2">
            <a:extLst>
              <a:ext uri="{FF2B5EF4-FFF2-40B4-BE49-F238E27FC236}">
                <a16:creationId xmlns:a16="http://schemas.microsoft.com/office/drawing/2014/main" xmlns="" id="{DEFC06E1-7338-4610-D809-667B0754CF7F}"/>
              </a:ext>
            </a:extLst>
          </p:cNvPr>
          <p:cNvPicPr>
            <a:picLocks noChangeAspect="1"/>
          </p:cNvPicPr>
          <p:nvPr/>
        </p:nvPicPr>
        <p:blipFill>
          <a:blip r:embed="rId2"/>
          <a:stretch>
            <a:fillRect/>
          </a:stretch>
        </p:blipFill>
        <p:spPr>
          <a:xfrm>
            <a:off x="979471" y="2641600"/>
            <a:ext cx="6884369" cy="3921760"/>
          </a:xfrm>
          <a:prstGeom prst="rect">
            <a:avLst/>
          </a:prstGeom>
        </p:spPr>
      </p:pic>
    </p:spTree>
    <p:extLst>
      <p:ext uri="{BB962C8B-B14F-4D97-AF65-F5344CB8AC3E}">
        <p14:creationId xmlns:p14="http://schemas.microsoft.com/office/powerpoint/2010/main" val="354141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17EDA51-9EC7-C2A0-AC1B-4E5F838DBBC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F55B4327-C665-D6A7-CCC0-D530219557E2}"/>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 Deployment</a:t>
            </a:r>
            <a:endParaRPr lang="en-US" dirty="0"/>
          </a:p>
        </p:txBody>
      </p:sp>
      <p:sp>
        <p:nvSpPr>
          <p:cNvPr id="4" name="Content Placeholder 3">
            <a:extLst>
              <a:ext uri="{FF2B5EF4-FFF2-40B4-BE49-F238E27FC236}">
                <a16:creationId xmlns:a16="http://schemas.microsoft.com/office/drawing/2014/main" xmlns="" id="{D6FE3B1F-4C46-4AB9-46E0-CFFF5E470A5D}"/>
              </a:ext>
            </a:extLst>
          </p:cNvPr>
          <p:cNvSpPr>
            <a:spLocks noGrp="1"/>
          </p:cNvSpPr>
          <p:nvPr>
            <p:ph idx="1"/>
          </p:nvPr>
        </p:nvSpPr>
        <p:spPr>
          <a:xfrm>
            <a:off x="388152" y="-162560"/>
            <a:ext cx="11029616" cy="6198870"/>
          </a:xfrm>
        </p:spPr>
        <p:txBody>
          <a:bodyPr>
            <a:noAutofit/>
          </a:bodyPr>
          <a:lstStyle/>
          <a:p>
            <a:pPr marL="0" indent="0">
              <a:buNone/>
            </a:pPr>
            <a:r>
              <a:rPr lang="en-US" sz="2400" b="1" dirty="0"/>
              <a:t>8.Deploying the model </a:t>
            </a:r>
          </a:p>
          <a:p>
            <a:pPr marL="0" indent="0">
              <a:buNone/>
            </a:pPr>
            <a:r>
              <a:rPr lang="en-US" sz="2400" b="1" dirty="0"/>
              <a:t>   Using  </a:t>
            </a:r>
            <a:r>
              <a:rPr lang="en-US" sz="2400" b="1" dirty="0" err="1"/>
              <a:t>joblit</a:t>
            </a:r>
            <a:r>
              <a:rPr lang="en-US" sz="2400" b="1" dirty="0"/>
              <a:t> to save the trained model for future use</a:t>
            </a:r>
          </a:p>
          <a:p>
            <a:pPr marL="0" indent="0">
              <a:buNone/>
            </a:pPr>
            <a:r>
              <a:rPr lang="en-US" sz="2400" b="1" dirty="0"/>
              <a:t>   Using  </a:t>
            </a:r>
            <a:r>
              <a:rPr lang="en-US" sz="2400" b="1" dirty="0" err="1"/>
              <a:t>streamlit</a:t>
            </a:r>
            <a:r>
              <a:rPr lang="en-US" sz="2400" b="1" dirty="0"/>
              <a:t> to integrate the model  for real time prediction </a:t>
            </a:r>
          </a:p>
          <a:p>
            <a:pPr marL="0" indent="0">
              <a:buNone/>
            </a:pPr>
            <a:endParaRPr lang="en-US" sz="2400" dirty="0">
              <a:latin typeface="+mj-lt"/>
            </a:endParaRPr>
          </a:p>
          <a:p>
            <a:pPr marL="0" indent="0">
              <a:buNone/>
            </a:pPr>
            <a:r>
              <a:rPr lang="en-US" sz="2400" b="1" dirty="0"/>
              <a:t/>
            </a:r>
            <a:br>
              <a:rPr lang="en-US" sz="2400" b="1" dirty="0"/>
            </a:br>
            <a:r>
              <a:rPr lang="en-US" sz="2400" b="1" dirty="0"/>
              <a:t>   </a:t>
            </a:r>
          </a:p>
          <a:p>
            <a:pPr marL="0" indent="0">
              <a:buNone/>
            </a:pPr>
            <a:r>
              <a:rPr lang="en-US" sz="2400" dirty="0"/>
              <a:t>            </a:t>
            </a:r>
            <a:endParaRPr lang="en-IN" sz="2400" dirty="0"/>
          </a:p>
        </p:txBody>
      </p:sp>
      <p:pic>
        <p:nvPicPr>
          <p:cNvPr id="3" name="Picture 2">
            <a:extLst>
              <a:ext uri="{FF2B5EF4-FFF2-40B4-BE49-F238E27FC236}">
                <a16:creationId xmlns:a16="http://schemas.microsoft.com/office/drawing/2014/main" xmlns="" id="{446CC124-5EFA-4FB2-214F-6BAC1AC1547A}"/>
              </a:ext>
            </a:extLst>
          </p:cNvPr>
          <p:cNvPicPr>
            <a:picLocks noChangeAspect="1"/>
          </p:cNvPicPr>
          <p:nvPr/>
        </p:nvPicPr>
        <p:blipFill>
          <a:blip r:embed="rId2"/>
          <a:stretch>
            <a:fillRect/>
          </a:stretch>
        </p:blipFill>
        <p:spPr>
          <a:xfrm>
            <a:off x="652929" y="2854960"/>
            <a:ext cx="8917791" cy="3658440"/>
          </a:xfrm>
          <a:prstGeom prst="rect">
            <a:avLst/>
          </a:prstGeom>
        </p:spPr>
      </p:pic>
    </p:spTree>
    <p:extLst>
      <p:ext uri="{BB962C8B-B14F-4D97-AF65-F5344CB8AC3E}">
        <p14:creationId xmlns:p14="http://schemas.microsoft.com/office/powerpoint/2010/main" val="3970905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546912D-FF3F-24CB-EFEB-52D9758562B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A253FF8A-B6B3-669F-81EF-AB1EF832DF3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 Deployment</a:t>
            </a:r>
            <a:endParaRPr lang="en-US" dirty="0"/>
          </a:p>
        </p:txBody>
      </p:sp>
      <p:sp>
        <p:nvSpPr>
          <p:cNvPr id="4" name="Content Placeholder 3">
            <a:extLst>
              <a:ext uri="{FF2B5EF4-FFF2-40B4-BE49-F238E27FC236}">
                <a16:creationId xmlns:a16="http://schemas.microsoft.com/office/drawing/2014/main" xmlns="" id="{7181453F-C0F1-7C59-E965-2878FBC068C5}"/>
              </a:ext>
            </a:extLst>
          </p:cNvPr>
          <p:cNvSpPr>
            <a:spLocks noGrp="1"/>
          </p:cNvSpPr>
          <p:nvPr>
            <p:ph idx="1"/>
          </p:nvPr>
        </p:nvSpPr>
        <p:spPr>
          <a:xfrm>
            <a:off x="388152" y="1362986"/>
            <a:ext cx="11029615" cy="4673324"/>
          </a:xfrm>
        </p:spPr>
        <p:txBody>
          <a:bodyPr>
            <a:noAutofit/>
          </a:bodyPr>
          <a:lstStyle/>
          <a:p>
            <a:pPr marL="0" indent="0">
              <a:buNone/>
            </a:pPr>
            <a:endParaRPr lang="en-US" sz="2400" dirty="0">
              <a:latin typeface="+mj-lt"/>
            </a:endParaRPr>
          </a:p>
          <a:p>
            <a:pPr marL="0" indent="0">
              <a:buNone/>
            </a:pPr>
            <a:r>
              <a:rPr lang="en-US" sz="2400" b="1" dirty="0"/>
              <a:t/>
            </a:r>
            <a:br>
              <a:rPr lang="en-US" sz="2400" b="1" dirty="0"/>
            </a:br>
            <a:r>
              <a:rPr lang="en-US" sz="2400" b="1" dirty="0"/>
              <a:t>   </a:t>
            </a:r>
          </a:p>
          <a:p>
            <a:pPr marL="0" indent="0">
              <a:buNone/>
            </a:pPr>
            <a:r>
              <a:rPr lang="en-US" sz="2400" dirty="0"/>
              <a:t>            </a:t>
            </a:r>
            <a:endParaRPr lang="en-IN" sz="2400" dirty="0"/>
          </a:p>
        </p:txBody>
      </p:sp>
      <p:pic>
        <p:nvPicPr>
          <p:cNvPr id="6" name="Picture 5">
            <a:extLst>
              <a:ext uri="{FF2B5EF4-FFF2-40B4-BE49-F238E27FC236}">
                <a16:creationId xmlns:a16="http://schemas.microsoft.com/office/drawing/2014/main" xmlns="" id="{05DE5105-E02C-851E-CBE7-6585B657EF96}"/>
              </a:ext>
            </a:extLst>
          </p:cNvPr>
          <p:cNvPicPr>
            <a:picLocks noChangeAspect="1"/>
          </p:cNvPicPr>
          <p:nvPr/>
        </p:nvPicPr>
        <p:blipFill>
          <a:blip r:embed="rId2"/>
          <a:stretch>
            <a:fillRect/>
          </a:stretch>
        </p:blipFill>
        <p:spPr>
          <a:xfrm>
            <a:off x="581192" y="1232452"/>
            <a:ext cx="6205688" cy="5198828"/>
          </a:xfrm>
          <a:prstGeom prst="rect">
            <a:avLst/>
          </a:prstGeom>
        </p:spPr>
      </p:pic>
      <p:pic>
        <p:nvPicPr>
          <p:cNvPr id="8" name="Picture 7">
            <a:extLst>
              <a:ext uri="{FF2B5EF4-FFF2-40B4-BE49-F238E27FC236}">
                <a16:creationId xmlns:a16="http://schemas.microsoft.com/office/drawing/2014/main" xmlns="" id="{797511D0-EBDF-DCBF-A1F5-CE876D6E7FE0}"/>
              </a:ext>
            </a:extLst>
          </p:cNvPr>
          <p:cNvPicPr>
            <a:picLocks noChangeAspect="1"/>
          </p:cNvPicPr>
          <p:nvPr/>
        </p:nvPicPr>
        <p:blipFill>
          <a:blip r:embed="rId3"/>
          <a:stretch>
            <a:fillRect/>
          </a:stretch>
        </p:blipFill>
        <p:spPr>
          <a:xfrm>
            <a:off x="6979920" y="1232452"/>
            <a:ext cx="4823928" cy="3296110"/>
          </a:xfrm>
          <a:prstGeom prst="rect">
            <a:avLst/>
          </a:prstGeom>
        </p:spPr>
      </p:pic>
    </p:spTree>
    <p:extLst>
      <p:ext uri="{BB962C8B-B14F-4D97-AF65-F5344CB8AC3E}">
        <p14:creationId xmlns:p14="http://schemas.microsoft.com/office/powerpoint/2010/main" val="420706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DC7066C4-E310-25E5-559A-0C9918F8D5DB}"/>
              </a:ext>
            </a:extLst>
          </p:cNvPr>
          <p:cNvPicPr>
            <a:picLocks noGrp="1" noChangeAspect="1"/>
          </p:cNvPicPr>
          <p:nvPr>
            <p:ph idx="1"/>
          </p:nvPr>
        </p:nvPicPr>
        <p:blipFill>
          <a:blip r:embed="rId2"/>
          <a:stretch>
            <a:fillRect/>
          </a:stretch>
        </p:blipFill>
        <p:spPr>
          <a:xfrm>
            <a:off x="740325" y="1311910"/>
            <a:ext cx="5265589" cy="4673600"/>
          </a:xfrm>
        </p:spPr>
      </p:pic>
      <p:pic>
        <p:nvPicPr>
          <p:cNvPr id="7" name="Picture 6">
            <a:extLst>
              <a:ext uri="{FF2B5EF4-FFF2-40B4-BE49-F238E27FC236}">
                <a16:creationId xmlns:a16="http://schemas.microsoft.com/office/drawing/2014/main" xmlns="" id="{44A935F6-924D-AB70-FC49-EA228574A732}"/>
              </a:ext>
            </a:extLst>
          </p:cNvPr>
          <p:cNvPicPr>
            <a:picLocks noChangeAspect="1"/>
          </p:cNvPicPr>
          <p:nvPr/>
        </p:nvPicPr>
        <p:blipFill>
          <a:blip r:embed="rId3"/>
          <a:stretch>
            <a:fillRect/>
          </a:stretch>
        </p:blipFill>
        <p:spPr>
          <a:xfrm>
            <a:off x="6186088" y="1311910"/>
            <a:ext cx="5265587" cy="450977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F706694-BF2E-48CC-5095-782F6D91BF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1DDF1F36-3162-A746-921A-0535B4E7C9F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2466FEA2-B89D-4D54-9FF9-94F52619FE6E}"/>
              </a:ext>
            </a:extLst>
          </p:cNvPr>
          <p:cNvPicPr>
            <a:picLocks noGrp="1" noChangeAspect="1"/>
          </p:cNvPicPr>
          <p:nvPr>
            <p:ph idx="1"/>
          </p:nvPr>
        </p:nvPicPr>
        <p:blipFill>
          <a:blip r:embed="rId2"/>
          <a:stretch>
            <a:fillRect/>
          </a:stretch>
        </p:blipFill>
        <p:spPr>
          <a:xfrm>
            <a:off x="581192" y="1352550"/>
            <a:ext cx="6046266" cy="4673600"/>
          </a:xfrm>
        </p:spPr>
      </p:pic>
      <p:pic>
        <p:nvPicPr>
          <p:cNvPr id="7" name="Picture 6">
            <a:extLst>
              <a:ext uri="{FF2B5EF4-FFF2-40B4-BE49-F238E27FC236}">
                <a16:creationId xmlns:a16="http://schemas.microsoft.com/office/drawing/2014/main" xmlns="" id="{82D0605F-28E6-B6E4-1F98-F44A936DA723}"/>
              </a:ext>
            </a:extLst>
          </p:cNvPr>
          <p:cNvPicPr>
            <a:picLocks noChangeAspect="1"/>
          </p:cNvPicPr>
          <p:nvPr/>
        </p:nvPicPr>
        <p:blipFill>
          <a:blip r:embed="rId3"/>
          <a:stretch>
            <a:fillRect/>
          </a:stretch>
        </p:blipFill>
        <p:spPr>
          <a:xfrm>
            <a:off x="6747039" y="1352550"/>
            <a:ext cx="4977601" cy="4601210"/>
          </a:xfrm>
          <a:prstGeom prst="rect">
            <a:avLst/>
          </a:prstGeom>
        </p:spPr>
      </p:pic>
    </p:spTree>
    <p:extLst>
      <p:ext uri="{BB962C8B-B14F-4D97-AF65-F5344CB8AC3E}">
        <p14:creationId xmlns:p14="http://schemas.microsoft.com/office/powerpoint/2010/main" val="245786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9693F20-4E11-554C-6D8F-3ADE398AD7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7AC57FE2-DE86-BB00-D037-F9855EC5491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AECB443A-AA18-103E-F7E0-56764481648D}"/>
              </a:ext>
            </a:extLst>
          </p:cNvPr>
          <p:cNvPicPr>
            <a:picLocks noGrp="1" noChangeAspect="1"/>
          </p:cNvPicPr>
          <p:nvPr>
            <p:ph idx="1"/>
          </p:nvPr>
        </p:nvPicPr>
        <p:blipFill>
          <a:blip r:embed="rId2"/>
          <a:stretch>
            <a:fillRect/>
          </a:stretch>
        </p:blipFill>
        <p:spPr>
          <a:xfrm>
            <a:off x="432805" y="1362710"/>
            <a:ext cx="5839989" cy="4673600"/>
          </a:xfrm>
        </p:spPr>
      </p:pic>
      <p:pic>
        <p:nvPicPr>
          <p:cNvPr id="7" name="Picture 6">
            <a:extLst>
              <a:ext uri="{FF2B5EF4-FFF2-40B4-BE49-F238E27FC236}">
                <a16:creationId xmlns:a16="http://schemas.microsoft.com/office/drawing/2014/main" xmlns="" id="{FE6C0F87-FA89-8D62-1D60-F8C1FCDF9B06}"/>
              </a:ext>
            </a:extLst>
          </p:cNvPr>
          <p:cNvPicPr>
            <a:picLocks noChangeAspect="1"/>
          </p:cNvPicPr>
          <p:nvPr/>
        </p:nvPicPr>
        <p:blipFill>
          <a:blip r:embed="rId3"/>
          <a:stretch>
            <a:fillRect/>
          </a:stretch>
        </p:blipFill>
        <p:spPr>
          <a:xfrm>
            <a:off x="6552383" y="1362710"/>
            <a:ext cx="5206812" cy="4450846"/>
          </a:xfrm>
          <a:prstGeom prst="rect">
            <a:avLst/>
          </a:prstGeom>
        </p:spPr>
      </p:pic>
    </p:spTree>
    <p:extLst>
      <p:ext uri="{BB962C8B-B14F-4D97-AF65-F5344CB8AC3E}">
        <p14:creationId xmlns:p14="http://schemas.microsoft.com/office/powerpoint/2010/main" val="26197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1884DF3-4CF6-D15E-A015-EF37464DD7A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7E1D4261-98F6-648B-4B1A-81899754541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FADE9C9C-F7A0-A322-144E-75343CDD5245}"/>
              </a:ext>
            </a:extLst>
          </p:cNvPr>
          <p:cNvPicPr>
            <a:picLocks noGrp="1" noChangeAspect="1"/>
          </p:cNvPicPr>
          <p:nvPr>
            <p:ph idx="1"/>
          </p:nvPr>
        </p:nvPicPr>
        <p:blipFill>
          <a:blip r:embed="rId2"/>
          <a:stretch>
            <a:fillRect/>
          </a:stretch>
        </p:blipFill>
        <p:spPr>
          <a:xfrm>
            <a:off x="683505" y="1611036"/>
            <a:ext cx="5582429" cy="3953427"/>
          </a:xfrm>
        </p:spPr>
      </p:pic>
      <p:pic>
        <p:nvPicPr>
          <p:cNvPr id="7" name="Picture 6">
            <a:extLst>
              <a:ext uri="{FF2B5EF4-FFF2-40B4-BE49-F238E27FC236}">
                <a16:creationId xmlns:a16="http://schemas.microsoft.com/office/drawing/2014/main" xmlns="" id="{3717B462-FCDB-5FD5-F61D-3257B4D098AF}"/>
              </a:ext>
            </a:extLst>
          </p:cNvPr>
          <p:cNvPicPr>
            <a:picLocks noChangeAspect="1"/>
          </p:cNvPicPr>
          <p:nvPr/>
        </p:nvPicPr>
        <p:blipFill>
          <a:blip r:embed="rId3"/>
          <a:stretch>
            <a:fillRect/>
          </a:stretch>
        </p:blipFill>
        <p:spPr>
          <a:xfrm>
            <a:off x="6096000" y="1388032"/>
            <a:ext cx="5201376" cy="4176432"/>
          </a:xfrm>
          <a:prstGeom prst="rect">
            <a:avLst/>
          </a:prstGeom>
        </p:spPr>
      </p:pic>
    </p:spTree>
    <p:extLst>
      <p:ext uri="{BB962C8B-B14F-4D97-AF65-F5344CB8AC3E}">
        <p14:creationId xmlns:p14="http://schemas.microsoft.com/office/powerpoint/2010/main" val="2034967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6DF162B-C7CD-F8BE-3397-1ECB6C55E0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546AD8C7-ACE7-BC0D-840E-EBD1A5F9454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9E9BB556-34D8-4B96-9C99-E2C62B34C48C}"/>
              </a:ext>
            </a:extLst>
          </p:cNvPr>
          <p:cNvPicPr>
            <a:picLocks noGrp="1" noChangeAspect="1"/>
          </p:cNvPicPr>
          <p:nvPr>
            <p:ph idx="1"/>
          </p:nvPr>
        </p:nvPicPr>
        <p:blipFill>
          <a:blip r:embed="rId2"/>
          <a:stretch>
            <a:fillRect/>
          </a:stretch>
        </p:blipFill>
        <p:spPr>
          <a:xfrm>
            <a:off x="489752" y="1232452"/>
            <a:ext cx="5358585" cy="4673600"/>
          </a:xfrm>
        </p:spPr>
      </p:pic>
      <p:pic>
        <p:nvPicPr>
          <p:cNvPr id="7" name="Picture 6">
            <a:extLst>
              <a:ext uri="{FF2B5EF4-FFF2-40B4-BE49-F238E27FC236}">
                <a16:creationId xmlns:a16="http://schemas.microsoft.com/office/drawing/2014/main" xmlns="" id="{2091DA0A-81A5-F7C1-5CA5-787AC41D047D}"/>
              </a:ext>
            </a:extLst>
          </p:cNvPr>
          <p:cNvPicPr>
            <a:picLocks noChangeAspect="1"/>
          </p:cNvPicPr>
          <p:nvPr/>
        </p:nvPicPr>
        <p:blipFill>
          <a:blip r:embed="rId3"/>
          <a:stretch>
            <a:fillRect/>
          </a:stretch>
        </p:blipFill>
        <p:spPr>
          <a:xfrm>
            <a:off x="6217920" y="2099898"/>
            <a:ext cx="5181600" cy="2390822"/>
          </a:xfrm>
          <a:prstGeom prst="rect">
            <a:avLst/>
          </a:prstGeom>
        </p:spPr>
      </p:pic>
    </p:spTree>
    <p:extLst>
      <p:ext uri="{BB962C8B-B14F-4D97-AF65-F5344CB8AC3E}">
        <p14:creationId xmlns:p14="http://schemas.microsoft.com/office/powerpoint/2010/main" val="2012493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1E639B-71EF-FA2C-6ECA-C421A5EABF3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D077546D-187C-2073-B55F-F4864AB5D9E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1F25AB13-EA22-788F-B10F-FB37D0118F6B}"/>
              </a:ext>
            </a:extLst>
          </p:cNvPr>
          <p:cNvSpPr>
            <a:spLocks noGrp="1"/>
          </p:cNvSpPr>
          <p:nvPr>
            <p:ph idx="1"/>
          </p:nvPr>
        </p:nvSpPr>
        <p:spPr>
          <a:xfrm>
            <a:off x="213360" y="-2661920"/>
            <a:ext cx="11397447" cy="9357360"/>
          </a:xfrm>
        </p:spPr>
        <p:txBody>
          <a:bodyPr>
            <a:normAutofit/>
          </a:bodyPr>
          <a:lstStyle/>
          <a:p>
            <a:pPr marL="0" indent="0">
              <a:buNone/>
            </a:pPr>
            <a:endParaRPr lang="en-US" sz="2800" b="1" dirty="0"/>
          </a:p>
          <a:p>
            <a:pPr marL="305435" indent="-305435"/>
            <a:r>
              <a:rPr lang="en-US" sz="2800" b="1" dirty="0"/>
              <a:t>Attach your </a:t>
            </a:r>
            <a:r>
              <a:rPr lang="en-US" sz="2800" b="1" dirty="0" err="1"/>
              <a:t>Github</a:t>
            </a:r>
            <a:r>
              <a:rPr lang="en-US" sz="2800" b="1" dirty="0"/>
              <a:t> link</a:t>
            </a:r>
          </a:p>
          <a:p>
            <a:pPr marL="0" indent="0">
              <a:buNone/>
            </a:pPr>
            <a:r>
              <a:rPr lang="en-US" sz="2800" b="1" dirty="0"/>
              <a:t>Link</a:t>
            </a:r>
            <a:r>
              <a:rPr lang="en-US" sz="2800" b="1" dirty="0" smtClean="0"/>
              <a:t>: </a:t>
            </a:r>
            <a:r>
              <a:rPr lang="en-US" sz="2800" b="1" dirty="0">
                <a:hlinkClick r:id="rId2"/>
              </a:rPr>
              <a:t>https://github.com/koritala-sai/water-quality-prediction</a:t>
            </a:r>
            <a:endParaRPr lang="en-US" sz="2800" dirty="0"/>
          </a:p>
          <a:p>
            <a:pPr marL="0" indent="0">
              <a:buNone/>
            </a:pPr>
            <a:endParaRPr lang="en-US" sz="2800" b="1" dirty="0"/>
          </a:p>
        </p:txBody>
      </p:sp>
    </p:spTree>
    <p:extLst>
      <p:ext uri="{BB962C8B-B14F-4D97-AF65-F5344CB8AC3E}">
        <p14:creationId xmlns:p14="http://schemas.microsoft.com/office/powerpoint/2010/main" val="336409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800" dirty="0"/>
              <a:t>This project successfully predicts employee salaries using machine learning based on key features like experience and education .The model shows good accuracy and practical relevance . It’s a valuable tool for modern workforce management . </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Matplotlib : </a:t>
            </a:r>
            <a:r>
              <a:rPr lang="en-IN" sz="2400" dirty="0">
                <a:hlinkClick r:id="rId2"/>
              </a:rPr>
              <a:t>https://matplotlib.org</a:t>
            </a:r>
            <a:endParaRPr lang="en-IN" sz="2400" dirty="0"/>
          </a:p>
          <a:p>
            <a:r>
              <a:rPr lang="en-IN" sz="2400" dirty="0"/>
              <a:t>Scikit-Learn : </a:t>
            </a:r>
            <a:r>
              <a:rPr lang="en-IN" sz="2400" dirty="0">
                <a:hlinkClick r:id="rId3"/>
              </a:rPr>
              <a:t>https://scikit-learn.org</a:t>
            </a:r>
            <a:endParaRPr lang="en-IN" sz="2400" dirty="0"/>
          </a:p>
          <a:p>
            <a:r>
              <a:rPr lang="en-IN" sz="2400" dirty="0"/>
              <a:t>Pandas : </a:t>
            </a:r>
            <a:r>
              <a:rPr lang="en-IN" sz="2400" dirty="0">
                <a:hlinkClick r:id="rId4"/>
              </a:rPr>
              <a:t>https://pandas.pydata.org</a:t>
            </a:r>
            <a:endParaRPr lang="en-IN" sz="2400" dirty="0"/>
          </a:p>
          <a:p>
            <a:r>
              <a:rPr lang="en-IN" sz="2400" dirty="0" err="1"/>
              <a:t>Numpy</a:t>
            </a:r>
            <a:r>
              <a:rPr lang="en-IN" sz="2400" dirty="0"/>
              <a:t> : </a:t>
            </a:r>
            <a:r>
              <a:rPr lang="en-IN" sz="2400" dirty="0">
                <a:hlinkClick r:id="rId5"/>
              </a:rPr>
              <a:t>https://numpy.org</a:t>
            </a: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r>
              <a:rPr lang="en-US" sz="2800" b="1" dirty="0"/>
              <a:t>This project aims to focus on different machine learning algorithms to predict employee salary based on their education , job role and others. It</a:t>
            </a:r>
            <a:r>
              <a:rPr lang="en-US" sz="2800" dirty="0"/>
              <a:t> </a:t>
            </a:r>
            <a:r>
              <a:rPr lang="en-US" sz="2800" b="1" dirty="0"/>
              <a:t>helps organizations make informed decisions about compensation and HR planning. The model is trained on historical data to find patterns influencing salary. Various algorithms are tested to ensure accuracy and reliability. Ultimately, it offers a practical tool for fair and data-driven salary estimation</a:t>
            </a:r>
            <a:r>
              <a:rPr lang="en-US" sz="2800" dirty="0"/>
              <a:t>.</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r>
              <a:rPr lang="en-IN" sz="2800" b="1" dirty="0">
                <a:solidFill>
                  <a:srgbClr val="0F0F0F"/>
                </a:solidFill>
              </a:rPr>
              <a:t>System requirements</a:t>
            </a:r>
          </a:p>
          <a:p>
            <a:pPr marL="0" indent="0">
              <a:buNone/>
            </a:pPr>
            <a:r>
              <a:rPr lang="en-IN" sz="2800" b="1" dirty="0">
                <a:solidFill>
                  <a:srgbClr val="0F0F0F"/>
                </a:solidFill>
              </a:rPr>
              <a:t>       </a:t>
            </a:r>
            <a:r>
              <a:rPr lang="en-US" sz="2800" b="1" u="sng" dirty="0"/>
              <a:t>Programming language : </a:t>
            </a:r>
            <a:r>
              <a:rPr lang="en-US" sz="2800" dirty="0"/>
              <a:t>Python</a:t>
            </a:r>
          </a:p>
          <a:p>
            <a:pPr marL="0" indent="0">
              <a:buNone/>
            </a:pPr>
            <a:r>
              <a:rPr lang="en-US" sz="2800" dirty="0"/>
              <a:t>       </a:t>
            </a:r>
            <a:r>
              <a:rPr lang="en-US" sz="2800" b="1" u="sng" dirty="0"/>
              <a:t>Development Environment :</a:t>
            </a:r>
            <a:r>
              <a:rPr lang="en-US" sz="2800" b="1" dirty="0"/>
              <a:t> </a:t>
            </a:r>
            <a:r>
              <a:rPr lang="en-US" sz="2800" dirty="0" err="1"/>
              <a:t>Jupyter</a:t>
            </a:r>
            <a:r>
              <a:rPr lang="en-US" sz="2800" dirty="0"/>
              <a:t> Notebook </a:t>
            </a:r>
          </a:p>
          <a:p>
            <a:pPr marL="0" indent="0">
              <a:buNone/>
            </a:pPr>
            <a:r>
              <a:rPr lang="en-US" sz="2800" dirty="0"/>
              <a:t>       </a:t>
            </a:r>
            <a:r>
              <a:rPr lang="en-US" sz="2800" b="1" u="sng" dirty="0"/>
              <a:t>Model Deployment tool :</a:t>
            </a:r>
            <a:r>
              <a:rPr lang="en-US" sz="2800" dirty="0"/>
              <a:t>  </a:t>
            </a:r>
            <a:r>
              <a:rPr lang="en-IN" sz="2800" dirty="0" err="1"/>
              <a:t>Streamlit</a:t>
            </a:r>
            <a:r>
              <a:rPr lang="en-US" sz="2800" dirty="0"/>
              <a:t> </a:t>
            </a:r>
          </a:p>
          <a:p>
            <a:pPr marL="0" indent="0">
              <a:buNone/>
            </a:pPr>
            <a:r>
              <a:rPr lang="en-US" sz="2800" dirty="0"/>
              <a:t>       </a:t>
            </a:r>
            <a:r>
              <a:rPr lang="en-US" sz="2800" b="1" u="sng" dirty="0"/>
              <a:t>Operating System</a:t>
            </a:r>
            <a:r>
              <a:rPr lang="en-US" sz="2800" dirty="0"/>
              <a:t>: Windows 10/11, macOS, or any modern Linux       distribution</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B767BC5-33F8-7684-129A-FF351DE6D30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C96DAF41-4E47-46A9-2506-FEB7AEFCF564}"/>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A66DCB78-76A8-F8E4-50C3-3350D06A94F5}"/>
              </a:ext>
            </a:extLst>
          </p:cNvPr>
          <p:cNvSpPr>
            <a:spLocks noGrp="1"/>
          </p:cNvSpPr>
          <p:nvPr>
            <p:ph idx="1"/>
          </p:nvPr>
        </p:nvSpPr>
        <p:spPr/>
        <p:txBody>
          <a:bodyPr>
            <a:normAutofit lnSpcReduction="10000"/>
          </a:bodyPr>
          <a:lstStyle/>
          <a:p>
            <a:pPr marL="0" indent="0">
              <a:buNone/>
            </a:pPr>
            <a:endParaRPr lang="en-IN" sz="2800" b="1" dirty="0">
              <a:solidFill>
                <a:srgbClr val="0F0F0F"/>
              </a:solidFill>
            </a:endParaRPr>
          </a:p>
          <a:p>
            <a:pPr marL="305435" indent="-305435"/>
            <a:r>
              <a:rPr lang="en-IN" sz="2800" b="1" dirty="0">
                <a:solidFill>
                  <a:srgbClr val="0F0F0F"/>
                </a:solidFill>
              </a:rPr>
              <a:t>Library required to build the model</a:t>
            </a:r>
          </a:p>
          <a:p>
            <a:pPr marL="0" indent="0">
              <a:buNone/>
            </a:pPr>
            <a:r>
              <a:rPr lang="en-IN" sz="2800" b="1" dirty="0">
                <a:solidFill>
                  <a:srgbClr val="0F0F0F"/>
                </a:solidFill>
              </a:rPr>
              <a:t>     Pandas : </a:t>
            </a:r>
            <a:r>
              <a:rPr lang="en-US" sz="2800" dirty="0"/>
              <a:t>Data loading, manipulation, and analysis</a:t>
            </a:r>
          </a:p>
          <a:p>
            <a:pPr marL="0" indent="0">
              <a:buNone/>
            </a:pPr>
            <a:r>
              <a:rPr lang="en-US" sz="2800" dirty="0"/>
              <a:t>    </a:t>
            </a:r>
            <a:r>
              <a:rPr lang="en-US" sz="2800" b="1" dirty="0"/>
              <a:t> </a:t>
            </a:r>
            <a:r>
              <a:rPr lang="en-US" sz="2800" b="1" dirty="0" err="1"/>
              <a:t>Numpy</a:t>
            </a:r>
            <a:r>
              <a:rPr lang="en-US" sz="2800" b="1" dirty="0"/>
              <a:t>  </a:t>
            </a:r>
            <a:r>
              <a:rPr lang="en-US" sz="2800" dirty="0"/>
              <a:t>:</a:t>
            </a:r>
            <a:r>
              <a:rPr lang="en-IN" sz="2800" dirty="0"/>
              <a:t>Numerical operations</a:t>
            </a:r>
          </a:p>
          <a:p>
            <a:pPr marL="0" indent="0">
              <a:buNone/>
            </a:pPr>
            <a:r>
              <a:rPr lang="en-IN" sz="2800" b="1" dirty="0"/>
              <a:t>     Matplotlib </a:t>
            </a:r>
            <a:r>
              <a:rPr lang="en-IN" sz="2800" dirty="0"/>
              <a:t>: Data visualization (basic plots)</a:t>
            </a:r>
          </a:p>
          <a:p>
            <a:pPr marL="0" indent="0">
              <a:buNone/>
            </a:pPr>
            <a:r>
              <a:rPr lang="en-IN" sz="2800" dirty="0"/>
              <a:t>    </a:t>
            </a:r>
            <a:r>
              <a:rPr lang="en-IN" sz="2800" b="1" dirty="0"/>
              <a:t> scikit-learn </a:t>
            </a:r>
            <a:r>
              <a:rPr lang="en-IN" sz="2800" dirty="0"/>
              <a:t>: </a:t>
            </a:r>
            <a:r>
              <a:rPr lang="en-US" sz="2800" dirty="0"/>
              <a:t>Machine learning models, preprocessing, evaluation</a:t>
            </a:r>
          </a:p>
          <a:p>
            <a:pPr marL="0" indent="0">
              <a:buNone/>
            </a:pPr>
            <a:r>
              <a:rPr lang="en-US" sz="2800" dirty="0"/>
              <a:t>     </a:t>
            </a:r>
            <a:r>
              <a:rPr lang="en-US" sz="2800" b="1" dirty="0" err="1"/>
              <a:t>joblib</a:t>
            </a:r>
            <a:r>
              <a:rPr lang="en-US" sz="2800" b="1" dirty="0"/>
              <a:t> : </a:t>
            </a:r>
            <a:r>
              <a:rPr lang="en-IN" sz="2800" dirty="0"/>
              <a:t>Model saving and loading </a:t>
            </a:r>
            <a:endParaRPr lang="en-US" sz="2800" dirty="0"/>
          </a:p>
          <a:p>
            <a:pPr marL="0" indent="0">
              <a:buNone/>
            </a:pPr>
            <a:r>
              <a:rPr lang="en-US" sz="2800" b="1" dirty="0">
                <a:solidFill>
                  <a:srgbClr val="0F0F0F"/>
                </a:solidFill>
              </a:rPr>
              <a:t>     </a:t>
            </a:r>
            <a:endParaRPr lang="en-IN" sz="2800" b="1" dirty="0">
              <a:solidFill>
                <a:srgbClr val="0F0F0F"/>
              </a:solidFill>
            </a:endParaRPr>
          </a:p>
        </p:txBody>
      </p:sp>
    </p:spTree>
    <p:extLst>
      <p:ext uri="{BB962C8B-B14F-4D97-AF65-F5344CB8AC3E}">
        <p14:creationId xmlns:p14="http://schemas.microsoft.com/office/powerpoint/2010/main" val="94145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6" name="Rectangle 2">
            <a:extLst>
              <a:ext uri="{FF2B5EF4-FFF2-40B4-BE49-F238E27FC236}">
                <a16:creationId xmlns:a16="http://schemas.microsoft.com/office/drawing/2014/main" xmlns="" id="{B4DD7C44-D793-D880-26C1-817BDFAEC7C8}"/>
              </a:ext>
            </a:extLst>
          </p:cNvPr>
          <p:cNvSpPr>
            <a:spLocks noGrp="1" noChangeArrowheads="1"/>
          </p:cNvSpPr>
          <p:nvPr>
            <p:ph idx="1"/>
          </p:nvPr>
        </p:nvSpPr>
        <p:spPr bwMode="auto">
          <a:xfrm>
            <a:off x="223520" y="671357"/>
            <a:ext cx="1149096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mj-lt"/>
              </a:rPr>
              <a:t>1.Import Required Libraries</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rPr>
              <a:t>    </a:t>
            </a:r>
            <a:r>
              <a:rPr kumimoji="0" lang="en-US" altLang="en-US" sz="2400" i="0" u="none" strike="noStrike" cap="none" normalizeH="0" baseline="0" dirty="0">
                <a:ln>
                  <a:noFill/>
                </a:ln>
                <a:solidFill>
                  <a:schemeClr val="tx1"/>
                </a:solidFill>
                <a:effectLst/>
              </a:rPr>
              <a:t>Load essential libraries: pandas, </a:t>
            </a:r>
            <a:r>
              <a:rPr kumimoji="0" lang="en-US" altLang="en-US" sz="2400" i="0" u="none" strike="noStrike" cap="none" normalizeH="0" baseline="0" dirty="0" err="1">
                <a:ln>
                  <a:noFill/>
                </a:ln>
                <a:solidFill>
                  <a:schemeClr val="tx1"/>
                </a:solidFill>
                <a:effectLst/>
              </a:rPr>
              <a:t>numpy</a:t>
            </a:r>
            <a:r>
              <a:rPr kumimoji="0" lang="en-US" altLang="en-US" sz="2400" i="0" u="none" strike="noStrike" cap="none" normalizeH="0" baseline="0" dirty="0">
                <a:ln>
                  <a:noFill/>
                </a:ln>
                <a:solidFill>
                  <a:schemeClr val="tx1"/>
                </a:solidFill>
                <a:effectLst/>
              </a:rPr>
              <a:t>, matplotlib, seaborn, and scikit-learn</a:t>
            </a:r>
            <a:r>
              <a:rPr kumimoji="0" lang="en-US" altLang="en-US" sz="24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mj-lt"/>
              </a:rPr>
              <a:t>2.Load the Dataset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mj-lt"/>
              </a:rPr>
              <a:t>  </a:t>
            </a:r>
            <a:r>
              <a:rPr kumimoji="0" lang="en-US" altLang="en-US" sz="2400" i="0" u="none" strike="noStrike" cap="none" normalizeH="0" baseline="0" dirty="0">
                <a:ln>
                  <a:noFill/>
                </a:ln>
                <a:solidFill>
                  <a:schemeClr val="tx1"/>
                </a:solidFill>
                <a:effectLst/>
              </a:rPr>
              <a:t>Use </a:t>
            </a:r>
            <a:r>
              <a:rPr kumimoji="0" lang="en-US" altLang="en-US" sz="2400" i="0" u="none" strike="noStrike" cap="none" normalizeH="0" baseline="0" dirty="0" err="1">
                <a:ln>
                  <a:noFill/>
                </a:ln>
                <a:solidFill>
                  <a:schemeClr val="tx1"/>
                </a:solidFill>
                <a:effectLst/>
              </a:rPr>
              <a:t>pandas.read_csv</a:t>
            </a:r>
            <a:r>
              <a:rPr kumimoji="0" lang="en-US" altLang="en-US" sz="2400" i="0" u="none" strike="noStrike" cap="none" normalizeH="0" baseline="0" dirty="0">
                <a:ln>
                  <a:noFill/>
                </a:ln>
                <a:solidFill>
                  <a:schemeClr val="tx1"/>
                </a:solidFill>
                <a:effectLst/>
              </a:rPr>
              <a:t>() or a similar function to load the dataset containing employee information and salaries.</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chemeClr val="tx1"/>
                </a:solidFill>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581193" y="3747173"/>
            <a:ext cx="9991558" cy="2806027"/>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D91C187-8C78-01FA-6835-ED96868B0B7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2A4D3ECA-C28B-0F53-055B-52B176D3E13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6" name="Rectangle 2">
            <a:extLst>
              <a:ext uri="{FF2B5EF4-FFF2-40B4-BE49-F238E27FC236}">
                <a16:creationId xmlns:a16="http://schemas.microsoft.com/office/drawing/2014/main" xmlns="" id="{20CCEA66-A25F-2598-DA9F-697A23F540D9}"/>
              </a:ext>
            </a:extLst>
          </p:cNvPr>
          <p:cNvSpPr>
            <a:spLocks noGrp="1" noChangeArrowheads="1"/>
          </p:cNvSpPr>
          <p:nvPr>
            <p:ph idx="1"/>
          </p:nvPr>
        </p:nvSpPr>
        <p:spPr bwMode="auto">
          <a:xfrm>
            <a:off x="284480" y="1302683"/>
            <a:ext cx="114300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mj-lt"/>
              </a:rPr>
              <a:t>3.Explore and Understand the Data</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Display dataset structure using head(), .info()</a:t>
            </a:r>
            <a:r>
              <a:rPr lang="en-US" altLang="en-US" sz="2400" dirty="0">
                <a:solidFill>
                  <a:schemeClr val="tx1"/>
                </a:solidFill>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 </a:t>
            </a:r>
            <a:r>
              <a:rPr lang="en-US" altLang="en-US" sz="2400" dirty="0">
                <a:solidFill>
                  <a:schemeClr val="tx1"/>
                </a:solidFill>
              </a:rPr>
              <a:t>Using shape() to know the rows and columns of the data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Check for missing values or inconsistent data types</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chemeClr val="tx1"/>
                </a:solidFill>
                <a:latin typeface="+mj-lt"/>
              </a:rPr>
              <a:t> </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j-lt"/>
            </a:endParaRPr>
          </a:p>
          <a:p>
            <a:pPr marL="0" indent="0" defTabSz="914400" eaLnBrk="0" fontAlgn="base" hangingPunct="0">
              <a:lnSpc>
                <a:spcPct val="100000"/>
              </a:lnSpc>
              <a:spcBef>
                <a:spcPct val="0"/>
              </a:spcBef>
              <a:spcAft>
                <a:spcPct val="0"/>
              </a:spcAft>
              <a:buClrTx/>
              <a:buSzTx/>
              <a:buNone/>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1189516" y="2923955"/>
            <a:ext cx="4047501" cy="3669438"/>
          </a:xfrm>
          <a:prstGeom prst="rect">
            <a:avLst/>
          </a:prstGeom>
        </p:spPr>
      </p:pic>
    </p:spTree>
    <p:extLst>
      <p:ext uri="{BB962C8B-B14F-4D97-AF65-F5344CB8AC3E}">
        <p14:creationId xmlns:p14="http://schemas.microsoft.com/office/powerpoint/2010/main" val="329093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310BB5E-EF2C-67D1-08D9-747BDB3583D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ED0D88D8-F8CA-BFA3-10CC-C8E8CBFEC5A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6" name="Rectangle 2">
            <a:extLst>
              <a:ext uri="{FF2B5EF4-FFF2-40B4-BE49-F238E27FC236}">
                <a16:creationId xmlns:a16="http://schemas.microsoft.com/office/drawing/2014/main" xmlns="" id="{33541846-6D09-9A27-6207-FA46D0D4D2D0}"/>
              </a:ext>
            </a:extLst>
          </p:cNvPr>
          <p:cNvSpPr>
            <a:spLocks noGrp="1" noChangeArrowheads="1"/>
          </p:cNvSpPr>
          <p:nvPr>
            <p:ph idx="1"/>
          </p:nvPr>
        </p:nvSpPr>
        <p:spPr bwMode="auto">
          <a:xfrm>
            <a:off x="304800" y="572435"/>
            <a:ext cx="1140968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a:solidFill>
                  <a:schemeClr val="tx1"/>
                </a:solidFill>
                <a:latin typeface="+mj-lt"/>
              </a:rPr>
              <a:t>4.Data Preprocessing</a:t>
            </a:r>
          </a:p>
          <a:p>
            <a:pPr defTabSz="914400" eaLnBrk="0" fontAlgn="base" hangingPunct="0">
              <a:lnSpc>
                <a:spcPct val="100000"/>
              </a:lnSpc>
              <a:spcBef>
                <a:spcPct val="0"/>
              </a:spcBef>
              <a:spcAft>
                <a:spcPct val="0"/>
              </a:spcAft>
              <a:buClrTx/>
              <a:buSzTx/>
              <a:buFont typeface="Arial" panose="020B0604020202020204" pitchFamily="34" charset="0"/>
              <a:buChar char="•"/>
            </a:pPr>
            <a:r>
              <a:rPr lang="en-IN" sz="2400" dirty="0"/>
              <a:t>Handle missing values </a:t>
            </a:r>
          </a:p>
          <a:p>
            <a:pPr defTabSz="914400" eaLnBrk="0" fontAlgn="base" hangingPunct="0">
              <a:lnSpc>
                <a:spcPct val="100000"/>
              </a:lnSpc>
              <a:spcBef>
                <a:spcPct val="0"/>
              </a:spcBef>
              <a:spcAft>
                <a:spcPct val="0"/>
              </a:spcAft>
              <a:buClrTx/>
              <a:buSzTx/>
              <a:buFont typeface="Arial" panose="020B0604020202020204" pitchFamily="34" charset="0"/>
              <a:buChar char="•"/>
            </a:pPr>
            <a:r>
              <a:rPr lang="en-IN" sz="2400" dirty="0"/>
              <a:t>Convert categorical features to numerical values using </a:t>
            </a:r>
            <a:r>
              <a:rPr lang="en-IN" sz="2400" dirty="0" err="1"/>
              <a:t>labelEncoder</a:t>
            </a:r>
            <a:r>
              <a:rPr lang="en-IN" sz="2400" dirty="0"/>
              <a:t> </a:t>
            </a:r>
          </a:p>
          <a:p>
            <a:pPr marL="0" indent="0" defTabSz="914400" eaLnBrk="0" fontAlgn="base" hangingPunct="0">
              <a:lnSpc>
                <a:spcPct val="100000"/>
              </a:lnSpc>
              <a:spcBef>
                <a:spcPct val="0"/>
              </a:spcBef>
              <a:spcAft>
                <a:spcPct val="0"/>
              </a:spcAft>
              <a:buClrTx/>
              <a:buSzTx/>
              <a:buNone/>
            </a:pPr>
            <a:endParaRPr lang="en-IN" sz="2400" dirty="0"/>
          </a:p>
          <a:p>
            <a:pPr defTabSz="914400" eaLnBrk="0" fontAlgn="base" hangingPunct="0">
              <a:lnSpc>
                <a:spcPct val="100000"/>
              </a:lnSpc>
              <a:spcBef>
                <a:spcPct val="0"/>
              </a:spcBef>
              <a:spcAft>
                <a:spcPct val="0"/>
              </a:spcAft>
              <a:buClrTx/>
              <a:buSzTx/>
              <a:buFont typeface="Arial" panose="020B0604020202020204" pitchFamily="34" charset="0"/>
              <a:buChar char="•"/>
            </a:pPr>
            <a:endParaRPr lang="en-IN" sz="2400" dirty="0"/>
          </a:p>
          <a:p>
            <a:pPr defTabSz="914400" eaLnBrk="0" fontAlgn="base" hangingPunct="0">
              <a:lnSpc>
                <a:spcPct val="100000"/>
              </a:lnSpc>
              <a:spcBef>
                <a:spcPct val="0"/>
              </a:spcBef>
              <a:spcAft>
                <a:spcPct val="0"/>
              </a:spcAft>
              <a:buClrTx/>
              <a:buSzTx/>
              <a:buFont typeface="Arial" panose="020B0604020202020204" pitchFamily="34" charset="0"/>
              <a:buChar char="•"/>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xmlns="" id="{6D9A4A8E-7571-B8B4-51E4-623F1D571E2B}"/>
              </a:ext>
            </a:extLst>
          </p:cNvPr>
          <p:cNvPicPr>
            <a:picLocks noChangeAspect="1"/>
          </p:cNvPicPr>
          <p:nvPr/>
        </p:nvPicPr>
        <p:blipFill>
          <a:blip r:embed="rId2"/>
          <a:stretch>
            <a:fillRect/>
          </a:stretch>
        </p:blipFill>
        <p:spPr>
          <a:xfrm>
            <a:off x="904240" y="2611119"/>
            <a:ext cx="8341360" cy="3451567"/>
          </a:xfrm>
          <a:prstGeom prst="rect">
            <a:avLst/>
          </a:prstGeom>
        </p:spPr>
      </p:pic>
    </p:spTree>
    <p:extLst>
      <p:ext uri="{BB962C8B-B14F-4D97-AF65-F5344CB8AC3E}">
        <p14:creationId xmlns:p14="http://schemas.microsoft.com/office/powerpoint/2010/main" val="184970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F07C0D1-078D-EEA9-AE4E-3EDCA87CD5F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9FB59D86-A3AB-786B-2539-971AEBDB7BBD}"/>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4" name="Content Placeholder 3">
            <a:extLst>
              <a:ext uri="{FF2B5EF4-FFF2-40B4-BE49-F238E27FC236}">
                <a16:creationId xmlns:a16="http://schemas.microsoft.com/office/drawing/2014/main" xmlns="" id="{1E840A8C-AFB5-670E-CA3B-AF8F4B1F42E9}"/>
              </a:ext>
            </a:extLst>
          </p:cNvPr>
          <p:cNvSpPr>
            <a:spLocks noGrp="1"/>
          </p:cNvSpPr>
          <p:nvPr>
            <p:ph idx="1"/>
          </p:nvPr>
        </p:nvSpPr>
        <p:spPr>
          <a:xfrm>
            <a:off x="457200" y="-792480"/>
            <a:ext cx="11153607" cy="6767830"/>
          </a:xfrm>
        </p:spPr>
        <p:txBody>
          <a:bodyPr>
            <a:noAutofit/>
          </a:bodyPr>
          <a:lstStyle/>
          <a:p>
            <a:pPr marL="0" indent="0">
              <a:buNone/>
            </a:pPr>
            <a:endParaRPr lang="en-US" sz="2400" dirty="0">
              <a:latin typeface="+mj-lt"/>
            </a:endParaRPr>
          </a:p>
          <a:p>
            <a:pPr marL="0" indent="0">
              <a:buNone/>
            </a:pPr>
            <a:r>
              <a:rPr lang="en-US" sz="2400" dirty="0">
                <a:latin typeface="+mj-lt"/>
              </a:rPr>
              <a:t>5.Feature Selection</a:t>
            </a:r>
          </a:p>
          <a:p>
            <a:pPr marL="0" indent="0">
              <a:buNone/>
            </a:pPr>
            <a:r>
              <a:rPr lang="en-US" sz="2400" dirty="0">
                <a:latin typeface="+mj-lt"/>
              </a:rPr>
              <a:t>  </a:t>
            </a:r>
            <a:r>
              <a:rPr lang="en-US" sz="2400" dirty="0"/>
              <a:t>Choosing relevant independent variables (education , hours per week , capital gain and others ) and target variable ( Income) </a:t>
            </a:r>
          </a:p>
          <a:p>
            <a:pPr marL="0" indent="0">
              <a:buNone/>
            </a:pPr>
            <a:endParaRPr lang="en-US" sz="2400" dirty="0"/>
          </a:p>
          <a:p>
            <a:pPr marL="0" indent="0">
              <a:buNone/>
            </a:pPr>
            <a:endParaRPr lang="en-US" sz="2400" dirty="0">
              <a:latin typeface="+mj-lt"/>
            </a:endParaRPr>
          </a:p>
          <a:p>
            <a:pPr marL="0" indent="0">
              <a:buNone/>
            </a:pPr>
            <a:r>
              <a:rPr lang="en-US" sz="2400" dirty="0"/>
              <a:t>            </a:t>
            </a:r>
            <a:endParaRPr lang="en-IN" sz="2400" dirty="0"/>
          </a:p>
        </p:txBody>
      </p:sp>
      <p:pic>
        <p:nvPicPr>
          <p:cNvPr id="3" name="Picture 2">
            <a:extLst>
              <a:ext uri="{FF2B5EF4-FFF2-40B4-BE49-F238E27FC236}">
                <a16:creationId xmlns:a16="http://schemas.microsoft.com/office/drawing/2014/main" xmlns="" id="{83F8EB03-E77B-090C-3C2D-B8F30FBCEB45}"/>
              </a:ext>
            </a:extLst>
          </p:cNvPr>
          <p:cNvPicPr>
            <a:picLocks noChangeAspect="1"/>
          </p:cNvPicPr>
          <p:nvPr/>
        </p:nvPicPr>
        <p:blipFill>
          <a:blip r:embed="rId2"/>
          <a:stretch>
            <a:fillRect/>
          </a:stretch>
        </p:blipFill>
        <p:spPr>
          <a:xfrm>
            <a:off x="904240" y="2727088"/>
            <a:ext cx="9276080" cy="3432964"/>
          </a:xfrm>
          <a:prstGeom prst="rect">
            <a:avLst/>
          </a:prstGeom>
        </p:spPr>
      </p:pic>
    </p:spTree>
    <p:extLst>
      <p:ext uri="{BB962C8B-B14F-4D97-AF65-F5344CB8AC3E}">
        <p14:creationId xmlns:p14="http://schemas.microsoft.com/office/powerpoint/2010/main" val="155974623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schemas.openxmlformats.org/package/2006/metadata/core-properties"/>
    <ds:schemaRef ds:uri="http://purl.org/dc/terms/"/>
    <ds:schemaRef ds:uri="http://schemas.microsoft.com/office/2006/metadata/properties"/>
    <ds:schemaRef ds:uri="c0fa2617-96bd-425d-8578-e93563fe37c5"/>
    <ds:schemaRef ds:uri="http://purl.org/dc/elements/1.1/"/>
    <ds:schemaRef ds:uri="http://schemas.microsoft.com/office/2006/documentManagement/types"/>
    <ds:schemaRef ds:uri="http://schemas.microsoft.com/office/infopath/2007/PartnerControls"/>
    <ds:schemaRef ds:uri="9162bd5b-4ed9-4da3-b376-05204580ba3f"/>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231</TotalTime>
  <Words>485</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Franklin Gothic Book</vt:lpstr>
      <vt:lpstr>Franklin Gothic Demi</vt:lpstr>
      <vt:lpstr>Wingdings 2</vt:lpstr>
      <vt:lpstr>DividendVTI</vt:lpstr>
      <vt:lpstr>Employee salary prediction using ml algorithms</vt:lpstr>
      <vt:lpstr>OUTLINE</vt:lpstr>
      <vt:lpstr>Problem Statement</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 Deployment</vt:lpstr>
      <vt:lpstr> Deployment</vt:lpstr>
      <vt:lpstr>Result</vt:lpstr>
      <vt:lpstr>Result</vt:lpstr>
      <vt:lpstr>Result</vt:lpstr>
      <vt:lpstr>Result</vt:lpstr>
      <vt:lpstr>Result</vt:lpstr>
      <vt:lpstr>Result</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43</cp:revision>
  <dcterms:created xsi:type="dcterms:W3CDTF">2021-05-26T16:50:10Z</dcterms:created>
  <dcterms:modified xsi:type="dcterms:W3CDTF">2025-07-23T16:46:54Z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