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0801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2" y="67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130426"/>
            <a:ext cx="918114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6A8-4F53-42CC-B6C7-78DB55292800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F66A-E625-4CAA-945C-274338462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6A8-4F53-42CC-B6C7-78DB55292800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F66A-E625-4CAA-945C-274338462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50532" y="274639"/>
            <a:ext cx="287098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7579" y="274639"/>
            <a:ext cx="843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6A8-4F53-42CC-B6C7-78DB55292800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F66A-E625-4CAA-945C-274338462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6A8-4F53-42CC-B6C7-78DB55292800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F66A-E625-4CAA-945C-274338462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6A8-4F53-42CC-B6C7-78DB55292800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F66A-E625-4CAA-945C-274338462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7580" y="1600201"/>
            <a:ext cx="565195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9559" y="1600201"/>
            <a:ext cx="565195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6A8-4F53-42CC-B6C7-78DB55292800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F66A-E625-4CAA-945C-274338462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6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6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6A8-4F53-42CC-B6C7-78DB55292800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F66A-E625-4CAA-945C-274338462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6A8-4F53-42CC-B6C7-78DB55292800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F66A-E625-4CAA-945C-274338462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6A8-4F53-42CC-B6C7-78DB55292800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F66A-E625-4CAA-945C-274338462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8" y="273051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1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6A8-4F53-42CC-B6C7-78DB55292800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F66A-E625-4CAA-945C-274338462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6A8-4F53-42CC-B6C7-78DB55292800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F66A-E625-4CAA-945C-274338462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0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C6A8-4F53-42CC-B6C7-78DB55292800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F66A-E625-4CAA-945C-274338462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img (1).jp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50000"/>
          <a:stretch>
            <a:fillRect/>
          </a:stretch>
        </p:blipFill>
        <p:spPr>
          <a:xfrm>
            <a:off x="1008187" y="764704"/>
            <a:ext cx="9049086" cy="531987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104531" y="980728"/>
            <a:ext cx="3240360" cy="547260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Europe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Brandenburgische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Technische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Universität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Chalmers University of Technology</a:t>
            </a:r>
          </a:p>
          <a:p>
            <a:pPr algn="ctr"/>
            <a:r>
              <a:rPr lang="fr-FR" altLang="zh-CN" sz="1000" dirty="0" smtClean="0">
                <a:solidFill>
                  <a:schemeClr val="tx1"/>
                </a:solidFill>
              </a:rPr>
              <a:t>Ecole Normale Superieure de Cachan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Fachhochschule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Lübeck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Federation Gay-Lussac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Free University of Brussels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Friedrich-Alexander-</a:t>
            </a:r>
            <a:r>
              <a:rPr lang="en-US" altLang="zh-CN" sz="1000" dirty="0" err="1">
                <a:solidFill>
                  <a:schemeClr val="tx1"/>
                </a:solidFill>
              </a:rPr>
              <a:t>Universität</a:t>
            </a:r>
            <a:r>
              <a:rPr lang="en-US" altLang="zh-CN" sz="1000" dirty="0">
                <a:solidFill>
                  <a:schemeClr val="tx1"/>
                </a:solidFill>
              </a:rPr>
              <a:t> Erlangen-</a:t>
            </a:r>
            <a:r>
              <a:rPr lang="en-US" altLang="zh-CN" sz="1000" dirty="0" err="1">
                <a:solidFill>
                  <a:schemeClr val="tx1"/>
                </a:solidFill>
              </a:rPr>
              <a:t>Nürnberg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Gent University</a:t>
            </a:r>
          </a:p>
          <a:p>
            <a:pPr algn="ctr"/>
            <a:r>
              <a:rPr lang="de-DE" altLang="zh-CN" sz="1000" dirty="0" smtClean="0">
                <a:solidFill>
                  <a:schemeClr val="tx1"/>
                </a:solidFill>
              </a:rPr>
              <a:t>HSR Hochschule für Technik Rapperswil</a:t>
            </a:r>
          </a:p>
          <a:p>
            <a:pPr algn="ctr"/>
            <a:r>
              <a:rPr lang="fr-FR" altLang="zh-CN" sz="1000" dirty="0" smtClean="0">
                <a:solidFill>
                  <a:schemeClr val="tx1"/>
                </a:solidFill>
              </a:rPr>
              <a:t> Institut Commercial de Nancy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Karlsruher</a:t>
            </a:r>
            <a:r>
              <a:rPr lang="en-US" altLang="zh-CN" sz="1000" dirty="0" smtClean="0">
                <a:solidFill>
                  <a:schemeClr val="tx1"/>
                </a:solidFill>
              </a:rPr>
              <a:t> Institute of Technology</a:t>
            </a:r>
            <a:br>
              <a:rPr lang="en-US" altLang="zh-CN" sz="1000" dirty="0" smtClean="0">
                <a:solidFill>
                  <a:schemeClr val="tx1"/>
                </a:solidFill>
              </a:rPr>
            </a:br>
            <a:r>
              <a:rPr lang="en-US" altLang="zh-CN" sz="1000" dirty="0" err="1" smtClean="0">
                <a:solidFill>
                  <a:schemeClr val="tx1"/>
                </a:solidFill>
              </a:rPr>
              <a:t>Katholieke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Universiteit</a:t>
            </a:r>
            <a:r>
              <a:rPr lang="en-US" altLang="zh-CN" sz="1000" dirty="0" smtClean="0">
                <a:solidFill>
                  <a:schemeClr val="tx1"/>
                </a:solidFill>
              </a:rPr>
              <a:t> Leuven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Linnaeus 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Lucian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Blaga</a:t>
            </a:r>
            <a:r>
              <a:rPr lang="en-US" altLang="zh-CN" sz="1000" dirty="0" smtClean="0">
                <a:solidFill>
                  <a:schemeClr val="tx1"/>
                </a:solidFill>
              </a:rPr>
              <a:t> University of Sibiu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Malardalen</a:t>
            </a:r>
            <a:r>
              <a:rPr lang="en-US" altLang="zh-CN" sz="1000" dirty="0" smtClean="0">
                <a:solidFill>
                  <a:schemeClr val="tx1"/>
                </a:solidFill>
              </a:rPr>
              <a:t>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Mendeleev University of Chemical Technology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Montanuniversität</a:t>
            </a:r>
            <a:r>
              <a:rPr lang="en-US" altLang="zh-CN" sz="1000" dirty="0" smtClean="0">
                <a:solidFill>
                  <a:schemeClr val="tx1"/>
                </a:solidFill>
              </a:rPr>
              <a:t> 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Leoben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Moscow Power Engineering Institute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RWTH Aachen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Saarland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Technical University of Denmark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Technische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Universität</a:t>
            </a:r>
            <a:r>
              <a:rPr lang="en-US" altLang="zh-CN" sz="1000" dirty="0" smtClean="0">
                <a:solidFill>
                  <a:schemeClr val="tx1"/>
                </a:solidFill>
              </a:rPr>
              <a:t> Berlin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Technische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Universität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Clausthal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Technische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Universität</a:t>
            </a:r>
            <a:r>
              <a:rPr lang="en-US" altLang="zh-CN" sz="1000" dirty="0" smtClean="0">
                <a:solidFill>
                  <a:schemeClr val="tx1"/>
                </a:solidFill>
              </a:rPr>
              <a:t> Wien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Tomas Bata University in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Zlin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fr-FR" altLang="zh-CN" sz="1000" dirty="0" smtClean="0">
                <a:solidFill>
                  <a:schemeClr val="tx1"/>
                </a:solidFill>
              </a:rPr>
              <a:t>Université Claude Bernard Lyon 1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Universität</a:t>
            </a:r>
            <a:r>
              <a:rPr lang="en-US" altLang="zh-CN" sz="1000" dirty="0" smtClean="0">
                <a:solidFill>
                  <a:schemeClr val="tx1"/>
                </a:solidFill>
              </a:rPr>
              <a:t> Hannover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Universität</a:t>
            </a:r>
            <a:r>
              <a:rPr lang="en-US" altLang="zh-CN" sz="1000" dirty="0" smtClean="0">
                <a:solidFill>
                  <a:schemeClr val="tx1"/>
                </a:solidFill>
              </a:rPr>
              <a:t> Heidelberg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Universität</a:t>
            </a:r>
            <a:r>
              <a:rPr lang="en-US" altLang="zh-CN" sz="1000" dirty="0" smtClean="0">
                <a:solidFill>
                  <a:schemeClr val="tx1"/>
                </a:solidFill>
              </a:rPr>
              <a:t> Mannheim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Università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Vanvitelli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Bologna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Graz</a:t>
            </a:r>
          </a:p>
          <a:p>
            <a:pPr algn="ctr"/>
            <a:r>
              <a:rPr lang="de-DE" altLang="zh-CN" sz="1000" dirty="0" smtClean="0">
                <a:solidFill>
                  <a:schemeClr val="tx1"/>
                </a:solidFill>
              </a:rPr>
              <a:t>University of Groningen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4611" y="188640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PARTNER UNIVERSITIES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353003" y="4653136"/>
            <a:ext cx="2304256" cy="187220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Oceania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CSIRO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Monash</a:t>
            </a:r>
            <a:r>
              <a:rPr lang="en-US" altLang="zh-CN" sz="1000" dirty="0" smtClean="0">
                <a:solidFill>
                  <a:schemeClr val="tx1"/>
                </a:solidFill>
              </a:rPr>
              <a:t>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Queensland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Unviersity</a:t>
            </a:r>
            <a:r>
              <a:rPr lang="en-US" altLang="zh-CN" sz="1000" dirty="0" smtClean="0">
                <a:solidFill>
                  <a:schemeClr val="tx1"/>
                </a:solidFill>
              </a:rPr>
              <a:t> of technology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Adelaide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</a:t>
            </a:r>
            <a:r>
              <a:rPr lang="en-US" altLang="zh-CN" sz="1000" dirty="0">
                <a:solidFill>
                  <a:schemeClr val="tx1"/>
                </a:solidFill>
              </a:rPr>
              <a:t>of </a:t>
            </a:r>
            <a:r>
              <a:rPr lang="en-US" altLang="zh-CN" sz="1000" dirty="0" smtClean="0">
                <a:solidFill>
                  <a:schemeClr val="tx1"/>
                </a:solidFill>
              </a:rPr>
              <a:t>Auckland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Canberra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Canterbury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Queensland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Victoria University of Wellington</a:t>
            </a:r>
          </a:p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416899" y="980728"/>
            <a:ext cx="3240360" cy="352839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Asia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Ben-Gurion University of the Negev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Chiba University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Doshisha</a:t>
            </a:r>
            <a:r>
              <a:rPr lang="en-US" altLang="zh-CN" sz="1000" dirty="0" smtClean="0">
                <a:solidFill>
                  <a:schemeClr val="tx1"/>
                </a:solidFill>
              </a:rPr>
              <a:t>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Hebrew University Jerusalem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Israel Institute of Technology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Kanazawa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Osaka Institute of Technology 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Osaka Prefecture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Osaka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Seikei</a:t>
            </a:r>
            <a:r>
              <a:rPr lang="en-US" altLang="zh-CN" sz="1000" dirty="0" smtClean="0">
                <a:solidFill>
                  <a:schemeClr val="tx1"/>
                </a:solidFill>
              </a:rPr>
              <a:t> University</a:t>
            </a:r>
            <a:endParaRPr lang="zh-CN" alt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Pusan National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RIKEN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Ritsumaikan</a:t>
            </a:r>
            <a:r>
              <a:rPr lang="en-US" altLang="zh-CN" sz="1000" dirty="0" smtClean="0">
                <a:solidFill>
                  <a:schemeClr val="tx1"/>
                </a:solidFill>
              </a:rPr>
              <a:t>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Saga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Sapporo University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Sungshin</a:t>
            </a:r>
            <a:r>
              <a:rPr lang="en-US" altLang="zh-CN" sz="1000" dirty="0" smtClean="0">
                <a:solidFill>
                  <a:schemeClr val="tx1"/>
                </a:solidFill>
              </a:rPr>
              <a:t> Women’s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Tokyo 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Keizai</a:t>
            </a:r>
            <a:r>
              <a:rPr lang="en-US" altLang="zh-CN" sz="1000" dirty="0" smtClean="0">
                <a:solidFill>
                  <a:schemeClr val="tx1"/>
                </a:solidFill>
              </a:rPr>
              <a:t>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Tokyo University of Agriculture and Technology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Tokyo University of Marine Science and Technology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Hokkaido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Malaya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44091" y="5085184"/>
            <a:ext cx="3816424" cy="162880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United Kingdom &amp; Ireland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University of Oxford</a:t>
            </a:r>
          </a:p>
          <a:p>
            <a:r>
              <a:rPr lang="en-US" altLang="zh-CN" sz="1000" dirty="0" err="1" smtClean="0">
                <a:solidFill>
                  <a:schemeClr val="tx1"/>
                </a:solidFill>
              </a:rPr>
              <a:t>Maynooth</a:t>
            </a:r>
            <a:r>
              <a:rPr lang="en-US" altLang="zh-CN" sz="1000" dirty="0" smtClean="0">
                <a:solidFill>
                  <a:schemeClr val="tx1"/>
                </a:solidFill>
              </a:rPr>
              <a:t> University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Queen Mary, University of London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Queen’s University Belfast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University of Bath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University of Birmingham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University of Bristol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University of Dundee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University of Edinburgh</a:t>
            </a:r>
          </a:p>
          <a:p>
            <a:endParaRPr lang="en-US" altLang="zh-CN" sz="1000" dirty="0" smtClean="0">
              <a:solidFill>
                <a:schemeClr val="tx1"/>
              </a:solidFill>
            </a:endParaRPr>
          </a:p>
          <a:p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4091" y="116632"/>
            <a:ext cx="2592288" cy="4896544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America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Akron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Boston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Colorado State 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Cornell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Fayetteville State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Lehigh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New Mexico State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Ohio State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Rutgers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Stony Brook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Universidad La Salle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Universidade</a:t>
            </a:r>
            <a:r>
              <a:rPr lang="en-US" altLang="zh-CN" sz="1000" dirty="0" smtClean="0">
                <a:solidFill>
                  <a:schemeClr val="tx1"/>
                </a:solidFill>
              </a:rPr>
              <a:t> de São Paulo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British Columbia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California Berkeley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Florida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Houston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Illinois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Kentucky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Miami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Michigan–Flint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Missouri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North Carolina at Chapel Hill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Oklahoma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Utah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Victoria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Waterloo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of West Florida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Washington University in St. Louis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Western University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National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Hurlingham</a:t>
            </a:r>
            <a:r>
              <a:rPr lang="en-US" altLang="zh-CN" sz="1000" dirty="0" smtClean="0">
                <a:solidFill>
                  <a:schemeClr val="tx1"/>
                </a:solidFill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2323" y="530469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University of Glasgow</a:t>
            </a:r>
          </a:p>
          <a:p>
            <a:r>
              <a:rPr lang="en-US" altLang="zh-CN" sz="1000" dirty="0" smtClean="0"/>
              <a:t>University of Liverpool</a:t>
            </a:r>
          </a:p>
          <a:p>
            <a:r>
              <a:rPr lang="en-US" altLang="zh-CN" sz="1000" dirty="0" smtClean="0"/>
              <a:t>University of Manchester</a:t>
            </a:r>
          </a:p>
          <a:p>
            <a:r>
              <a:rPr lang="en-US" altLang="zh-CN" sz="1000" dirty="0" smtClean="0"/>
              <a:t>University of Nottingham</a:t>
            </a:r>
          </a:p>
          <a:p>
            <a:r>
              <a:rPr lang="en-US" altLang="zh-CN" sz="1000" dirty="0" smtClean="0"/>
              <a:t>University of </a:t>
            </a:r>
            <a:r>
              <a:rPr lang="en-US" altLang="zh-CN" sz="1000" dirty="0" err="1" smtClean="0"/>
              <a:t>Sheffied</a:t>
            </a:r>
            <a:endParaRPr lang="en-US" altLang="zh-CN" sz="1000" dirty="0" smtClean="0"/>
          </a:p>
          <a:p>
            <a:r>
              <a:rPr lang="en-US" altLang="zh-CN" sz="1000" dirty="0" smtClean="0"/>
              <a:t>University of </a:t>
            </a:r>
            <a:r>
              <a:rPr lang="en-US" altLang="zh-CN" sz="1000" dirty="0" err="1" smtClean="0"/>
              <a:t>Strathclyde</a:t>
            </a:r>
            <a:endParaRPr lang="en-US" altLang="zh-CN" sz="1000" dirty="0" smtClean="0"/>
          </a:p>
          <a:p>
            <a:r>
              <a:rPr lang="en-US" altLang="zh-CN" sz="1000" dirty="0" smtClean="0"/>
              <a:t>University of Surrey</a:t>
            </a:r>
          </a:p>
          <a:p>
            <a:r>
              <a:rPr lang="en-US" altLang="zh-CN" sz="1000" dirty="0" smtClean="0"/>
              <a:t>University of Ulster</a:t>
            </a:r>
          </a:p>
          <a:p>
            <a:endParaRPr lang="en-US" altLang="zh-CN" sz="1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img (1).jp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50000"/>
          <a:stretch>
            <a:fillRect/>
          </a:stretch>
        </p:blipFill>
        <p:spPr>
          <a:xfrm>
            <a:off x="1008187" y="764704"/>
            <a:ext cx="9049086" cy="531987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104531" y="980728"/>
            <a:ext cx="3240360" cy="547260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欧洲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德国勃兰登堡工业大学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瑞典查尔莫斯理工大学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法国卡尚高等师范学院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德国吕贝克应用技术大学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法国化学工程师学校联盟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比利时布鲁塞尔自由大学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(188)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德国埃尔兰根</a:t>
            </a:r>
            <a:r>
              <a:rPr lang="en-US" altLang="zh-CN" sz="1000" dirty="0" smtClean="0">
                <a:solidFill>
                  <a:schemeClr val="tx1"/>
                </a:solidFill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</a:rPr>
              <a:t>纽伦堡大学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比利时根特大学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(138)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瑞士拉珀斯维尔应用技术大学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fr-FR" altLang="zh-CN" sz="1000" dirty="0" smtClean="0">
                <a:solidFill>
                  <a:schemeClr val="tx1"/>
                </a:solidFill>
              </a:rPr>
              <a:t> </a:t>
            </a:r>
            <a:r>
              <a:rPr lang="zh-CN" altLang="en-US" sz="1000" dirty="0" smtClean="0">
                <a:solidFill>
                  <a:schemeClr val="tx1"/>
                </a:solidFill>
              </a:rPr>
              <a:t>法国南锡商学院</a:t>
            </a:r>
            <a:endParaRPr lang="fr-FR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德国卡尔斯鲁尔理工学院</a:t>
            </a:r>
            <a:r>
              <a:rPr lang="en-US" altLang="zh-CN" sz="1000" dirty="0" smtClean="0">
                <a:solidFill>
                  <a:schemeClr val="tx1"/>
                </a:solidFill>
              </a:rPr>
              <a:t>(116)</a:t>
            </a:r>
            <a:br>
              <a:rPr lang="en-US" altLang="zh-CN" sz="1000" dirty="0" smtClean="0">
                <a:solidFill>
                  <a:schemeClr val="tx1"/>
                </a:solidFill>
              </a:rPr>
            </a:br>
            <a:r>
              <a:rPr lang="zh-CN" altLang="en-US" sz="1000" dirty="0" smtClean="0">
                <a:solidFill>
                  <a:schemeClr val="tx1"/>
                </a:solidFill>
              </a:rPr>
              <a:t>比利时鲁汶大学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(81)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瑞典林奈大学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罗马尼亚锡比乌大学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瑞典马拉达伦大学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俄罗斯门捷列夫化工大学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奥地利莱奥本矿业大学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莫斯科国立动力学院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德国亚琛工业大学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(144)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德国萨尔大学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丹麦技术大学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(112)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德国柏林工业大学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(147)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德国克劳斯塔尔工业大学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维也纳工业大学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(199)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捷克托马斯拔佳大学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法国里昂一大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德国汉诺威大学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德国海德堡大学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(54)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德国曼海姆大学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意大利范维特利大学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意大利博洛尼亚大学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(180)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奥地利格拉茨大学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荷兰格罗宁跟大学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(120)</a:t>
            </a:r>
            <a:endParaRPr lang="de-DE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4611" y="188640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活跃合作伙伴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353003" y="4653136"/>
            <a:ext cx="2304256" cy="187220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大洋洲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澳大利亚联邦科学与工业研究组织莫纳什大学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(59)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昆士兰科技大学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阿德莱德大学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(114)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奥克兰大学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(85)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堪培拉大学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坎特伯雷大学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昆士兰大学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(48)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维多利亚惠灵顿大学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416899" y="980728"/>
            <a:ext cx="3240360" cy="352839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亚洲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以色列本古里安大学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日本千叶大学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日本同志社大学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以色列耶路撒冷希伯来大学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(154)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以色列理工学院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日本金沢大学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日本大阪工业大学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 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日本大阪府立大学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日本大阪成蹊大学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韩国釜山国立大学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日本理化学研究所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日本立命馆大学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日本佐贺大学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日本札幌大学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韩国诚信女子大学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日本东京经济大学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日本东京农工大学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日本东京海洋大学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日本北海道大学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(128)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马来西亚马来亚大学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(87)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44091" y="5013176"/>
            <a:ext cx="3816424" cy="170080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英国、爱尔兰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英国牛津大学（</a:t>
            </a:r>
            <a:r>
              <a:rPr lang="en-US" altLang="zh-CN" sz="1000" dirty="0">
                <a:solidFill>
                  <a:schemeClr val="tx1"/>
                </a:solidFill>
              </a:rPr>
              <a:t>5</a:t>
            </a:r>
            <a:r>
              <a:rPr lang="zh-CN" altLang="en-US" sz="1000" dirty="0">
                <a:solidFill>
                  <a:schemeClr val="tx1"/>
                </a:solidFill>
              </a:rPr>
              <a:t>）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英国利物浦大学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(151)</a:t>
            </a: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英国伦敦大学玛丽王后学院</a:t>
            </a:r>
            <a:r>
              <a:rPr lang="en-US" altLang="zh-CN" sz="1000" dirty="0" smtClean="0">
                <a:solidFill>
                  <a:schemeClr val="tx1"/>
                </a:solidFill>
              </a:rPr>
              <a:t>(119)</a:t>
            </a: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英国贝尔法斯特女王大学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(180)</a:t>
            </a: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英国巴斯大学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(158)</a:t>
            </a: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英国伯明翰大学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(79)</a:t>
            </a: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英国布里斯托大学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(51)</a:t>
            </a: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英国邓迪大学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4091" y="0"/>
            <a:ext cx="2592288" cy="494116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美洲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美国阿克伦大学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美国波士顿大学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美国科罗拉多州立大学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美国康奈尔大学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(14)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美国费耶特维尔州立大学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美国里海大学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美国新墨西哥州立大学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美国俄亥俄州立大学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(89)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美国罗格斯大学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美国纽约州立大学石溪分校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墨西哥拉萨尔大学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巴西圣保罗大学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加拿大英属哥伦比亚大学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(47)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美国加州大学伯克利分校</a:t>
            </a:r>
            <a:r>
              <a:rPr lang="en-US" altLang="zh-CN" sz="1000" dirty="0" smtClean="0">
                <a:solidFill>
                  <a:schemeClr val="tx1"/>
                </a:solidFill>
              </a:rPr>
              <a:t>(27)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美国佛罗里达大学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(180)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美国休斯顿大学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美国伊利诺伊大学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美国肯塔基大学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美国迈阿密大学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美国密歇根大学弗林特分校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美国密苏里大学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美国北卡罗来纳大学教会山分校</a:t>
            </a:r>
            <a:r>
              <a:rPr lang="en-US" altLang="zh-CN" sz="1000" dirty="0" smtClean="0">
                <a:solidFill>
                  <a:schemeClr val="tx1"/>
                </a:solidFill>
              </a:rPr>
              <a:t>(83)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美国俄克拉荷马大学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美国犹他大学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加拿大维多利亚大学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加拿大滑铁卢大学</a:t>
            </a:r>
            <a:r>
              <a:rPr lang="en-US" altLang="zh-CN" sz="1000" dirty="0" smtClean="0">
                <a:solidFill>
                  <a:schemeClr val="tx1"/>
                </a:solidFill>
              </a:rPr>
              <a:t>(163)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美国西佛罗里达大学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美国华盛顿大学圣路易斯分校</a:t>
            </a:r>
            <a:r>
              <a:rPr lang="en-US" altLang="zh-CN" sz="1000" dirty="0" smtClean="0">
                <a:solidFill>
                  <a:schemeClr val="tx1"/>
                </a:solidFill>
              </a:rPr>
              <a:t>(100)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加拿大韦仕顿大学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阿根廷赫灵翰国立大学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2323" y="5376698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英国格拉斯哥大学</a:t>
            </a:r>
            <a:r>
              <a:rPr lang="en-US" altLang="zh-CN" sz="1000" dirty="0" smtClean="0"/>
              <a:t>(69)</a:t>
            </a:r>
          </a:p>
          <a:p>
            <a:r>
              <a:rPr lang="zh-CN" altLang="en-US" sz="1000" dirty="0" smtClean="0"/>
              <a:t>英国爱丁堡大学</a:t>
            </a:r>
            <a:r>
              <a:rPr lang="en-US" altLang="zh-CN" sz="1000" dirty="0" smtClean="0"/>
              <a:t>(18)</a:t>
            </a:r>
          </a:p>
          <a:p>
            <a:r>
              <a:rPr lang="zh-CN" altLang="en-US" sz="1000" dirty="0" smtClean="0"/>
              <a:t>英国曼彻斯特大学</a:t>
            </a:r>
            <a:r>
              <a:rPr lang="en-US" altLang="zh-CN" sz="1000" dirty="0" smtClean="0"/>
              <a:t>(29)</a:t>
            </a:r>
          </a:p>
          <a:p>
            <a:r>
              <a:rPr lang="zh-CN" altLang="en-US" sz="1000" dirty="0" smtClean="0"/>
              <a:t>英国诺丁汉大学</a:t>
            </a:r>
            <a:r>
              <a:rPr lang="en-US" altLang="zh-CN" sz="1000" dirty="0" smtClean="0"/>
              <a:t>(82)</a:t>
            </a:r>
          </a:p>
          <a:p>
            <a:r>
              <a:rPr lang="zh-CN" altLang="en-US" sz="1000" dirty="0" smtClean="0"/>
              <a:t>英国谢菲尔德大学</a:t>
            </a:r>
            <a:r>
              <a:rPr lang="en-US" altLang="zh-CN" sz="1000" dirty="0" smtClean="0"/>
              <a:t>(75)</a:t>
            </a:r>
          </a:p>
          <a:p>
            <a:r>
              <a:rPr lang="zh-CN" altLang="en-US" sz="1000" dirty="0" smtClean="0"/>
              <a:t>英国思克莱德大学</a:t>
            </a:r>
            <a:endParaRPr lang="en-US" altLang="zh-CN" sz="1000" dirty="0" smtClean="0"/>
          </a:p>
          <a:p>
            <a:r>
              <a:rPr lang="zh-CN" altLang="en-US" sz="1000" dirty="0" smtClean="0"/>
              <a:t>英国阿尔斯特大学</a:t>
            </a:r>
            <a:endParaRPr lang="en-US" altLang="zh-CN" sz="1000" dirty="0" smtClean="0"/>
          </a:p>
          <a:p>
            <a:r>
              <a:rPr lang="zh-CN" altLang="en-US" sz="1000" dirty="0" smtClean="0"/>
              <a:t>爱尔兰国立梅努斯大学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img (1).jp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50000"/>
          <a:stretch>
            <a:fillRect/>
          </a:stretch>
        </p:blipFill>
        <p:spPr>
          <a:xfrm>
            <a:off x="1008187" y="764704"/>
            <a:ext cx="9049086" cy="531987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479866" y="832352"/>
            <a:ext cx="3240360" cy="547260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Europe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University of Oxford5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University of Edinburgh18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University of </a:t>
            </a:r>
            <a:r>
              <a:rPr lang="en-US" altLang="zh-CN" sz="1000" dirty="0" smtClean="0">
                <a:solidFill>
                  <a:schemeClr val="tx1"/>
                </a:solidFill>
              </a:rPr>
              <a:t>Manchester29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</a:t>
            </a:r>
            <a:r>
              <a:rPr lang="en-US" altLang="zh-CN" sz="1000" dirty="0">
                <a:solidFill>
                  <a:schemeClr val="tx1"/>
                </a:solidFill>
              </a:rPr>
              <a:t>of Bristol51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University of Sheffied75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University of </a:t>
            </a:r>
            <a:r>
              <a:rPr lang="en-US" altLang="zh-CN" sz="1000" dirty="0" smtClean="0">
                <a:solidFill>
                  <a:schemeClr val="tx1"/>
                </a:solidFill>
              </a:rPr>
              <a:t>Birmingham79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Katholieke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Universiteit</a:t>
            </a:r>
            <a:r>
              <a:rPr lang="en-US" altLang="zh-CN" sz="1000" dirty="0">
                <a:solidFill>
                  <a:schemeClr val="tx1"/>
                </a:solidFill>
              </a:rPr>
              <a:t> Leuven81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University of </a:t>
            </a:r>
            <a:r>
              <a:rPr lang="en-US" altLang="zh-CN" sz="1000" dirty="0" smtClean="0">
                <a:solidFill>
                  <a:schemeClr val="tx1"/>
                </a:solidFill>
              </a:rPr>
              <a:t>Nottingham82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Technical </a:t>
            </a:r>
            <a:r>
              <a:rPr lang="en-US" altLang="zh-CN" sz="1000" dirty="0">
                <a:solidFill>
                  <a:schemeClr val="tx1"/>
                </a:solidFill>
              </a:rPr>
              <a:t>University of </a:t>
            </a:r>
            <a:r>
              <a:rPr lang="en-US" altLang="zh-CN" sz="1000" dirty="0" smtClean="0">
                <a:solidFill>
                  <a:schemeClr val="tx1"/>
                </a:solidFill>
              </a:rPr>
              <a:t>Denmark112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Karlsruher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</a:rPr>
              <a:t>Institute of </a:t>
            </a:r>
            <a:r>
              <a:rPr lang="en-US" altLang="zh-CN" sz="1000" dirty="0" smtClean="0">
                <a:solidFill>
                  <a:schemeClr val="tx1"/>
                </a:solidFill>
              </a:rPr>
              <a:t>Technology116</a:t>
            </a:r>
            <a:r>
              <a:rPr lang="en-US" altLang="zh-CN" sz="1000" dirty="0" smtClean="0">
                <a:solidFill>
                  <a:schemeClr val="tx1"/>
                </a:solidFill>
              </a:rPr>
              <a:t/>
            </a:r>
            <a:br>
              <a:rPr lang="en-US" altLang="zh-CN" sz="1000" dirty="0" smtClean="0">
                <a:solidFill>
                  <a:schemeClr val="tx1"/>
                </a:solidFill>
              </a:rPr>
            </a:br>
            <a:r>
              <a:rPr lang="en-US" altLang="zh-CN" sz="1000" dirty="0" smtClean="0">
                <a:solidFill>
                  <a:schemeClr val="tx1"/>
                </a:solidFill>
              </a:rPr>
              <a:t>Queen </a:t>
            </a:r>
            <a:r>
              <a:rPr lang="en-US" altLang="zh-CN" sz="1000" dirty="0">
                <a:solidFill>
                  <a:schemeClr val="tx1"/>
                </a:solidFill>
              </a:rPr>
              <a:t>Mary, University of </a:t>
            </a:r>
            <a:r>
              <a:rPr lang="en-US" altLang="zh-CN" sz="1000" dirty="0" smtClean="0">
                <a:solidFill>
                  <a:schemeClr val="tx1"/>
                </a:solidFill>
              </a:rPr>
              <a:t>London119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de-DE" altLang="zh-CN" sz="1000" dirty="0">
                <a:solidFill>
                  <a:schemeClr val="tx1"/>
                </a:solidFill>
              </a:rPr>
              <a:t>University of Groningen120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Chalmers University of </a:t>
            </a:r>
            <a:r>
              <a:rPr lang="en-US" altLang="zh-CN" sz="1000" dirty="0" smtClean="0">
                <a:solidFill>
                  <a:schemeClr val="tx1"/>
                </a:solidFill>
              </a:rPr>
              <a:t>Technology128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Ghent University138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RWTH </a:t>
            </a:r>
            <a:r>
              <a:rPr lang="en-US" altLang="zh-CN" sz="1000" dirty="0">
                <a:solidFill>
                  <a:schemeClr val="tx1"/>
                </a:solidFill>
              </a:rPr>
              <a:t>Aachen144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Technische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Universität</a:t>
            </a:r>
            <a:r>
              <a:rPr lang="en-US" altLang="zh-CN" sz="1000" dirty="0">
                <a:solidFill>
                  <a:schemeClr val="tx1"/>
                </a:solidFill>
              </a:rPr>
              <a:t> Berlin147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University of Bath158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University of </a:t>
            </a:r>
            <a:r>
              <a:rPr lang="en-US" altLang="zh-CN" sz="1000" dirty="0" smtClean="0">
                <a:solidFill>
                  <a:schemeClr val="tx1"/>
                </a:solidFill>
              </a:rPr>
              <a:t>Liverpool164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Queen’s </a:t>
            </a:r>
            <a:r>
              <a:rPr lang="en-US" altLang="zh-CN" sz="1000" dirty="0">
                <a:solidFill>
                  <a:schemeClr val="tx1"/>
                </a:solidFill>
              </a:rPr>
              <a:t>University </a:t>
            </a:r>
            <a:r>
              <a:rPr lang="en-US" altLang="zh-CN" sz="1000" dirty="0" smtClean="0">
                <a:solidFill>
                  <a:schemeClr val="tx1"/>
                </a:solidFill>
              </a:rPr>
              <a:t>Belfast180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University of </a:t>
            </a:r>
            <a:r>
              <a:rPr lang="en-US" altLang="zh-CN" sz="1000" dirty="0" smtClean="0">
                <a:solidFill>
                  <a:schemeClr val="tx1"/>
                </a:solidFill>
              </a:rPr>
              <a:t>Bologna180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Technische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Universität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</a:rPr>
              <a:t>Wien199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de-DE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4611" y="188640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宣传册</a:t>
            </a: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年排名前</a:t>
            </a: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合作伙伴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353003" y="4653136"/>
            <a:ext cx="2304256" cy="187220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Oceania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University of </a:t>
            </a:r>
            <a:r>
              <a:rPr lang="en-US" altLang="zh-CN" sz="1000" dirty="0" smtClean="0">
                <a:solidFill>
                  <a:schemeClr val="tx1"/>
                </a:solidFill>
              </a:rPr>
              <a:t>Queensland48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Monash University59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University of </a:t>
            </a:r>
            <a:r>
              <a:rPr lang="en-US" altLang="zh-CN" sz="1000" dirty="0" smtClean="0">
                <a:solidFill>
                  <a:schemeClr val="tx1"/>
                </a:solidFill>
              </a:rPr>
              <a:t>Auckland85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</a:t>
            </a:r>
            <a:r>
              <a:rPr lang="en-US" altLang="zh-CN" sz="1000" dirty="0" smtClean="0">
                <a:solidFill>
                  <a:schemeClr val="tx1"/>
                </a:solidFill>
              </a:rPr>
              <a:t>of </a:t>
            </a:r>
            <a:r>
              <a:rPr lang="en-US" altLang="zh-CN" sz="1000" dirty="0" smtClean="0">
                <a:solidFill>
                  <a:schemeClr val="tx1"/>
                </a:solidFill>
              </a:rPr>
              <a:t>Adelaide114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416899" y="980728"/>
            <a:ext cx="3240360" cy="352839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Asia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University of Malaya87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University of </a:t>
            </a:r>
            <a:r>
              <a:rPr lang="en-US" altLang="zh-CN" sz="1000" dirty="0" smtClean="0">
                <a:solidFill>
                  <a:schemeClr val="tx1"/>
                </a:solidFill>
              </a:rPr>
              <a:t>Hokkaido128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Hebrew </a:t>
            </a:r>
            <a:r>
              <a:rPr lang="en-US" altLang="zh-CN" sz="1000" dirty="0" smtClean="0">
                <a:solidFill>
                  <a:schemeClr val="tx1"/>
                </a:solidFill>
              </a:rPr>
              <a:t>University </a:t>
            </a:r>
            <a:r>
              <a:rPr lang="en-US" altLang="zh-CN" sz="1000" dirty="0" smtClean="0">
                <a:solidFill>
                  <a:schemeClr val="tx1"/>
                </a:solidFill>
              </a:rPr>
              <a:t>Jerusalem154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4091" y="116632"/>
            <a:ext cx="3096344" cy="4896544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North America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Cornell University14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University of California </a:t>
            </a:r>
            <a:r>
              <a:rPr lang="en-US" altLang="zh-CN" sz="1000" dirty="0" smtClean="0">
                <a:solidFill>
                  <a:schemeClr val="tx1"/>
                </a:solidFill>
              </a:rPr>
              <a:t>Berkeley27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</a:t>
            </a:r>
            <a:r>
              <a:rPr lang="en-US" altLang="zh-CN" sz="1000" dirty="0">
                <a:solidFill>
                  <a:schemeClr val="tx1"/>
                </a:solidFill>
              </a:rPr>
              <a:t>of British Columbia47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University of North Carolina at Chapel </a:t>
            </a:r>
            <a:r>
              <a:rPr lang="en-US" altLang="zh-CN" sz="1000" dirty="0" smtClean="0">
                <a:solidFill>
                  <a:schemeClr val="tx1"/>
                </a:solidFill>
              </a:rPr>
              <a:t>Hill83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Ohio State </a:t>
            </a:r>
            <a:r>
              <a:rPr lang="en-US" altLang="zh-CN" sz="1000" dirty="0" smtClean="0">
                <a:solidFill>
                  <a:schemeClr val="tx1"/>
                </a:solidFill>
              </a:rPr>
              <a:t>University89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Washington University in St. Louis100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University of </a:t>
            </a:r>
            <a:r>
              <a:rPr lang="en-US" altLang="zh-CN" sz="1000" dirty="0" smtClean="0">
                <a:solidFill>
                  <a:schemeClr val="tx1"/>
                </a:solidFill>
              </a:rPr>
              <a:t>Waterloo163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University </a:t>
            </a:r>
            <a:r>
              <a:rPr lang="en-US" altLang="zh-CN" sz="1000" dirty="0" smtClean="0">
                <a:solidFill>
                  <a:schemeClr val="tx1"/>
                </a:solidFill>
              </a:rPr>
              <a:t>of </a:t>
            </a:r>
            <a:r>
              <a:rPr lang="en-US" altLang="zh-CN" sz="1000" dirty="0" smtClean="0">
                <a:solidFill>
                  <a:schemeClr val="tx1"/>
                </a:solidFill>
              </a:rPr>
              <a:t>Florida180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0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455</Words>
  <Application>Microsoft Office PowerPoint</Application>
  <PresentationFormat>自定义</PresentationFormat>
  <Paragraphs>267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Company>Users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07782</dc:creator>
  <cp:lastModifiedBy>唐纪敏</cp:lastModifiedBy>
  <cp:revision>66</cp:revision>
  <dcterms:created xsi:type="dcterms:W3CDTF">2018-05-17T02:49:56Z</dcterms:created>
  <dcterms:modified xsi:type="dcterms:W3CDTF">2019-04-18T02:51:22Z</dcterms:modified>
</cp:coreProperties>
</file>