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76" r:id="rId10"/>
    <p:sldId id="265" r:id="rId11"/>
    <p:sldId id="266" r:id="rId12"/>
    <p:sldId id="267" r:id="rId13"/>
    <p:sldId id="280" r:id="rId14"/>
    <p:sldId id="264" r:id="rId15"/>
    <p:sldId id="268" r:id="rId16"/>
    <p:sldId id="269" r:id="rId17"/>
    <p:sldId id="281" r:id="rId18"/>
    <p:sldId id="270" r:id="rId19"/>
    <p:sldId id="272" r:id="rId20"/>
    <p:sldId id="273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DA45-AE6A-45AF-BF2D-4631A5879B2A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CB14-AD92-4AB4-BE81-52C102816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Kernel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3/6/15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Matrix Inversion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23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0" dirty="0" smtClean="0">
                    <a:latin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 smtClean="0">
                    <a:latin typeface="Cambria Math" panose="02040503050406030204" pitchFamily="18" charset="0"/>
                  </a:rPr>
                  <a:t>matrix </a:t>
                </a:r>
                <a:r>
                  <a:rPr lang="en-GB" b="1" dirty="0" smtClean="0">
                    <a:latin typeface="Cambria Math" panose="02040503050406030204" pitchFamily="18" charset="0"/>
                  </a:rPr>
                  <a:t>U</a:t>
                </a:r>
                <a:r>
                  <a:rPr lang="en-GB" b="0" dirty="0" smtClean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 smtClean="0">
                    <a:latin typeface="Cambria Math" panose="02040503050406030204" pitchFamily="18" charset="0"/>
                  </a:rPr>
                  <a:t>matrix </a:t>
                </a:r>
                <a:r>
                  <a:rPr lang="en-GB" b="1" dirty="0" smtClean="0">
                    <a:latin typeface="Cambria Math" panose="02040503050406030204" pitchFamily="18" charset="0"/>
                  </a:rPr>
                  <a:t>V</a:t>
                </a:r>
                <a:r>
                  <a:rPr lang="en-GB" b="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𝐔𝐕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𝐕𝐔</m:t>
                              </m:r>
                            </m:e>
                          </m:d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Proof: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𝐔𝐕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𝐕𝐔</m:t>
                            </m:r>
                          </m:e>
                        </m:d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 smtClean="0"/>
                  <a:t>, and watch everything cancel.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This is not an approximation or a Taylor series: it is </a:t>
                </a:r>
                <a:r>
                  <a:rPr lang="en-GB" b="1" i="1" dirty="0" smtClean="0"/>
                  <a:t>exact.</a:t>
                </a:r>
              </a:p>
              <a:p>
                <a:pPr marL="0" indent="0">
                  <a:buNone/>
                </a:pPr>
                <a:endParaRPr lang="en-US" b="1" i="1" dirty="0" smtClean="0"/>
              </a:p>
              <a:p>
                <a:pPr marL="0" indent="0">
                  <a:buNone/>
                </a:pPr>
                <a:r>
                  <a:rPr lang="en-GB" dirty="0" smtClean="0"/>
                  <a:t>We replaced inverting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matrix with inverting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matrix.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2320"/>
              </a:xfrm>
              <a:blipFill rotWithShape="0">
                <a:blip r:embed="rId2"/>
                <a:stretch>
                  <a:fillRect l="-1217" t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Remember ridge regression model: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𝐗𝐰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GB" b="1" dirty="0" smtClean="0"/>
                  <a:t/>
                </a:r>
                <a:br>
                  <a:rPr lang="en-GB" b="1" dirty="0" smtClean="0"/>
                </a:b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Optimum weight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Can show this is equal to: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527073" y="4234301"/>
            <a:ext cx="4900558" cy="1383142"/>
            <a:chOff x="5527073" y="4234301"/>
            <a:chExt cx="4900558" cy="1383142"/>
          </a:xfrm>
        </p:grpSpPr>
        <p:sp>
          <p:nvSpPr>
            <p:cNvPr id="5" name="Arc 4"/>
            <p:cNvSpPr/>
            <p:nvPr/>
          </p:nvSpPr>
          <p:spPr>
            <a:xfrm rot="5559576" flipV="1">
              <a:off x="7409793" y="2351581"/>
              <a:ext cx="1135118" cy="4900558"/>
            </a:xfrm>
            <a:prstGeom prst="arc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3269" y="5248111"/>
              <a:ext cx="1874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Covariance matrix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4262" y="5613515"/>
            <a:ext cx="4956997" cy="1261834"/>
            <a:chOff x="5527073" y="4234301"/>
            <a:chExt cx="4900558" cy="1383142"/>
          </a:xfrm>
        </p:grpSpPr>
        <p:sp>
          <p:nvSpPr>
            <p:cNvPr id="9" name="Arc 8"/>
            <p:cNvSpPr/>
            <p:nvPr/>
          </p:nvSpPr>
          <p:spPr>
            <a:xfrm rot="5559576" flipV="1">
              <a:off x="7409793" y="2351581"/>
              <a:ext cx="1135118" cy="4900558"/>
            </a:xfrm>
            <a:prstGeom prst="arc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93269" y="5248111"/>
              <a:ext cx="1441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Kernel matrix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7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a new observation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4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Given a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 what do we predict?</a:t>
                </a:r>
              </a:p>
              <a:p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r>
                  <a:rPr lang="en-GB" b="1" dirty="0" smtClean="0"/>
                  <a:t/>
                </a:r>
                <a:br>
                  <a:rPr lang="en-GB" b="1" dirty="0" smtClean="0"/>
                </a:br>
                <a:endParaRPr lang="en-US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 smtClean="0"/>
                  <a:t>, the “dual weight”, depends on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only via the kernel matrix.</a:t>
                </a:r>
                <a:endParaRPr lang="en-US" b="1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The prediction is a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times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, which again only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 smtClean="0"/>
                  <a:t> through its dot product with the training set predictors.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444"/>
              </a:xfrm>
              <a:blipFill rotWithShape="0">
                <a:blip r:embed="rId2"/>
                <a:stretch>
                  <a:fillRect l="-1043" t="-1884" r="-1623" b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view</a:t>
            </a:r>
            <a:endParaRPr lang="en-US" dirty="0"/>
          </a:p>
        </p:txBody>
      </p:sp>
      <p:sp>
        <p:nvSpPr>
          <p:cNvPr id="4" name="Rectangle 127"/>
          <p:cNvSpPr>
            <a:spLocks noChangeArrowheads="1"/>
          </p:cNvSpPr>
          <p:nvPr/>
        </p:nvSpPr>
        <p:spPr bwMode="auto">
          <a:xfrm>
            <a:off x="330200" y="3794125"/>
            <a:ext cx="50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latin typeface="Myriad Roman"/>
              </a:rPr>
              <a:t>Input</a:t>
            </a:r>
            <a:endParaRPr lang="en-US" sz="2000">
              <a:latin typeface="Perpetua" pitchFamily="18" charset="0"/>
            </a:endParaRPr>
          </a:p>
        </p:txBody>
      </p:sp>
      <p:sp>
        <p:nvSpPr>
          <p:cNvPr id="5" name="AutoShape 143"/>
          <p:cNvSpPr>
            <a:spLocks noChangeArrowheads="1"/>
          </p:cNvSpPr>
          <p:nvPr/>
        </p:nvSpPr>
        <p:spPr bwMode="auto">
          <a:xfrm rot="5400000">
            <a:off x="874713" y="3752850"/>
            <a:ext cx="558800" cy="358775"/>
          </a:xfrm>
          <a:prstGeom prst="upArrow">
            <a:avLst>
              <a:gd name="adj1" fmla="val 37083"/>
              <a:gd name="adj2" fmla="val 4560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Perpetua" pitchFamily="18" charset="0"/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462088" y="1801813"/>
            <a:ext cx="1346200" cy="4217987"/>
            <a:chOff x="1461968" y="1801812"/>
            <a:chExt cx="1346320" cy="4217988"/>
          </a:xfrm>
        </p:grpSpPr>
        <p:sp>
          <p:nvSpPr>
            <p:cNvPr id="7" name="Freeform 81"/>
            <p:cNvSpPr>
              <a:spLocks/>
            </p:cNvSpPr>
            <p:nvPr/>
          </p:nvSpPr>
          <p:spPr bwMode="auto">
            <a:xfrm rot="5400000">
              <a:off x="2568565" y="4557701"/>
              <a:ext cx="239712" cy="239734"/>
            </a:xfrm>
            <a:custGeom>
              <a:avLst/>
              <a:gdLst/>
              <a:ahLst/>
              <a:cxnLst>
                <a:cxn ang="0">
                  <a:pos x="82" y="40"/>
                </a:cxn>
                <a:cxn ang="0">
                  <a:pos x="82" y="40"/>
                </a:cxn>
                <a:cxn ang="0">
                  <a:pos x="82" y="48"/>
                </a:cxn>
                <a:cxn ang="0">
                  <a:pos x="80" y="56"/>
                </a:cxn>
                <a:cxn ang="0">
                  <a:pos x="76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8" y="78"/>
                </a:cxn>
                <a:cxn ang="0">
                  <a:pos x="50" y="80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4" y="80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6"/>
                </a:cxn>
                <a:cxn ang="0">
                  <a:pos x="2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6" y="2"/>
                </a:cxn>
                <a:cxn ang="0">
                  <a:pos x="34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58" y="2"/>
                </a:cxn>
                <a:cxn ang="0">
                  <a:pos x="64" y="6"/>
                </a:cxn>
                <a:cxn ang="0">
                  <a:pos x="70" y="12"/>
                </a:cxn>
                <a:cxn ang="0">
                  <a:pos x="76" y="18"/>
                </a:cxn>
                <a:cxn ang="0">
                  <a:pos x="80" y="24"/>
                </a:cxn>
                <a:cxn ang="0">
                  <a:pos x="82" y="32"/>
                </a:cxn>
                <a:cxn ang="0">
                  <a:pos x="82" y="40"/>
                </a:cxn>
                <a:cxn ang="0">
                  <a:pos x="82" y="40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2" y="48"/>
                  </a:lnTo>
                  <a:lnTo>
                    <a:pt x="80" y="56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80" y="24"/>
                  </a:lnTo>
                  <a:lnTo>
                    <a:pt x="82" y="32"/>
                  </a:lnTo>
                  <a:lnTo>
                    <a:pt x="82" y="40"/>
                  </a:lnTo>
                  <a:lnTo>
                    <a:pt x="82" y="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82"/>
            <p:cNvSpPr>
              <a:spLocks/>
            </p:cNvSpPr>
            <p:nvPr/>
          </p:nvSpPr>
          <p:spPr bwMode="auto">
            <a:xfrm rot="5400000">
              <a:off x="2568564" y="2971789"/>
              <a:ext cx="239713" cy="239734"/>
            </a:xfrm>
            <a:custGeom>
              <a:avLst/>
              <a:gdLst/>
              <a:ahLst/>
              <a:cxnLst>
                <a:cxn ang="0">
                  <a:pos x="82" y="40"/>
                </a:cxn>
                <a:cxn ang="0">
                  <a:pos x="82" y="40"/>
                </a:cxn>
                <a:cxn ang="0">
                  <a:pos x="82" y="48"/>
                </a:cxn>
                <a:cxn ang="0">
                  <a:pos x="78" y="56"/>
                </a:cxn>
                <a:cxn ang="0">
                  <a:pos x="76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8" y="78"/>
                </a:cxn>
                <a:cxn ang="0">
                  <a:pos x="50" y="80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4" y="80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6"/>
                </a:cxn>
                <a:cxn ang="0">
                  <a:pos x="2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6" y="2"/>
                </a:cxn>
                <a:cxn ang="0">
                  <a:pos x="34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58" y="2"/>
                </a:cxn>
                <a:cxn ang="0">
                  <a:pos x="64" y="6"/>
                </a:cxn>
                <a:cxn ang="0">
                  <a:pos x="70" y="12"/>
                </a:cxn>
                <a:cxn ang="0">
                  <a:pos x="76" y="18"/>
                </a:cxn>
                <a:cxn ang="0">
                  <a:pos x="78" y="24"/>
                </a:cxn>
                <a:cxn ang="0">
                  <a:pos x="82" y="32"/>
                </a:cxn>
                <a:cxn ang="0">
                  <a:pos x="82" y="40"/>
                </a:cxn>
                <a:cxn ang="0">
                  <a:pos x="82" y="40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2" y="48"/>
                  </a:lnTo>
                  <a:lnTo>
                    <a:pt x="78" y="56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2" y="40"/>
                  </a:lnTo>
                  <a:lnTo>
                    <a:pt x="82" y="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3"/>
            <p:cNvSpPr>
              <a:spLocks/>
            </p:cNvSpPr>
            <p:nvPr/>
          </p:nvSpPr>
          <p:spPr bwMode="auto">
            <a:xfrm rot="5400000">
              <a:off x="2568565" y="3370251"/>
              <a:ext cx="239712" cy="239734"/>
            </a:xfrm>
            <a:custGeom>
              <a:avLst/>
              <a:gdLst/>
              <a:ahLst/>
              <a:cxnLst>
                <a:cxn ang="0">
                  <a:pos x="82" y="40"/>
                </a:cxn>
                <a:cxn ang="0">
                  <a:pos x="82" y="40"/>
                </a:cxn>
                <a:cxn ang="0">
                  <a:pos x="80" y="48"/>
                </a:cxn>
                <a:cxn ang="0">
                  <a:pos x="78" y="56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50" y="80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0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6"/>
                </a:cxn>
                <a:cxn ang="0">
                  <a:pos x="2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0" y="0"/>
                </a:cxn>
                <a:cxn ang="0">
                  <a:pos x="56" y="2"/>
                </a:cxn>
                <a:cxn ang="0">
                  <a:pos x="64" y="6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4"/>
                </a:cxn>
                <a:cxn ang="0">
                  <a:pos x="80" y="32"/>
                </a:cxn>
                <a:cxn ang="0">
                  <a:pos x="82" y="40"/>
                </a:cxn>
                <a:cxn ang="0">
                  <a:pos x="82" y="40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0" y="48"/>
                  </a:lnTo>
                  <a:lnTo>
                    <a:pt x="78" y="56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50" y="80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2" y="40"/>
                  </a:lnTo>
                  <a:lnTo>
                    <a:pt x="82" y="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84"/>
            <p:cNvSpPr>
              <a:spLocks/>
            </p:cNvSpPr>
            <p:nvPr/>
          </p:nvSpPr>
          <p:spPr bwMode="auto">
            <a:xfrm rot="5400000">
              <a:off x="1462773" y="4585483"/>
              <a:ext cx="239712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2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8" y="78"/>
                </a:cxn>
                <a:cxn ang="0">
                  <a:pos x="50" y="82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4" y="82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2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3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2"/>
                </a:cxn>
                <a:cxn ang="0">
                  <a:pos x="58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2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2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8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2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85"/>
            <p:cNvSpPr>
              <a:spLocks/>
            </p:cNvSpPr>
            <p:nvPr/>
          </p:nvSpPr>
          <p:spPr bwMode="auto">
            <a:xfrm rot="5400000">
              <a:off x="1463566" y="5381615"/>
              <a:ext cx="238125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2" y="50"/>
                </a:cxn>
                <a:cxn ang="0">
                  <a:pos x="78" y="58"/>
                </a:cxn>
                <a:cxn ang="0">
                  <a:pos x="76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8" y="78"/>
                </a:cxn>
                <a:cxn ang="0">
                  <a:pos x="50" y="82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4" y="82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2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3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2"/>
                </a:cxn>
                <a:cxn ang="0">
                  <a:pos x="58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6" y="18"/>
                </a:cxn>
                <a:cxn ang="0">
                  <a:pos x="78" y="26"/>
                </a:cxn>
                <a:cxn ang="0">
                  <a:pos x="82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2" y="50"/>
                  </a:lnTo>
                  <a:lnTo>
                    <a:pt x="78" y="58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8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6"/>
                  </a:lnTo>
                  <a:lnTo>
                    <a:pt x="82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Freeform 86"/>
            <p:cNvSpPr>
              <a:spLocks/>
            </p:cNvSpPr>
            <p:nvPr/>
          </p:nvSpPr>
          <p:spPr bwMode="auto">
            <a:xfrm rot="5400000">
              <a:off x="1463566" y="4983152"/>
              <a:ext cx="238125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2" y="50"/>
                </a:cxn>
                <a:cxn ang="0">
                  <a:pos x="78" y="58"/>
                </a:cxn>
                <a:cxn ang="0">
                  <a:pos x="76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8" y="78"/>
                </a:cxn>
                <a:cxn ang="0">
                  <a:pos x="50" y="82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4" y="82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2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3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2"/>
                </a:cxn>
                <a:cxn ang="0">
                  <a:pos x="58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6" y="18"/>
                </a:cxn>
                <a:cxn ang="0">
                  <a:pos x="78" y="26"/>
                </a:cxn>
                <a:cxn ang="0">
                  <a:pos x="82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2" y="50"/>
                  </a:lnTo>
                  <a:lnTo>
                    <a:pt x="78" y="58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8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6"/>
                  </a:lnTo>
                  <a:lnTo>
                    <a:pt x="82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reeform 87"/>
            <p:cNvSpPr>
              <a:spLocks/>
            </p:cNvSpPr>
            <p:nvPr/>
          </p:nvSpPr>
          <p:spPr bwMode="auto">
            <a:xfrm rot="5400000">
              <a:off x="1462773" y="5779283"/>
              <a:ext cx="239712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2" y="50"/>
                </a:cxn>
                <a:cxn ang="0">
                  <a:pos x="80" y="58"/>
                </a:cxn>
                <a:cxn ang="0">
                  <a:pos x="76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8" y="78"/>
                </a:cxn>
                <a:cxn ang="0">
                  <a:pos x="50" y="82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4" y="82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2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3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2"/>
                </a:cxn>
                <a:cxn ang="0">
                  <a:pos x="58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6" y="18"/>
                </a:cxn>
                <a:cxn ang="0">
                  <a:pos x="80" y="26"/>
                </a:cxn>
                <a:cxn ang="0">
                  <a:pos x="82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2" y="50"/>
                  </a:lnTo>
                  <a:lnTo>
                    <a:pt x="80" y="58"/>
                  </a:lnTo>
                  <a:lnTo>
                    <a:pt x="76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8" y="78"/>
                  </a:lnTo>
                  <a:lnTo>
                    <a:pt x="50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8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80" y="26"/>
                  </a:lnTo>
                  <a:lnTo>
                    <a:pt x="82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reeform 88"/>
            <p:cNvSpPr>
              <a:spLocks/>
            </p:cNvSpPr>
            <p:nvPr/>
          </p:nvSpPr>
          <p:spPr bwMode="auto">
            <a:xfrm rot="5400000">
              <a:off x="1462772" y="3790146"/>
              <a:ext cx="239713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0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50" y="82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2" y="82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2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32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2"/>
                </a:cxn>
                <a:cxn ang="0">
                  <a:pos x="56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0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0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50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2" y="82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0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reeform 89"/>
            <p:cNvSpPr>
              <a:spLocks/>
            </p:cNvSpPr>
            <p:nvPr/>
          </p:nvSpPr>
          <p:spPr bwMode="auto">
            <a:xfrm rot="5400000">
              <a:off x="1462773" y="3391683"/>
              <a:ext cx="239712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0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50" y="82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2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2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50" y="2"/>
                </a:cxn>
                <a:cxn ang="0">
                  <a:pos x="56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0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0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50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0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reeform 90"/>
            <p:cNvSpPr>
              <a:spLocks/>
            </p:cNvSpPr>
            <p:nvPr/>
          </p:nvSpPr>
          <p:spPr bwMode="auto">
            <a:xfrm rot="5400000">
              <a:off x="1462773" y="4188608"/>
              <a:ext cx="239712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0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50" y="82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2" y="82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2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32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2"/>
                </a:cxn>
                <a:cxn ang="0">
                  <a:pos x="56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0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0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50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2" y="82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0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91"/>
            <p:cNvSpPr>
              <a:spLocks/>
            </p:cNvSpPr>
            <p:nvPr/>
          </p:nvSpPr>
          <p:spPr bwMode="auto">
            <a:xfrm rot="5400000">
              <a:off x="1462773" y="2994808"/>
              <a:ext cx="239712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0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48" y="82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2"/>
                </a:cxn>
                <a:cxn ang="0">
                  <a:pos x="24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8"/>
                </a:cxn>
                <a:cxn ang="0">
                  <a:pos x="0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0" y="34"/>
                </a:cxn>
                <a:cxn ang="0">
                  <a:pos x="4" y="26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4" y="4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56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0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0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0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92"/>
            <p:cNvSpPr>
              <a:spLocks/>
            </p:cNvSpPr>
            <p:nvPr/>
          </p:nvSpPr>
          <p:spPr bwMode="auto">
            <a:xfrm rot="5400000">
              <a:off x="1463566" y="2198676"/>
              <a:ext cx="238125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0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48" y="82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2"/>
                </a:cxn>
                <a:cxn ang="0">
                  <a:pos x="24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6" y="64"/>
                </a:cxn>
                <a:cxn ang="0">
                  <a:pos x="4" y="58"/>
                </a:cxn>
                <a:cxn ang="0">
                  <a:pos x="0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0" y="34"/>
                </a:cxn>
                <a:cxn ang="0">
                  <a:pos x="4" y="26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4" y="4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56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0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0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8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0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93"/>
            <p:cNvSpPr>
              <a:spLocks/>
            </p:cNvSpPr>
            <p:nvPr/>
          </p:nvSpPr>
          <p:spPr bwMode="auto">
            <a:xfrm rot="5400000">
              <a:off x="1462773" y="1801007"/>
              <a:ext cx="239712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0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48" y="82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2"/>
                </a:cxn>
                <a:cxn ang="0">
                  <a:pos x="24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6" y="64"/>
                </a:cxn>
                <a:cxn ang="0">
                  <a:pos x="2" y="58"/>
                </a:cxn>
                <a:cxn ang="0">
                  <a:pos x="0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4" y="4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56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0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0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0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reeform 94"/>
            <p:cNvSpPr>
              <a:spLocks/>
            </p:cNvSpPr>
            <p:nvPr/>
          </p:nvSpPr>
          <p:spPr bwMode="auto">
            <a:xfrm rot="5400000">
              <a:off x="1463566" y="2597139"/>
              <a:ext cx="238125" cy="241322"/>
            </a:xfrm>
            <a:custGeom>
              <a:avLst/>
              <a:gdLst/>
              <a:ahLst/>
              <a:cxnLst>
                <a:cxn ang="0">
                  <a:pos x="82" y="42"/>
                </a:cxn>
                <a:cxn ang="0">
                  <a:pos x="82" y="42"/>
                </a:cxn>
                <a:cxn ang="0">
                  <a:pos x="80" y="50"/>
                </a:cxn>
                <a:cxn ang="0">
                  <a:pos x="78" y="58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48" y="82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2"/>
                </a:cxn>
                <a:cxn ang="0">
                  <a:pos x="24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6" y="64"/>
                </a:cxn>
                <a:cxn ang="0">
                  <a:pos x="4" y="58"/>
                </a:cxn>
                <a:cxn ang="0">
                  <a:pos x="0" y="50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0" y="34"/>
                </a:cxn>
                <a:cxn ang="0">
                  <a:pos x="4" y="26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18" y="8"/>
                </a:cxn>
                <a:cxn ang="0">
                  <a:pos x="24" y="4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56" y="4"/>
                </a:cxn>
                <a:cxn ang="0">
                  <a:pos x="64" y="8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6"/>
                </a:cxn>
                <a:cxn ang="0">
                  <a:pos x="80" y="34"/>
                </a:cxn>
                <a:cxn ang="0">
                  <a:pos x="82" y="42"/>
                </a:cxn>
                <a:cxn ang="0">
                  <a:pos x="82" y="42"/>
                </a:cxn>
              </a:cxnLst>
              <a:rect l="0" t="0" r="r" b="b"/>
              <a:pathLst>
                <a:path w="82" h="82">
                  <a:moveTo>
                    <a:pt x="82" y="42"/>
                  </a:moveTo>
                  <a:lnTo>
                    <a:pt x="82" y="42"/>
                  </a:lnTo>
                  <a:lnTo>
                    <a:pt x="80" y="50"/>
                  </a:lnTo>
                  <a:lnTo>
                    <a:pt x="78" y="58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8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80" y="34"/>
                  </a:lnTo>
                  <a:lnTo>
                    <a:pt x="82" y="42"/>
                  </a:lnTo>
                  <a:lnTo>
                    <a:pt x="82" y="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 rot="5400000">
              <a:off x="2568565" y="3767126"/>
              <a:ext cx="239712" cy="239734"/>
            </a:xfrm>
            <a:custGeom>
              <a:avLst/>
              <a:gdLst/>
              <a:ahLst/>
              <a:cxnLst>
                <a:cxn ang="0">
                  <a:pos x="82" y="40"/>
                </a:cxn>
                <a:cxn ang="0">
                  <a:pos x="82" y="40"/>
                </a:cxn>
                <a:cxn ang="0">
                  <a:pos x="80" y="48"/>
                </a:cxn>
                <a:cxn ang="0">
                  <a:pos x="78" y="56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48" y="80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0"/>
                </a:cxn>
                <a:cxn ang="0">
                  <a:pos x="24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6" y="64"/>
                </a:cxn>
                <a:cxn ang="0">
                  <a:pos x="2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8" y="0"/>
                </a:cxn>
                <a:cxn ang="0">
                  <a:pos x="56" y="2"/>
                </a:cxn>
                <a:cxn ang="0">
                  <a:pos x="64" y="6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4"/>
                </a:cxn>
                <a:cxn ang="0">
                  <a:pos x="80" y="32"/>
                </a:cxn>
                <a:cxn ang="0">
                  <a:pos x="82" y="40"/>
                </a:cxn>
                <a:cxn ang="0">
                  <a:pos x="82" y="40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0" y="48"/>
                  </a:lnTo>
                  <a:lnTo>
                    <a:pt x="78" y="56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48" y="80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0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2" y="40"/>
                  </a:lnTo>
                  <a:lnTo>
                    <a:pt x="82" y="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 rot="5400000">
              <a:off x="2569358" y="4955370"/>
              <a:ext cx="238125" cy="239734"/>
            </a:xfrm>
            <a:custGeom>
              <a:avLst/>
              <a:gdLst/>
              <a:ahLst/>
              <a:cxnLst>
                <a:cxn ang="0">
                  <a:pos x="82" y="40"/>
                </a:cxn>
                <a:cxn ang="0">
                  <a:pos x="82" y="40"/>
                </a:cxn>
                <a:cxn ang="0">
                  <a:pos x="80" y="48"/>
                </a:cxn>
                <a:cxn ang="0">
                  <a:pos x="78" y="56"/>
                </a:cxn>
                <a:cxn ang="0">
                  <a:pos x="74" y="64"/>
                </a:cxn>
                <a:cxn ang="0">
                  <a:pos x="70" y="70"/>
                </a:cxn>
                <a:cxn ang="0">
                  <a:pos x="64" y="74"/>
                </a:cxn>
                <a:cxn ang="0">
                  <a:pos x="56" y="78"/>
                </a:cxn>
                <a:cxn ang="0">
                  <a:pos x="50" y="80"/>
                </a:cxn>
                <a:cxn ang="0">
                  <a:pos x="42" y="82"/>
                </a:cxn>
                <a:cxn ang="0">
                  <a:pos x="42" y="82"/>
                </a:cxn>
                <a:cxn ang="0">
                  <a:pos x="32" y="80"/>
                </a:cxn>
                <a:cxn ang="0">
                  <a:pos x="26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8" y="64"/>
                </a:cxn>
                <a:cxn ang="0">
                  <a:pos x="4" y="56"/>
                </a:cxn>
                <a:cxn ang="0">
                  <a:pos x="2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4" y="24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56" y="2"/>
                </a:cxn>
                <a:cxn ang="0">
                  <a:pos x="64" y="6"/>
                </a:cxn>
                <a:cxn ang="0">
                  <a:pos x="70" y="12"/>
                </a:cxn>
                <a:cxn ang="0">
                  <a:pos x="74" y="18"/>
                </a:cxn>
                <a:cxn ang="0">
                  <a:pos x="78" y="24"/>
                </a:cxn>
                <a:cxn ang="0">
                  <a:pos x="80" y="32"/>
                </a:cxn>
                <a:cxn ang="0">
                  <a:pos x="82" y="40"/>
                </a:cxn>
                <a:cxn ang="0">
                  <a:pos x="82" y="40"/>
                </a:cxn>
              </a:cxnLst>
              <a:rect l="0" t="0" r="r" b="b"/>
              <a:pathLst>
                <a:path w="82" h="82">
                  <a:moveTo>
                    <a:pt x="82" y="40"/>
                  </a:moveTo>
                  <a:lnTo>
                    <a:pt x="82" y="40"/>
                  </a:lnTo>
                  <a:lnTo>
                    <a:pt x="80" y="48"/>
                  </a:lnTo>
                  <a:lnTo>
                    <a:pt x="78" y="56"/>
                  </a:lnTo>
                  <a:lnTo>
                    <a:pt x="74" y="64"/>
                  </a:lnTo>
                  <a:lnTo>
                    <a:pt x="70" y="70"/>
                  </a:lnTo>
                  <a:lnTo>
                    <a:pt x="64" y="74"/>
                  </a:lnTo>
                  <a:lnTo>
                    <a:pt x="56" y="78"/>
                  </a:lnTo>
                  <a:lnTo>
                    <a:pt x="50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2" y="80"/>
                  </a:lnTo>
                  <a:lnTo>
                    <a:pt x="26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2" y="40"/>
                  </a:lnTo>
                  <a:lnTo>
                    <a:pt x="82" y="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 rot="5400000">
              <a:off x="2570946" y="4163207"/>
              <a:ext cx="234950" cy="239734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80" y="40"/>
                </a:cxn>
                <a:cxn ang="0">
                  <a:pos x="80" y="48"/>
                </a:cxn>
                <a:cxn ang="0">
                  <a:pos x="78" y="56"/>
                </a:cxn>
                <a:cxn ang="0">
                  <a:pos x="74" y="64"/>
                </a:cxn>
                <a:cxn ang="0">
                  <a:pos x="68" y="70"/>
                </a:cxn>
                <a:cxn ang="0">
                  <a:pos x="62" y="74"/>
                </a:cxn>
                <a:cxn ang="0">
                  <a:pos x="56" y="78"/>
                </a:cxn>
                <a:cxn ang="0">
                  <a:pos x="48" y="80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0"/>
                </a:cxn>
                <a:cxn ang="0">
                  <a:pos x="24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6" y="64"/>
                </a:cxn>
                <a:cxn ang="0">
                  <a:pos x="2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8" y="0"/>
                </a:cxn>
                <a:cxn ang="0">
                  <a:pos x="56" y="2"/>
                </a:cxn>
                <a:cxn ang="0">
                  <a:pos x="62" y="6"/>
                </a:cxn>
                <a:cxn ang="0">
                  <a:pos x="68" y="12"/>
                </a:cxn>
                <a:cxn ang="0">
                  <a:pos x="74" y="18"/>
                </a:cxn>
                <a:cxn ang="0">
                  <a:pos x="78" y="24"/>
                </a:cxn>
                <a:cxn ang="0">
                  <a:pos x="80" y="32"/>
                </a:cxn>
                <a:cxn ang="0">
                  <a:pos x="80" y="40"/>
                </a:cxn>
                <a:cxn ang="0">
                  <a:pos x="80" y="40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80" y="48"/>
                  </a:lnTo>
                  <a:lnTo>
                    <a:pt x="78" y="56"/>
                  </a:lnTo>
                  <a:lnTo>
                    <a:pt x="74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0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0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6"/>
                  </a:lnTo>
                  <a:lnTo>
                    <a:pt x="68" y="12"/>
                  </a:lnTo>
                  <a:lnTo>
                    <a:pt x="74" y="18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reeform 124"/>
            <p:cNvSpPr>
              <a:spLocks/>
            </p:cNvSpPr>
            <p:nvPr/>
          </p:nvSpPr>
          <p:spPr bwMode="auto">
            <a:xfrm rot="5400000">
              <a:off x="2570946" y="2577295"/>
              <a:ext cx="234950" cy="239734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80" y="40"/>
                </a:cxn>
                <a:cxn ang="0">
                  <a:pos x="80" y="48"/>
                </a:cxn>
                <a:cxn ang="0">
                  <a:pos x="78" y="56"/>
                </a:cxn>
                <a:cxn ang="0">
                  <a:pos x="74" y="64"/>
                </a:cxn>
                <a:cxn ang="0">
                  <a:pos x="68" y="70"/>
                </a:cxn>
                <a:cxn ang="0">
                  <a:pos x="62" y="74"/>
                </a:cxn>
                <a:cxn ang="0">
                  <a:pos x="56" y="78"/>
                </a:cxn>
                <a:cxn ang="0">
                  <a:pos x="48" y="80"/>
                </a:cxn>
                <a:cxn ang="0">
                  <a:pos x="40" y="82"/>
                </a:cxn>
                <a:cxn ang="0">
                  <a:pos x="40" y="82"/>
                </a:cxn>
                <a:cxn ang="0">
                  <a:pos x="32" y="80"/>
                </a:cxn>
                <a:cxn ang="0">
                  <a:pos x="24" y="78"/>
                </a:cxn>
                <a:cxn ang="0">
                  <a:pos x="18" y="74"/>
                </a:cxn>
                <a:cxn ang="0">
                  <a:pos x="12" y="70"/>
                </a:cxn>
                <a:cxn ang="0">
                  <a:pos x="6" y="64"/>
                </a:cxn>
                <a:cxn ang="0">
                  <a:pos x="2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18" y="6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8" y="0"/>
                </a:cxn>
                <a:cxn ang="0">
                  <a:pos x="56" y="2"/>
                </a:cxn>
                <a:cxn ang="0">
                  <a:pos x="62" y="6"/>
                </a:cxn>
                <a:cxn ang="0">
                  <a:pos x="68" y="12"/>
                </a:cxn>
                <a:cxn ang="0">
                  <a:pos x="74" y="18"/>
                </a:cxn>
                <a:cxn ang="0">
                  <a:pos x="78" y="24"/>
                </a:cxn>
                <a:cxn ang="0">
                  <a:pos x="80" y="32"/>
                </a:cxn>
                <a:cxn ang="0">
                  <a:pos x="80" y="40"/>
                </a:cxn>
                <a:cxn ang="0">
                  <a:pos x="80" y="40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80" y="48"/>
                  </a:lnTo>
                  <a:lnTo>
                    <a:pt x="78" y="56"/>
                  </a:lnTo>
                  <a:lnTo>
                    <a:pt x="74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0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0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6"/>
                  </a:lnTo>
                  <a:lnTo>
                    <a:pt x="68" y="12"/>
                  </a:lnTo>
                  <a:lnTo>
                    <a:pt x="74" y="18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 rot="5400000" flipH="1">
              <a:off x="1970029" y="3648035"/>
              <a:ext cx="344488" cy="877965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 rot="5400000">
              <a:off x="1548545" y="3220204"/>
              <a:ext cx="1144588" cy="895430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 rot="5400000" flipH="1">
              <a:off x="1966854" y="2451060"/>
              <a:ext cx="350838" cy="877965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 rot="5400000">
              <a:off x="1153258" y="3234492"/>
              <a:ext cx="1952625" cy="877965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 rot="5400000" flipH="1">
              <a:off x="1392973" y="2229604"/>
              <a:ext cx="1509712" cy="889079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 rot="5400000" flipH="1">
              <a:off x="1959708" y="2842378"/>
              <a:ext cx="322262" cy="895430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 rot="5400000">
              <a:off x="1168341" y="4073486"/>
              <a:ext cx="1958975" cy="866852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 rot="5400000">
              <a:off x="1950978" y="3238461"/>
              <a:ext cx="369888" cy="865264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 rot="5400000" flipH="1">
              <a:off x="1577123" y="2840791"/>
              <a:ext cx="1130300" cy="877965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 rot="5400000">
              <a:off x="1580297" y="4029829"/>
              <a:ext cx="1111250" cy="890666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 rot="5400000" flipH="1">
              <a:off x="827822" y="2840792"/>
              <a:ext cx="2651126" cy="877966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 rot="5400000">
              <a:off x="1600141" y="4859297"/>
              <a:ext cx="1100138" cy="906543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 rot="5400000">
              <a:off x="1957329" y="4471951"/>
              <a:ext cx="403225" cy="819223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Line 117"/>
            <p:cNvSpPr>
              <a:spLocks noChangeShapeType="1"/>
            </p:cNvSpPr>
            <p:nvPr/>
          </p:nvSpPr>
          <p:spPr bwMode="auto">
            <a:xfrm rot="5400000" flipH="1">
              <a:off x="1948597" y="3264655"/>
              <a:ext cx="374650" cy="865264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Line 118"/>
            <p:cNvSpPr>
              <a:spLocks noChangeShapeType="1"/>
            </p:cNvSpPr>
            <p:nvPr/>
          </p:nvSpPr>
          <p:spPr bwMode="auto">
            <a:xfrm rot="5400000">
              <a:off x="1922403" y="3665499"/>
              <a:ext cx="427037" cy="865264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Line 119"/>
            <p:cNvSpPr>
              <a:spLocks noChangeShapeType="1"/>
            </p:cNvSpPr>
            <p:nvPr/>
          </p:nvSpPr>
          <p:spPr bwMode="auto">
            <a:xfrm rot="5400000">
              <a:off x="1764447" y="5045829"/>
              <a:ext cx="749300" cy="884316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rot="5400000">
              <a:off x="2139891" y="4670387"/>
              <a:ext cx="3175" cy="854151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Line 122"/>
            <p:cNvSpPr>
              <a:spLocks noChangeShapeType="1"/>
            </p:cNvSpPr>
            <p:nvPr/>
          </p:nvSpPr>
          <p:spPr bwMode="auto">
            <a:xfrm rot="5400000">
              <a:off x="1954153" y="4048085"/>
              <a:ext cx="369888" cy="884316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Line 123"/>
            <p:cNvSpPr>
              <a:spLocks noChangeShapeType="1"/>
            </p:cNvSpPr>
            <p:nvPr/>
          </p:nvSpPr>
          <p:spPr bwMode="auto">
            <a:xfrm rot="5400000">
              <a:off x="1813661" y="4258428"/>
              <a:ext cx="679450" cy="912893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 rot="5400000" flipH="1">
              <a:off x="1945422" y="2074030"/>
              <a:ext cx="381000" cy="865264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 rot="5400000">
              <a:off x="1904939" y="2465347"/>
              <a:ext cx="431800" cy="895430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Line 138"/>
            <p:cNvSpPr>
              <a:spLocks noChangeShapeType="1"/>
            </p:cNvSpPr>
            <p:nvPr/>
          </p:nvSpPr>
          <p:spPr bwMode="auto">
            <a:xfrm rot="5400000">
              <a:off x="1358047" y="4271130"/>
              <a:ext cx="1555750" cy="865264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 rot="5400000" flipH="1">
              <a:off x="1752540" y="1828758"/>
              <a:ext cx="762000" cy="914482"/>
            </a:xfrm>
            <a:prstGeom prst="line">
              <a:avLst/>
            </a:prstGeom>
            <a:ln>
              <a:headEnd type="arrow" w="med" len="med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33501" y="1389618"/>
                <a:ext cx="701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1389618"/>
                <a:ext cx="7013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236121" y="2070655"/>
                <a:ext cx="13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21" y="2070655"/>
                <a:ext cx="1352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89"/>
          <p:cNvSpPr>
            <a:spLocks/>
          </p:cNvSpPr>
          <p:nvPr/>
        </p:nvSpPr>
        <p:spPr bwMode="auto">
          <a:xfrm rot="5400000">
            <a:off x="4028282" y="3667125"/>
            <a:ext cx="239712" cy="241300"/>
          </a:xfrm>
          <a:custGeom>
            <a:avLst/>
            <a:gdLst/>
            <a:ahLst/>
            <a:cxnLst>
              <a:cxn ang="0">
                <a:pos x="82" y="42"/>
              </a:cxn>
              <a:cxn ang="0">
                <a:pos x="82" y="42"/>
              </a:cxn>
              <a:cxn ang="0">
                <a:pos x="80" y="50"/>
              </a:cxn>
              <a:cxn ang="0">
                <a:pos x="78" y="58"/>
              </a:cxn>
              <a:cxn ang="0">
                <a:pos x="74" y="64"/>
              </a:cxn>
              <a:cxn ang="0">
                <a:pos x="70" y="70"/>
              </a:cxn>
              <a:cxn ang="0">
                <a:pos x="64" y="74"/>
              </a:cxn>
              <a:cxn ang="0">
                <a:pos x="56" y="78"/>
              </a:cxn>
              <a:cxn ang="0">
                <a:pos x="50" y="82"/>
              </a:cxn>
              <a:cxn ang="0">
                <a:pos x="40" y="82"/>
              </a:cxn>
              <a:cxn ang="0">
                <a:pos x="40" y="82"/>
              </a:cxn>
              <a:cxn ang="0">
                <a:pos x="32" y="82"/>
              </a:cxn>
              <a:cxn ang="0">
                <a:pos x="26" y="78"/>
              </a:cxn>
              <a:cxn ang="0">
                <a:pos x="18" y="74"/>
              </a:cxn>
              <a:cxn ang="0">
                <a:pos x="12" y="70"/>
              </a:cxn>
              <a:cxn ang="0">
                <a:pos x="8" y="64"/>
              </a:cxn>
              <a:cxn ang="0">
                <a:pos x="4" y="58"/>
              </a:cxn>
              <a:cxn ang="0">
                <a:pos x="2" y="50"/>
              </a:cxn>
              <a:cxn ang="0">
                <a:pos x="0" y="42"/>
              </a:cxn>
              <a:cxn ang="0">
                <a:pos x="0" y="42"/>
              </a:cxn>
              <a:cxn ang="0">
                <a:pos x="2" y="34"/>
              </a:cxn>
              <a:cxn ang="0">
                <a:pos x="4" y="26"/>
              </a:cxn>
              <a:cxn ang="0">
                <a:pos x="8" y="18"/>
              </a:cxn>
              <a:cxn ang="0">
                <a:pos x="12" y="12"/>
              </a:cxn>
              <a:cxn ang="0">
                <a:pos x="18" y="8"/>
              </a:cxn>
              <a:cxn ang="0">
                <a:pos x="26" y="4"/>
              </a:cxn>
              <a:cxn ang="0">
                <a:pos x="32" y="2"/>
              </a:cxn>
              <a:cxn ang="0">
                <a:pos x="40" y="0"/>
              </a:cxn>
              <a:cxn ang="0">
                <a:pos x="40" y="0"/>
              </a:cxn>
              <a:cxn ang="0">
                <a:pos x="50" y="2"/>
              </a:cxn>
              <a:cxn ang="0">
                <a:pos x="56" y="4"/>
              </a:cxn>
              <a:cxn ang="0">
                <a:pos x="64" y="8"/>
              </a:cxn>
              <a:cxn ang="0">
                <a:pos x="70" y="12"/>
              </a:cxn>
              <a:cxn ang="0">
                <a:pos x="74" y="18"/>
              </a:cxn>
              <a:cxn ang="0">
                <a:pos x="78" y="26"/>
              </a:cxn>
              <a:cxn ang="0">
                <a:pos x="80" y="34"/>
              </a:cxn>
              <a:cxn ang="0">
                <a:pos x="82" y="42"/>
              </a:cxn>
              <a:cxn ang="0">
                <a:pos x="82" y="42"/>
              </a:cxn>
            </a:cxnLst>
            <a:rect l="0" t="0" r="r" b="b"/>
            <a:pathLst>
              <a:path w="82" h="82">
                <a:moveTo>
                  <a:pt x="82" y="42"/>
                </a:moveTo>
                <a:lnTo>
                  <a:pt x="82" y="42"/>
                </a:lnTo>
                <a:lnTo>
                  <a:pt x="80" y="50"/>
                </a:lnTo>
                <a:lnTo>
                  <a:pt x="78" y="58"/>
                </a:lnTo>
                <a:lnTo>
                  <a:pt x="74" y="64"/>
                </a:lnTo>
                <a:lnTo>
                  <a:pt x="70" y="70"/>
                </a:lnTo>
                <a:lnTo>
                  <a:pt x="64" y="74"/>
                </a:lnTo>
                <a:lnTo>
                  <a:pt x="56" y="78"/>
                </a:lnTo>
                <a:lnTo>
                  <a:pt x="50" y="82"/>
                </a:lnTo>
                <a:lnTo>
                  <a:pt x="40" y="82"/>
                </a:lnTo>
                <a:lnTo>
                  <a:pt x="40" y="82"/>
                </a:lnTo>
                <a:lnTo>
                  <a:pt x="32" y="82"/>
                </a:lnTo>
                <a:lnTo>
                  <a:pt x="26" y="78"/>
                </a:lnTo>
                <a:lnTo>
                  <a:pt x="18" y="74"/>
                </a:lnTo>
                <a:lnTo>
                  <a:pt x="12" y="70"/>
                </a:lnTo>
                <a:lnTo>
                  <a:pt x="8" y="64"/>
                </a:lnTo>
                <a:lnTo>
                  <a:pt x="4" y="58"/>
                </a:lnTo>
                <a:lnTo>
                  <a:pt x="2" y="50"/>
                </a:lnTo>
                <a:lnTo>
                  <a:pt x="0" y="42"/>
                </a:lnTo>
                <a:lnTo>
                  <a:pt x="0" y="42"/>
                </a:lnTo>
                <a:lnTo>
                  <a:pt x="2" y="34"/>
                </a:lnTo>
                <a:lnTo>
                  <a:pt x="4" y="26"/>
                </a:lnTo>
                <a:lnTo>
                  <a:pt x="8" y="18"/>
                </a:lnTo>
                <a:lnTo>
                  <a:pt x="12" y="12"/>
                </a:lnTo>
                <a:lnTo>
                  <a:pt x="18" y="8"/>
                </a:lnTo>
                <a:lnTo>
                  <a:pt x="26" y="4"/>
                </a:lnTo>
                <a:lnTo>
                  <a:pt x="32" y="2"/>
                </a:lnTo>
                <a:lnTo>
                  <a:pt x="40" y="0"/>
                </a:lnTo>
                <a:lnTo>
                  <a:pt x="40" y="0"/>
                </a:lnTo>
                <a:lnTo>
                  <a:pt x="50" y="2"/>
                </a:lnTo>
                <a:lnTo>
                  <a:pt x="56" y="4"/>
                </a:lnTo>
                <a:lnTo>
                  <a:pt x="64" y="8"/>
                </a:lnTo>
                <a:lnTo>
                  <a:pt x="70" y="12"/>
                </a:lnTo>
                <a:lnTo>
                  <a:pt x="74" y="18"/>
                </a:lnTo>
                <a:lnTo>
                  <a:pt x="78" y="26"/>
                </a:lnTo>
                <a:lnTo>
                  <a:pt x="80" y="34"/>
                </a:lnTo>
                <a:lnTo>
                  <a:pt x="82" y="42"/>
                </a:lnTo>
                <a:lnTo>
                  <a:pt x="82" y="4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805112" y="3767137"/>
            <a:ext cx="1222376" cy="14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97175" y="3509169"/>
            <a:ext cx="1230313" cy="2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779712" y="2714624"/>
            <a:ext cx="1247776" cy="105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05112" y="3128963"/>
            <a:ext cx="1222376" cy="63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825751" y="3837384"/>
            <a:ext cx="1201737" cy="4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833689" y="3902074"/>
            <a:ext cx="1219199" cy="77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0"/>
          </p:cNvCxnSpPr>
          <p:nvPr/>
        </p:nvCxnSpPr>
        <p:spPr>
          <a:xfrm flipV="1">
            <a:off x="2808248" y="3932237"/>
            <a:ext cx="1244640" cy="102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72953" y="3448050"/>
                <a:ext cx="2395143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53" y="3448050"/>
                <a:ext cx="2395143" cy="764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84243" y="6037262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node per input dimension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434190" y="5239434"/>
            <a:ext cx="183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node per training set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14" y="188721"/>
            <a:ext cx="11381567" cy="1325563"/>
          </a:xfrm>
        </p:spPr>
        <p:txBody>
          <a:bodyPr/>
          <a:lstStyle/>
          <a:p>
            <a:r>
              <a:rPr lang="en-GB" dirty="0" smtClean="0"/>
              <a:t>Intuition 1: “Feature space”</a:t>
            </a:r>
            <a:endParaRPr lang="en-US" dirty="0"/>
          </a:p>
        </p:txBody>
      </p:sp>
      <p:pic>
        <p:nvPicPr>
          <p:cNvPr id="1026" name="Picture 2" descr="http://qph.is.quoracdn.net/main-qimg-de8f2ca9c807ee184e2509639fce066d?convert_to_webp=tru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1"/>
          <a:stretch/>
        </p:blipFill>
        <p:spPr bwMode="auto">
          <a:xfrm>
            <a:off x="2225140" y="1238233"/>
            <a:ext cx="71628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12076" y="4983893"/>
                <a:ext cx="10515600" cy="15947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Consider a </a:t>
                </a:r>
                <a:r>
                  <a:rPr lang="en-GB" dirty="0" smtClean="0"/>
                  <a:t>nonlinear function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into a higher-dimensional “feature space”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But you never actually do it – you just use the equivalent kernel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" y="4983893"/>
                <a:ext cx="10515600" cy="1594770"/>
              </a:xfrm>
              <a:prstGeom prst="rect">
                <a:avLst/>
              </a:prstGeom>
              <a:blipFill rotWithShape="0">
                <a:blip r:embed="rId3"/>
                <a:stretch>
                  <a:fillRect l="-928" t="-8046" r="-464" b="-9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263979" y="2958397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𝛟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79" y="2958397"/>
                <a:ext cx="41389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22237" y="2887042"/>
                <a:ext cx="1520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37" y="2887042"/>
                <a:ext cx="152073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5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Higher dimensional space contains all pairwise products of variables.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A </a:t>
                </a:r>
                <a:r>
                  <a:rPr lang="en-GB" dirty="0" err="1" smtClean="0"/>
                  <a:t>hyperplane</a:t>
                </a:r>
                <a:r>
                  <a:rPr lang="en-GB" dirty="0" smtClean="0"/>
                  <a:t> in the higher-dimensional space corresponds to an ellipsoid in the original space.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b/b1/Svm_8_polinom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51" y="4578320"/>
            <a:ext cx="3769669" cy="21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Radial basis function kernel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Predictors are considered similar if they are close together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Feature space would be infinite dimensional – but it doesn’t </a:t>
                </a:r>
                <a:r>
                  <a:rPr lang="en-GB" dirty="0" smtClean="0"/>
                  <a:t>matter since you never actually use it.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6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63525"/>
            <a:ext cx="10515600" cy="1325563"/>
          </a:xfrm>
        </p:spPr>
        <p:txBody>
          <a:bodyPr/>
          <a:lstStyle/>
          <a:p>
            <a:r>
              <a:rPr lang="en-GB" dirty="0" smtClean="0"/>
              <a:t>Something analogous in the brain?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3425"/>
            <a:ext cx="3940176" cy="5989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275" y="6126762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DiCarlo, Zoccolan, Rust, “How does the brain solve visual object recognition?”, Neuron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Intuition 2: “Function space”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We are trying to fit a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that minimizes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  <m:r>
                          <a:rPr lang="en-GB" b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is the error function: could be squared error, hinge loss, whatever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the penalty term – penalizes “rough” functions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For kernel ridge regression,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. Weights are gone!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norms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59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is a “function norm” - has to be larger for wiggly functions, smaller for smooth functions.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5925"/>
                <a:ext cx="10515600" cy="4351338"/>
              </a:xfrm>
              <a:blipFill rotWithShape="0">
                <a:blip r:embed="rId2"/>
                <a:stretch>
                  <a:fillRect l="-1217" t="-2384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561" t="13557" r="6244" b="3103"/>
          <a:stretch/>
        </p:blipFill>
        <p:spPr>
          <a:xfrm>
            <a:off x="2476500" y="3048000"/>
            <a:ext cx="7493000" cy="370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34247" y="2728397"/>
                <a:ext cx="1078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large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47" y="2728397"/>
                <a:ext cx="107811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44023" y="2728397"/>
                <a:ext cx="1105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small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23" y="2728397"/>
                <a:ext cx="11056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44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linear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Dimensionality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How many data points do you have?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What sort of prediction do</a:t>
                      </a:r>
                      <a:r>
                        <a:rPr lang="en-GB" b="1" baseline="0" dirty="0" smtClean="0"/>
                        <a:t> you need</a:t>
                      </a:r>
                      <a:r>
                        <a:rPr lang="en-GB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r>
                        <a:rPr lang="en-GB" baseline="0" dirty="0" smtClean="0"/>
                        <a:t>ingle best guess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What sort of relationship can you assume?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7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Norms and Kernels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are given a kernel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we can define a function norm by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“inverse filter”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is smooth,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a high-pass filter, which is why </a:t>
                </a:r>
                <a:r>
                  <a:rPr lang="en-US" dirty="0" smtClean="0"/>
                  <a:t>wiggly functions </a:t>
                </a:r>
                <a:r>
                  <a:rPr lang="en-US" dirty="0" smtClean="0"/>
                  <a:t>have a larger norm.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This is called a “Reproducing Kernel Hilbert Space” norm. (Doesn’t matter why – but you may hear the term)</a:t>
                </a: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4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Representer</a:t>
            </a:r>
            <a:r>
              <a:rPr lang="en-GB" dirty="0" smtClean="0"/>
              <a:t>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26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For this kind of norm,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 minimizes our loss function</a:t>
                </a: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will always be of the form: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So to find the best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you just need to find the best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2675"/>
              </a:xfrm>
              <a:blipFill rotWithShape="0"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views of the same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Nonlinearly map data into a high-dimensional feature space, then fit a linear function with a weight penalty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Fit a nonlinear function, penalized by its roughness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issues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Need to choose a good kernel</a:t>
                </a:r>
              </a:p>
              <a:p>
                <a:pPr lvl="1"/>
                <a:r>
                  <a:rPr lang="en-GB" dirty="0" smtClean="0"/>
                  <a:t>RBF very popular</a:t>
                </a:r>
              </a:p>
              <a:p>
                <a:pPr lvl="1"/>
                <a:r>
                  <a:rPr lang="en-GB" dirty="0" smtClean="0"/>
                  <a:t>Need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 smtClean="0"/>
              </a:p>
              <a:p>
                <a:pPr lvl="1"/>
                <a:r>
                  <a:rPr lang="en-GB" dirty="0" smtClean="0"/>
                  <a:t>Too small: overfitting; too big: poor fit</a:t>
                </a:r>
                <a:endParaRPr lang="en-GB" b="0" dirty="0" smtClean="0"/>
              </a:p>
              <a:p>
                <a:r>
                  <a:rPr lang="en-GB" dirty="0" smtClean="0"/>
                  <a:t>Can apply to any sort of data, if you pick a good </a:t>
                </a:r>
                <a:r>
                  <a:rPr lang="en-GB" dirty="0" smtClean="0"/>
                  <a:t>kernel</a:t>
                </a:r>
              </a:p>
              <a:p>
                <a:pPr lvl="1"/>
                <a:r>
                  <a:rPr lang="en-GB" dirty="0" smtClean="0"/>
                  <a:t>Genome sequences</a:t>
                </a:r>
              </a:p>
              <a:p>
                <a:pPr lvl="1"/>
                <a:r>
                  <a:rPr lang="en-GB" dirty="0" smtClean="0"/>
                  <a:t>Text</a:t>
                </a:r>
              </a:p>
              <a:p>
                <a:pPr lvl="1"/>
                <a:r>
                  <a:rPr lang="en-GB" dirty="0" smtClean="0"/>
                  <a:t>Neuron morphologies</a:t>
                </a:r>
                <a:endParaRPr lang="en-GB" dirty="0" smtClean="0"/>
              </a:p>
              <a:p>
                <a:r>
                  <a:rPr lang="en-GB" dirty="0" smtClean="0"/>
                  <a:t>Computation cost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b="0" dirty="0" smtClean="0"/>
              </a:p>
              <a:p>
                <a:pPr lvl="1"/>
                <a:r>
                  <a:rPr lang="en-GB" dirty="0" smtClean="0"/>
                  <a:t>Good </a:t>
                </a:r>
                <a:r>
                  <a:rPr lang="en-GB" dirty="0" smtClean="0"/>
                  <a:t>for high-dimensional problems, </a:t>
                </a:r>
                <a:r>
                  <a:rPr lang="en-GB" dirty="0" smtClean="0"/>
                  <a:t>not always good </a:t>
                </a:r>
                <a:r>
                  <a:rPr lang="en-GB" dirty="0" smtClean="0"/>
                  <a:t>when you have lots of </a:t>
                </a:r>
                <a:r>
                  <a:rPr lang="en-GB" dirty="0" smtClean="0"/>
                  <a:t>data</a:t>
                </a:r>
              </a:p>
              <a:p>
                <a:pPr lvl="1"/>
                <a:r>
                  <a:rPr lang="en-GB" dirty="0" smtClean="0"/>
                  <a:t>May need to store entire training set</a:t>
                </a:r>
              </a:p>
              <a:p>
                <a:pPr lvl="1"/>
                <a:r>
                  <a:rPr lang="en-GB" dirty="0" smtClean="0"/>
                  <a:t>But with support vector machine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are zero so you don’t</a:t>
                </a:r>
                <a:endParaRPr lang="en-GB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3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-194874"/>
            <a:ext cx="10515600" cy="1325563"/>
          </a:xfrm>
        </p:spPr>
        <p:txBody>
          <a:bodyPr/>
          <a:lstStyle/>
          <a:p>
            <a:r>
              <a:rPr lang="en-GB" dirty="0" smtClean="0"/>
              <a:t>If you are serious…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://ecx.images-amazon.com/images/I/41ktHaa8oK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1040569"/>
            <a:ext cx="3276600" cy="40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tatweb.stanford.edu/~tibs/ElemStatLearn/CoverII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016389"/>
            <a:ext cx="2676525" cy="40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ecx.images-amazon.com/images/I/412ka7VlNbL._SY344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1045757"/>
            <a:ext cx="2854325" cy="431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9400" y="5837073"/>
            <a:ext cx="11779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</a:rPr>
              <a:t>And if you are really serious:</a:t>
            </a:r>
          </a:p>
          <a:p>
            <a:r>
              <a:rPr lang="en-GB" dirty="0" smtClean="0">
                <a:latin typeface="Arial" panose="020B0604020202020204" pitchFamily="34" charset="0"/>
              </a:rPr>
              <a:t>T. </a:t>
            </a:r>
            <a:r>
              <a:rPr lang="en-GB" dirty="0" err="1" smtClean="0">
                <a:latin typeface="Arial" panose="020B0604020202020204" pitchFamily="34" charset="0"/>
              </a:rPr>
              <a:t>Evgeniou</a:t>
            </a:r>
            <a:r>
              <a:rPr lang="en-GB" dirty="0" smtClean="0">
                <a:latin typeface="Arial" panose="020B0604020202020204" pitchFamily="34" charset="0"/>
              </a:rPr>
              <a:t>, M. </a:t>
            </a:r>
            <a:r>
              <a:rPr lang="en-GB" dirty="0" err="1" smtClean="0">
                <a:latin typeface="Arial" panose="020B0604020202020204" pitchFamily="34" charset="0"/>
              </a:rPr>
              <a:t>Pontil</a:t>
            </a:r>
            <a:r>
              <a:rPr lang="en-GB" dirty="0" smtClean="0">
                <a:latin typeface="Arial" panose="020B0604020202020204" pitchFamily="34" charset="0"/>
              </a:rPr>
              <a:t>, T. </a:t>
            </a:r>
            <a:r>
              <a:rPr lang="en-GB" dirty="0" err="1" smtClean="0">
                <a:latin typeface="Arial" panose="020B0604020202020204" pitchFamily="34" charset="0"/>
              </a:rPr>
              <a:t>Poggio</a:t>
            </a:r>
            <a:r>
              <a:rPr lang="en-GB" dirty="0" smtClean="0">
                <a:latin typeface="Arial" panose="020B0604020202020204" pitchFamily="34" charset="0"/>
              </a:rPr>
              <a:t>. </a:t>
            </a:r>
            <a:r>
              <a:rPr lang="en-GB" i="1" dirty="0" smtClean="0">
                <a:latin typeface="Arial" panose="020B0604020202020204" pitchFamily="34" charset="0"/>
              </a:rPr>
              <a:t>Regularization networks and support vector machines. </a:t>
            </a:r>
            <a:r>
              <a:rPr lang="en-GB" dirty="0" err="1" smtClean="0">
                <a:latin typeface="Arial" panose="020B0604020202020204" pitchFamily="34" charset="0"/>
              </a:rPr>
              <a:t>Adv</a:t>
            </a:r>
            <a:r>
              <a:rPr lang="en-GB" dirty="0" smtClean="0">
                <a:latin typeface="Arial" panose="020B0604020202020204" pitchFamily="34" charset="0"/>
              </a:rPr>
              <a:t> Comp Math 2000</a:t>
            </a:r>
          </a:p>
          <a:p>
            <a:r>
              <a:rPr lang="en-GB" dirty="0" smtClean="0">
                <a:latin typeface="Arial" panose="020B0604020202020204" pitchFamily="34" charset="0"/>
              </a:rPr>
              <a:t>Ryan </a:t>
            </a:r>
            <a:r>
              <a:rPr lang="en-GB" dirty="0">
                <a:latin typeface="Arial" panose="020B0604020202020204" pitchFamily="34" charset="0"/>
              </a:rPr>
              <a:t>M. Rifkin and Ross A. </a:t>
            </a:r>
            <a:r>
              <a:rPr lang="en-GB" dirty="0" err="1">
                <a:latin typeface="Arial" panose="020B0604020202020204" pitchFamily="34" charset="0"/>
              </a:rPr>
              <a:t>Lippert</a:t>
            </a:r>
            <a:r>
              <a:rPr lang="en-GB" dirty="0">
                <a:latin typeface="Arial" panose="020B0604020202020204" pitchFamily="34" charset="0"/>
              </a:rPr>
              <a:t>. </a:t>
            </a:r>
            <a:r>
              <a:rPr lang="en-GB" i="1" dirty="0">
                <a:latin typeface="Arial" panose="020B0604020202020204" pitchFamily="34" charset="0"/>
              </a:rPr>
              <a:t>Value Regularization and </a:t>
            </a:r>
            <a:r>
              <a:rPr lang="en-GB" i="1" dirty="0" err="1">
                <a:latin typeface="Arial" panose="020B0604020202020204" pitchFamily="34" charset="0"/>
              </a:rPr>
              <a:t>Fenchel</a:t>
            </a:r>
            <a:r>
              <a:rPr lang="en-GB" i="1" dirty="0">
                <a:latin typeface="Arial" panose="020B0604020202020204" pitchFamily="34" charset="0"/>
              </a:rPr>
              <a:t> Duality.</a:t>
            </a:r>
            <a:r>
              <a:rPr lang="en-GB" dirty="0">
                <a:latin typeface="Arial" panose="020B0604020202020204" pitchFamily="34" charset="0"/>
              </a:rPr>
              <a:t> J. </a:t>
            </a:r>
            <a:r>
              <a:rPr lang="en-GB" dirty="0" smtClean="0">
                <a:latin typeface="Arial" panose="020B0604020202020204" pitchFamily="34" charset="0"/>
              </a:rPr>
              <a:t>Machine </a:t>
            </a:r>
            <a:r>
              <a:rPr lang="en-GB" dirty="0">
                <a:latin typeface="Arial" panose="020B0604020202020204" pitchFamily="34" charset="0"/>
              </a:rPr>
              <a:t>Learning </a:t>
            </a:r>
            <a:r>
              <a:rPr lang="en-GB" dirty="0" smtClean="0">
                <a:latin typeface="Arial" panose="020B0604020202020204" pitchFamily="34" charset="0"/>
              </a:rPr>
              <a:t>Res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GLMs, SVMs…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199081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Discrete, integer, whatever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Dimensionality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Dimensionality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How many data points do you have?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Not enough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What sort of prediction do</a:t>
                      </a:r>
                      <a:r>
                        <a:rPr lang="en-GB" b="1" baseline="0" dirty="0" smtClean="0">
                          <a:solidFill>
                            <a:schemeClr val="tx1"/>
                          </a:solidFill>
                        </a:rPr>
                        <a:t> you need</a:t>
                      </a:r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ingle best guess or probability distribution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What sort of relationship can you assume?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Linear – nonlinear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3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7397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What are you predicting?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Discrete, integer, whatever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Dimensionality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you predicting it from?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Anything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Dimensionality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How many data points do you have?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Not enough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What sort of prediction do</a:t>
                      </a:r>
                      <a:r>
                        <a:rPr lang="en-GB" b="1" baseline="0" dirty="0" smtClean="0">
                          <a:solidFill>
                            <a:schemeClr val="tx1"/>
                          </a:solidFill>
                        </a:rPr>
                        <a:t> you need</a:t>
                      </a:r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ingle best guess or probability distribution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What sort of relationship can you assume?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Nonlinear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Before, our predictor variables lived in a Euclidean space, and predictions from them were linear.</a:t>
            </a:r>
          </a:p>
          <a:p>
            <a:endParaRPr lang="en-GB" dirty="0"/>
          </a:p>
          <a:p>
            <a:r>
              <a:rPr lang="en-GB" dirty="0" smtClean="0"/>
              <a:t>Now they live in any sort of space.</a:t>
            </a:r>
          </a:p>
          <a:p>
            <a:endParaRPr lang="en-GB" dirty="0"/>
          </a:p>
          <a:p>
            <a:r>
              <a:rPr lang="en-GB" dirty="0" smtClean="0"/>
              <a:t>But we have a measure of how similar any two predictors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Kernel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For data in Euclidean space, define the Kernel Matrix as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r>
                  <a:rPr lang="en-GB" b="1" dirty="0" smtClean="0"/>
                  <a:t/>
                </a:r>
                <a:br>
                  <a:rPr lang="en-GB" b="1" dirty="0" smtClean="0"/>
                </a:br>
                <a:endParaRPr lang="en-US" i="1" dirty="0" smtClean="0"/>
              </a:p>
              <a:p>
                <a:pPr marL="0" indent="0">
                  <a:buNone/>
                </a:pPr>
                <a:endParaRPr lang="en-GB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matrix containing the dot products of the predictors for each pair of data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It tells you how similar every two data points are.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The covariance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matrix that tells you how similar any two variables are.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739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Kernel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You can fit many models only using the kernel matrix. The original observations don’t come into it at all, other than via the kernel matrix.</a:t>
                </a:r>
              </a:p>
              <a:p>
                <a:endParaRPr lang="en-GB" dirty="0"/>
              </a:p>
              <a:p>
                <a:r>
                  <a:rPr lang="en-GB" dirty="0" smtClean="0"/>
                  <a:t>So you never actually needed the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 smtClean="0"/>
                  <a:t>,</a:t>
                </a:r>
                <a:r>
                  <a:rPr lang="en-GB" dirty="0" smtClean="0"/>
                  <a:t> just a measure of their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It doesn’t matter if they live in a Euclidean space or not, as long as you define and compute a kernel.</a:t>
                </a:r>
              </a:p>
              <a:p>
                <a:endParaRPr lang="en-GB" dirty="0"/>
              </a:p>
              <a:p>
                <a:r>
                  <a:rPr lang="en-GB" dirty="0" smtClean="0"/>
                  <a:t>Even when they do live in a Euclidean space, you can use a kernel that isn’t their actual dot product.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of what you </a:t>
            </a:r>
            <a:r>
              <a:rPr lang="en-GB" dirty="0"/>
              <a:t>can </a:t>
            </a:r>
            <a:r>
              <a:rPr lang="en-GB" dirty="0" smtClean="0"/>
              <a:t>do with the 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vector machines (where it was first used)</a:t>
            </a:r>
          </a:p>
          <a:p>
            <a:r>
              <a:rPr lang="en-GB" dirty="0" smtClean="0"/>
              <a:t>Kernel ridge regression</a:t>
            </a:r>
          </a:p>
          <a:p>
            <a:r>
              <a:rPr lang="en-GB" dirty="0" smtClean="0"/>
              <a:t>Kernel PCA</a:t>
            </a:r>
          </a:p>
          <a:p>
            <a:r>
              <a:rPr lang="en-GB" dirty="0" smtClean="0"/>
              <a:t>Density estimation</a:t>
            </a:r>
          </a:p>
          <a:p>
            <a:r>
              <a:rPr lang="en-GB" dirty="0" smtClean="0"/>
              <a:t>Kernel logistic regression and other GLMs</a:t>
            </a:r>
          </a:p>
          <a:p>
            <a:r>
              <a:rPr lang="en-GB" dirty="0" smtClean="0"/>
              <a:t>Bayesian methods (also called Gaussian Process Regression)</a:t>
            </a:r>
          </a:p>
          <a:p>
            <a:r>
              <a:rPr lang="en-GB" dirty="0" smtClean="0"/>
              <a:t>Kernel adaptive filters (for time series)</a:t>
            </a:r>
          </a:p>
          <a:p>
            <a:r>
              <a:rPr lang="en-GB" dirty="0" smtClean="0"/>
              <a:t>Many more….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of what you </a:t>
            </a:r>
            <a:r>
              <a:rPr lang="en-GB" dirty="0"/>
              <a:t>can </a:t>
            </a:r>
            <a:r>
              <a:rPr lang="en-GB" dirty="0" smtClean="0"/>
              <a:t>do with the kernel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vector machines (where it was first used)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Kernel ridge regression</a:t>
            </a:r>
          </a:p>
          <a:p>
            <a:r>
              <a:rPr lang="en-GB" dirty="0" smtClean="0"/>
              <a:t>Kernel PCA</a:t>
            </a:r>
          </a:p>
          <a:p>
            <a:r>
              <a:rPr lang="en-GB" dirty="0" smtClean="0"/>
              <a:t>Density estimation</a:t>
            </a:r>
          </a:p>
          <a:p>
            <a:r>
              <a:rPr lang="en-GB" dirty="0" smtClean="0"/>
              <a:t>Kernel logistic regression and other GLMs</a:t>
            </a:r>
          </a:p>
          <a:p>
            <a:r>
              <a:rPr lang="en-GB" dirty="0" smtClean="0"/>
              <a:t>Bayesian methods (also called Gaussian Process Regression)</a:t>
            </a:r>
          </a:p>
          <a:p>
            <a:r>
              <a:rPr lang="en-GB" dirty="0" smtClean="0"/>
              <a:t>Kernel adaptive filters (for time series)</a:t>
            </a:r>
          </a:p>
          <a:p>
            <a:r>
              <a:rPr lang="en-GB" dirty="0" smtClean="0"/>
              <a:t>Many more….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652</Words>
  <Application>Microsoft Office PowerPoint</Application>
  <PresentationFormat>Widescreen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Myriad Roman</vt:lpstr>
      <vt:lpstr>Perpetua</vt:lpstr>
      <vt:lpstr>Office Theme</vt:lpstr>
      <vt:lpstr>The Kernel Trick</vt:lpstr>
      <vt:lpstr>Multiple linear regression</vt:lpstr>
      <vt:lpstr>GLMs, SVMs…</vt:lpstr>
      <vt:lpstr>Kernel approach</vt:lpstr>
      <vt:lpstr>The basic idea</vt:lpstr>
      <vt:lpstr>The Kernel Matrix</vt:lpstr>
      <vt:lpstr>The Kernel Trick</vt:lpstr>
      <vt:lpstr>Some of what you can do with the kernel trick</vt:lpstr>
      <vt:lpstr>Some of what you can do with the kernel trick</vt:lpstr>
      <vt:lpstr>The Matrix Inversion Lemma</vt:lpstr>
      <vt:lpstr>Kernel Ridge Regression</vt:lpstr>
      <vt:lpstr>Response to a new observation</vt:lpstr>
      <vt:lpstr>Network view</vt:lpstr>
      <vt:lpstr>Intuition 1: “Feature space”</vt:lpstr>
      <vt:lpstr>Quadratic Kernel</vt:lpstr>
      <vt:lpstr>Radial basis function kernel</vt:lpstr>
      <vt:lpstr>Something analogous in the brain?</vt:lpstr>
      <vt:lpstr>Intuition 2: “Function space”</vt:lpstr>
      <vt:lpstr>Function norms</vt:lpstr>
      <vt:lpstr>Norms and Kernels</vt:lpstr>
      <vt:lpstr>Representer theorem</vt:lpstr>
      <vt:lpstr>Two views of the same technique</vt:lpstr>
      <vt:lpstr>Practical issues</vt:lpstr>
      <vt:lpstr>If you are serious…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Kernel Trick</dc:title>
  <dc:creator>Kenneth Harris</dc:creator>
  <cp:lastModifiedBy>Kenneth Harris</cp:lastModifiedBy>
  <cp:revision>50</cp:revision>
  <dcterms:created xsi:type="dcterms:W3CDTF">2015-06-02T14:01:14Z</dcterms:created>
  <dcterms:modified xsi:type="dcterms:W3CDTF">2015-06-03T10:43:23Z</dcterms:modified>
</cp:coreProperties>
</file>