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82" r:id="rId7"/>
    <p:sldId id="283" r:id="rId8"/>
    <p:sldId id="284" r:id="rId9"/>
    <p:sldId id="260" r:id="rId10"/>
    <p:sldId id="286" r:id="rId11"/>
    <p:sldId id="261" r:id="rId12"/>
    <p:sldId id="266" r:id="rId13"/>
    <p:sldId id="290" r:id="rId14"/>
    <p:sldId id="291" r:id="rId15"/>
    <p:sldId id="292" r:id="rId16"/>
    <p:sldId id="262" r:id="rId17"/>
    <p:sldId id="263" r:id="rId18"/>
    <p:sldId id="264" r:id="rId19"/>
    <p:sldId id="265" r:id="rId20"/>
    <p:sldId id="268" r:id="rId21"/>
    <p:sldId id="267" r:id="rId22"/>
    <p:sldId id="281" r:id="rId23"/>
    <p:sldId id="275" r:id="rId24"/>
    <p:sldId id="270" r:id="rId25"/>
    <p:sldId id="276" r:id="rId26"/>
    <p:sldId id="277" r:id="rId27"/>
    <p:sldId id="278" r:id="rId28"/>
    <p:sldId id="279" r:id="rId29"/>
    <p:sldId id="280" r:id="rId30"/>
    <p:sldId id="288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1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36" y="72"/>
      </p:cViewPr>
      <p:guideLst>
        <p:guide orient="horz" pos="1049"/>
        <p:guide pos="1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9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9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8BC6A-23B3-4FC5-A856-60DC783F9E0E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1E1B-3B68-44F8-9CA4-E58514E3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7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Dimensionality reduction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Kenneth D. Harris 24/6/15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0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Canonical correlation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Given two variables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 smtClean="0"/>
                  <a:t>, choose projections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to maximize correlation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 smtClean="0"/>
                  <a:t>. 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For example these could be two neural populations.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Independent component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 smtClean="0"/>
                  <a:t>PCA produces uncorrelated components. Uncorrelated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dirty="0" smtClean="0"/>
                  <a:t> independent!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ICA finds a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𝐀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dirty="0" smtClean="0"/>
                  <a:t>Where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are m</a:t>
                </a:r>
                <a:r>
                  <a:rPr lang="en-GB" dirty="0" err="1" smtClean="0"/>
                  <a:t>aximally</a:t>
                </a:r>
                <a:r>
                  <a:rPr lang="en-GB" dirty="0" smtClean="0"/>
                  <a:t> independent of each other. Essentially equivalent to being maximally non-Gaussian.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These components </a:t>
                </a:r>
                <a:r>
                  <a:rPr lang="en-GB" i="1" dirty="0" smtClean="0"/>
                  <a:t>might </a:t>
                </a:r>
                <a:r>
                  <a:rPr lang="en-GB" dirty="0" smtClean="0"/>
                  <a:t>correspond to biological/physical generators</a:t>
                </a:r>
              </a:p>
              <a:p>
                <a:pPr lvl="1"/>
                <a:endParaRPr lang="en-GB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7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ICA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Fast ICA algorithm</a:t>
            </a:r>
          </a:p>
          <a:p>
            <a:endParaRPr lang="en-GB" dirty="0"/>
          </a:p>
          <a:p>
            <a:r>
              <a:rPr lang="en-GB" dirty="0" smtClean="0"/>
              <a:t>Need to chose a measure of non-</a:t>
            </a:r>
            <a:r>
              <a:rPr lang="en-GB" dirty="0" err="1" smtClean="0"/>
              <a:t>Gaussianity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Do an SVD first!</a:t>
            </a:r>
          </a:p>
          <a:p>
            <a:pPr lvl="1"/>
            <a:r>
              <a:rPr lang="en-GB" dirty="0" smtClean="0"/>
              <a:t>It will take less time</a:t>
            </a:r>
          </a:p>
          <a:p>
            <a:pPr lvl="1"/>
            <a:r>
              <a:rPr lang="en-GB" dirty="0" smtClean="0"/>
              <a:t>It will give better results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Wide-field movie: SVD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472237" cy="449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Wide-field movie: SVD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825626"/>
            <a:ext cx="62653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Wide-field movie: SVD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90689"/>
            <a:ext cx="6548437" cy="454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 1 (from 12 SVDs)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 2 (from 12 SVDs)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 3 (from 12 SVDs)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0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 4 (from 12 SVDs)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vs. confirmatory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Exploratory analysis</a:t>
            </a:r>
          </a:p>
          <a:p>
            <a:pPr lvl="1"/>
            <a:r>
              <a:rPr lang="en-GB" dirty="0" smtClean="0"/>
              <a:t>Helps you formulate a hypothesis</a:t>
            </a:r>
          </a:p>
          <a:p>
            <a:pPr lvl="1"/>
            <a:r>
              <a:rPr lang="en-GB" dirty="0" smtClean="0"/>
              <a:t>End result is usually a nice-looking picture</a:t>
            </a:r>
          </a:p>
          <a:p>
            <a:pPr lvl="1"/>
            <a:r>
              <a:rPr lang="en-GB" dirty="0" smtClean="0"/>
              <a:t>Any method is equally valid – because it just helps you think of a hypothesis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Confirmatory analysis</a:t>
            </a:r>
          </a:p>
          <a:p>
            <a:pPr lvl="1"/>
            <a:r>
              <a:rPr lang="en-GB" dirty="0" smtClean="0"/>
              <a:t>Where you test your hypothesis</a:t>
            </a:r>
          </a:p>
          <a:p>
            <a:pPr lvl="1"/>
            <a:r>
              <a:rPr lang="en-GB" dirty="0" smtClean="0"/>
              <a:t>Multiple ways to do it (Classical, Bayesian, Cross-validation)</a:t>
            </a:r>
          </a:p>
          <a:p>
            <a:pPr lvl="1"/>
            <a:r>
              <a:rPr lang="en-GB" dirty="0" smtClean="0"/>
              <a:t>You have to stick to the rules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Inductive vs. deductive reasoning (K. Popper)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 1 (from 100 SVDs)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63" y="1665286"/>
            <a:ext cx="6573600" cy="47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 2 (from 100 SVDs)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Non-negative matrix factorization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 smtClean="0"/>
                  <a:t>Given an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 smtClean="0"/>
                  <a:t> matrix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GB" b="1" i="0" dirty="0" smtClean="0">
                    <a:latin typeface="Cambria Math" panose="02040503050406030204" pitchFamily="18" charset="0"/>
                  </a:rPr>
                  <a:t>, </a:t>
                </a:r>
                <a:r>
                  <a:rPr lang="en-GB" i="0" dirty="0" smtClean="0">
                    <a:latin typeface="Cambria Math" panose="02040503050406030204" pitchFamily="18" charset="0"/>
                  </a:rPr>
                  <a:t>find</a:t>
                </a:r>
                <a:r>
                  <a:rPr lang="en-GB" b="1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GB" b="1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GB" i="0" dirty="0" smtClean="0">
                    <a:latin typeface="Cambria Math" panose="02040503050406030204" pitchFamily="18" charset="0"/>
                  </a:rPr>
                  <a:t>and</a:t>
                </a:r>
                <a:r>
                  <a:rPr lang="en-GB" b="1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GB" b="1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GB" i="0" dirty="0" smtClean="0">
                    <a:latin typeface="Cambria Math" panose="02040503050406030204" pitchFamily="18" charset="0"/>
                  </a:rPr>
                  <a:t>that minimize</a:t>
                </a:r>
              </a:p>
              <a:p>
                <a:endParaRPr lang="en-GB" b="1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𝐖𝐇</m:t>
                              </m:r>
                            </m:e>
                          </m:d>
                        </m:e>
                        <m:sup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/>
              </a:p>
              <a:p>
                <a:endParaRPr lang="en-GB" b="1" dirty="0" smtClean="0"/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and all elements are non-negative.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5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Non-negative factor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Non-negative factor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Non-negative factor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Non-negative factor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963" y="1665288"/>
            <a:ext cx="59690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Non-negative factor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Non-negative factor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Non-negative factor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1665288"/>
            <a:ext cx="65722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Finds directions of maximum variance in a data set</a:t>
            </a:r>
          </a:p>
          <a:p>
            <a:r>
              <a:rPr lang="en-GB" dirty="0" smtClean="0"/>
              <a:t>These correspond to the eigenvectors of the covariance matrix</a:t>
            </a:r>
            <a:endParaRPr lang="en-US" dirty="0"/>
          </a:p>
        </p:txBody>
      </p:sp>
      <p:pic>
        <p:nvPicPr>
          <p:cNvPr id="1026" name="Picture 2" descr="http://cogsci.ucd.ie/Connectionism/Labs/labimages/pc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858" y="3196280"/>
            <a:ext cx="4620235" cy="32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5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 more methods…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web.stanford.edu/~shenoy/CodePacks/ChurchlandEtAlNature2012Fi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9" y="1825625"/>
            <a:ext cx="4060825" cy="385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779503"/>
            <a:ext cx="4635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jPCA</a:t>
            </a:r>
            <a:r>
              <a:rPr lang="en-GB" sz="2400" dirty="0" smtClean="0"/>
              <a:t>: </a:t>
            </a:r>
            <a:r>
              <a:rPr lang="en-GB" sz="2400" dirty="0" err="1" smtClean="0"/>
              <a:t>Churchland</a:t>
            </a:r>
            <a:r>
              <a:rPr lang="en-GB" sz="2400" dirty="0" smtClean="0"/>
              <a:t>, Cunningham et al, Nature 2012</a:t>
            </a:r>
            <a:endParaRPr lang="en-US" sz="2400" dirty="0"/>
          </a:p>
        </p:txBody>
      </p:sp>
      <p:pic>
        <p:nvPicPr>
          <p:cNvPr id="3076" name="Picture 4" descr="Dynamics of population responses in PF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825625"/>
            <a:ext cx="4857750" cy="369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46799" y="5727125"/>
            <a:ext cx="5448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Mante</a:t>
            </a:r>
            <a:r>
              <a:rPr lang="en-GB" sz="2400" dirty="0" smtClean="0"/>
              <a:t>, </a:t>
            </a:r>
            <a:r>
              <a:rPr lang="en-GB" sz="2400" dirty="0" err="1" smtClean="0"/>
              <a:t>Sussillo</a:t>
            </a:r>
            <a:r>
              <a:rPr lang="en-GB" sz="2400" dirty="0" smtClean="0"/>
              <a:t> et al, Nature 2013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338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There are lots of methods for doing dimensionality reduction</a:t>
            </a:r>
          </a:p>
          <a:p>
            <a:endParaRPr lang="en-GB" dirty="0"/>
          </a:p>
          <a:p>
            <a:r>
              <a:rPr lang="en-GB" b="1" u="sng" dirty="0" smtClean="0"/>
              <a:t>THEY ARE EXPLORATORY ANALYSES</a:t>
            </a:r>
          </a:p>
          <a:p>
            <a:endParaRPr lang="en-GB" dirty="0" smtClean="0"/>
          </a:p>
          <a:p>
            <a:r>
              <a:rPr lang="en-GB" dirty="0" smtClean="0"/>
              <a:t>Different methods will </a:t>
            </a:r>
            <a:r>
              <a:rPr lang="en-GB" dirty="0" smtClean="0"/>
              <a:t>often give </a:t>
            </a:r>
            <a:r>
              <a:rPr lang="en-GB" dirty="0" smtClean="0"/>
              <a:t>you different results</a:t>
            </a:r>
          </a:p>
          <a:p>
            <a:endParaRPr lang="en-GB" dirty="0"/>
          </a:p>
          <a:p>
            <a:r>
              <a:rPr lang="en-GB" dirty="0" smtClean="0"/>
              <a:t>Use them – they might help you formulate a hypothesis</a:t>
            </a:r>
          </a:p>
          <a:p>
            <a:endParaRPr lang="en-GB" dirty="0"/>
          </a:p>
          <a:p>
            <a:r>
              <a:rPr lang="en-GB" dirty="0" smtClean="0"/>
              <a:t>Then do a confirmatory </a:t>
            </a:r>
            <a:r>
              <a:rPr lang="en-GB" dirty="0" smtClean="0"/>
              <a:t>analysis. These usually do not use dimensionality </a:t>
            </a:r>
            <a:r>
              <a:rPr lang="en-GB" dirty="0" smtClean="0"/>
              <a:t>reduction.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71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 to SVD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Remember that SVD expressed any matrix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GB" dirty="0" smtClean="0"/>
                  <a:t> as 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𝐔𝐒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columns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US" dirty="0" smtClean="0"/>
                  <a:t> are eigenvectors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𝐌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and the columns of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dirty="0" smtClean="0"/>
                  <a:t> are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𝐌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 to SVD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dimensional data matrix, each row is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–dimensional vector.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𝐌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: the mean row is subtracted. 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dirty="0" smtClean="0"/>
                  <a:t>PCA is equivalent to SVD of the mean-subtracted data matrix.</a:t>
                </a:r>
              </a:p>
              <a:p>
                <a:pPr marL="0" indent="0">
                  <a:buNone/>
                </a:pPr>
                <a:r>
                  <a:rPr lang="en-GB" i="1" dirty="0" smtClean="0"/>
                  <a:t>You never need to compute the covariance matrix!</a:t>
                </a:r>
                <a:r>
                  <a:rPr lang="en-GB" b="1" dirty="0" smtClean="0"/>
                  <a:t/>
                </a:r>
                <a:br>
                  <a:rPr lang="en-GB" b="1" dirty="0" smtClean="0"/>
                </a:b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PCA: auditory cortex population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832"/>
          <a:stretch/>
        </p:blipFill>
        <p:spPr>
          <a:xfrm>
            <a:off x="1346132" y="1643048"/>
            <a:ext cx="9004368" cy="4845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2500" y="6488668"/>
            <a:ext cx="22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Bartho et al, EJN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Discriminant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197600" cy="48545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Observations are grouped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 smtClean="0"/>
                  <a:t> classes</a:t>
                </a:r>
              </a:p>
              <a:p>
                <a:r>
                  <a:rPr lang="en-GB" dirty="0" smtClean="0"/>
                  <a:t>Find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dimensional projection that maximizes distances between class means, scaled by variances</a:t>
                </a:r>
              </a:p>
              <a:p>
                <a:r>
                  <a:rPr lang="en-GB" dirty="0" smtClean="0"/>
                  <a:t>Between class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GB" dirty="0" smtClean="0"/>
                  <a:t>Within class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GB" dirty="0" smtClean="0"/>
                  <a:t>Find top eigenvalues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197600" cy="4854575"/>
              </a:xfrm>
              <a:blipFill rotWithShape="0">
                <a:blip r:embed="rId2"/>
                <a:stretch>
                  <a:fillRect l="-1772" t="-2509" r="-1870" b="-2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1943100"/>
            <a:ext cx="39624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GB" dirty="0" smtClean="0"/>
              <a:t>Discriminant analysis: auditory cortex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223963"/>
            <a:ext cx="10515600" cy="4351338"/>
          </a:xfrm>
        </p:spPr>
        <p:txBody>
          <a:bodyPr/>
          <a:lstStyle/>
          <a:p>
            <a:r>
              <a:rPr lang="en-GB" dirty="0" smtClean="0"/>
              <a:t>Projections chosen to maximally separate sustained responses</a:t>
            </a:r>
          </a:p>
          <a:p>
            <a:r>
              <a:rPr lang="en-GB" dirty="0" smtClean="0"/>
              <a:t>Looks completely different to PCA!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383347"/>
            <a:ext cx="7734300" cy="44159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2500" y="6488668"/>
            <a:ext cx="22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Bartho et al, EJN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Factor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Model: hidden factors plus independent noise:</a:t>
                </a:r>
                <a:br>
                  <a:rPr lang="en-GB" dirty="0" smtClean="0"/>
                </a:br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𝚲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𝛍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the hidden factors on trial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 Number of factors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chosen by user.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matrix of “factor loadings”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“noise” on trial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 All elements are independent.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mean.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Covariance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𝚿</m:t>
                    </m:r>
                  </m:oMath>
                </a14:m>
                <a:r>
                  <a:rPr lang="en-US" dirty="0" smtClean="0"/>
                  <a:t>, with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𝚿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diagonal.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8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452</Words>
  <Application>Microsoft Office PowerPoint</Application>
  <PresentationFormat>Widescreen</PresentationFormat>
  <Paragraphs>116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Dimensionality reduction</vt:lpstr>
      <vt:lpstr>Exploratory vs. confirmatory analysis</vt:lpstr>
      <vt:lpstr>Principal component analysis</vt:lpstr>
      <vt:lpstr>Relation to SVD</vt:lpstr>
      <vt:lpstr>Relation to SVD</vt:lpstr>
      <vt:lpstr>PCA: auditory cortex population vectors</vt:lpstr>
      <vt:lpstr>Discriminant analysis</vt:lpstr>
      <vt:lpstr>Discriminant analysis: auditory cortex</vt:lpstr>
      <vt:lpstr>Factor analysis</vt:lpstr>
      <vt:lpstr>Canonical correlation analysis</vt:lpstr>
      <vt:lpstr>Independent component analysis</vt:lpstr>
      <vt:lpstr>ICA in practice</vt:lpstr>
      <vt:lpstr>Wide-field movie: SVD 1</vt:lpstr>
      <vt:lpstr>Wide-field movie: SVD 2</vt:lpstr>
      <vt:lpstr>Wide-field movie: SVD 3</vt:lpstr>
      <vt:lpstr>IC 1 (from 12 SVDs)</vt:lpstr>
      <vt:lpstr>IC 2 (from 12 SVDs)</vt:lpstr>
      <vt:lpstr>IC 3 (from 12 SVDs)</vt:lpstr>
      <vt:lpstr>IC 4 (from 12 SVDs)</vt:lpstr>
      <vt:lpstr>IC 1 (from 100 SVDs)</vt:lpstr>
      <vt:lpstr>IC 2 (from 100 SVDs)</vt:lpstr>
      <vt:lpstr>Non-negative matrix factorization</vt:lpstr>
      <vt:lpstr>Non-negative factor 1</vt:lpstr>
      <vt:lpstr>Non-negative factor 2</vt:lpstr>
      <vt:lpstr>Non-negative factor 3</vt:lpstr>
      <vt:lpstr>Non-negative factor 4</vt:lpstr>
      <vt:lpstr>Non-negative factor 5</vt:lpstr>
      <vt:lpstr>Non-negative factor 6</vt:lpstr>
      <vt:lpstr>Non-negative factor 7</vt:lpstr>
      <vt:lpstr>Many more methods…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dimensionality reduction methods: PCA, ICA, NNMF</dc:title>
  <dc:creator>Kenneth Harris</dc:creator>
  <cp:lastModifiedBy>Kenneth Harris</cp:lastModifiedBy>
  <cp:revision>28</cp:revision>
  <dcterms:created xsi:type="dcterms:W3CDTF">2015-06-23T15:18:55Z</dcterms:created>
  <dcterms:modified xsi:type="dcterms:W3CDTF">2015-06-23T18:32:22Z</dcterms:modified>
</cp:coreProperties>
</file>