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8256" autoAdjust="0"/>
  </p:normalViewPr>
  <p:slideViewPr>
    <p:cSldViewPr snapToGrid="0" showGuides="1">
      <p:cViewPr varScale="1">
        <p:scale>
          <a:sx n="54" d="100"/>
          <a:sy n="54" d="100"/>
        </p:scale>
        <p:origin x="52" y="4016"/>
      </p:cViewPr>
      <p:guideLst>
        <p:guide orient="horz" pos="2160"/>
        <p:guide pos="6856"/>
      </p:guideLst>
    </p:cSldViewPr>
  </p:slideViewPr>
  <p:outlineViewPr>
    <p:cViewPr>
      <p:scale>
        <a:sx n="33" d="100"/>
        <a:sy n="33" d="100"/>
      </p:scale>
      <p:origin x="0" y="-58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0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5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3089-9D5A-4803-A501-2B4D610CC472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ikteam/phy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Cluster analysis and spike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  <a:br>
              <a:rPr lang="en-GB" dirty="0" smtClean="0"/>
            </a:br>
            <a:r>
              <a:rPr lang="en-GB" dirty="0" smtClean="0"/>
              <a:t>15/7/15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fit?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Usually by maximum likelihood: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to maximize: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GB" b="1" i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1" i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𝐢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1" i="0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Can’t be done in one step.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0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E-M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</p:spPr>
            <p:txBody>
              <a:bodyPr/>
              <a:lstStyle/>
              <a:p>
                <a:r>
                  <a:rPr lang="en-GB" dirty="0" smtClean="0"/>
                  <a:t>E (expectation) step: compute probability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lies in cluster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M (maximization) step: cluster parameters: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0" smtClean="0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0" smtClean="0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Repeat until convergence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  <a:blipFill rotWithShape="0">
                <a:blip r:embed="rId2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9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“Hard” EM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E (expectation) step: choose single cluster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Makes things much faster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Hard EM with circular Gaussian clusters is called </a:t>
                </a:r>
                <a:r>
                  <a:rPr lang="en-GB" i="1" dirty="0" smtClean="0"/>
                  <a:t>k-means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52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many clusters?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5144"/>
              </a:xfrm>
            </p:spPr>
            <p:txBody>
              <a:bodyPr/>
              <a:lstStyle/>
              <a:p>
                <a:r>
                  <a:rPr lang="en-GB" dirty="0" smtClean="0"/>
                  <a:t>Could choose by hand</a:t>
                </a:r>
              </a:p>
              <a:p>
                <a:endParaRPr lang="en-GB" dirty="0"/>
              </a:p>
              <a:p>
                <a:r>
                  <a:rPr lang="en-GB" dirty="0" smtClean="0"/>
                  <a:t>Or add a “penalty term” to the log likelihood and try many</a:t>
                </a:r>
              </a:p>
              <a:p>
                <a:endParaRPr lang="en-GB" dirty="0"/>
              </a:p>
              <a:p>
                <a:r>
                  <a:rPr lang="en-GB" dirty="0" smtClean="0"/>
                  <a:t>AIC (</a:t>
                </a:r>
                <a:r>
                  <a:rPr lang="en-GB" dirty="0" err="1" smtClean="0"/>
                  <a:t>Akaike’s</a:t>
                </a:r>
                <a:r>
                  <a:rPr lang="en-GB" dirty="0" smtClean="0"/>
                  <a:t> information criterion):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𝑝𝑎𝑟𝑎𝑚𝑠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GB" dirty="0"/>
              </a:p>
              <a:p>
                <a:r>
                  <a:rPr lang="en-GB" dirty="0" smtClean="0"/>
                  <a:t>BIC (Bayesian information criterion):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𝑝𝑎𝑟𝑎𝑚𝑠</m:t>
                        </m:r>
                      </m:sub>
                    </m:sSub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𝑝𝑜𝑖𝑛𝑡𝑠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GB" dirty="0" smtClean="0"/>
                  <a:t>AIC produces a lot more clusters than BIC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5144"/>
              </a:xfrm>
              <a:blipFill rotWithShape="0">
                <a:blip r:embed="rId2"/>
                <a:stretch>
                  <a:fillRect l="-1043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Spike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http://origin-ars.sciencedirect.com/content/image/1-s2.0-S0959438811001565-g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9" y="1399989"/>
            <a:ext cx="8130550" cy="49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8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dimensions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EM algorithm is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sub>
                    </m:sSub>
                  </m:oMath>
                </a14:m>
                <a:r>
                  <a:rPr lang="en-GB" dirty="0" smtClean="0"/>
                  <a:t>. (Good!) </a:t>
                </a:r>
              </a:p>
              <a:p>
                <a:endParaRPr lang="en-GB" dirty="0"/>
              </a:p>
              <a:p>
                <a:r>
                  <a:rPr lang="en-GB" dirty="0" smtClean="0"/>
                  <a:t> But it does really badly in high dimensions. (As do others)</a:t>
                </a:r>
              </a:p>
              <a:p>
                <a:endParaRPr lang="en-GB" dirty="0"/>
              </a:p>
              <a:p>
                <a:r>
                  <a:rPr lang="en-GB" dirty="0" smtClean="0"/>
                  <a:t>No general solution</a:t>
                </a:r>
              </a:p>
              <a:p>
                <a:endParaRPr lang="en-GB" dirty="0"/>
              </a:p>
              <a:p>
                <a:r>
                  <a:rPr lang="en-GB" dirty="0" smtClean="0"/>
                  <a:t>Solution for spike sorting: “masked EM algorithm”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23" y="50684"/>
            <a:ext cx="9910747" cy="1143000"/>
          </a:xfrm>
        </p:spPr>
        <p:txBody>
          <a:bodyPr/>
          <a:lstStyle/>
          <a:p>
            <a:r>
              <a:rPr lang="en-GB" dirty="0" smtClean="0"/>
              <a:t>Local </a:t>
            </a:r>
            <a:r>
              <a:rPr lang="en-GB" dirty="0" smtClean="0"/>
              <a:t>spike detection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6095" y="1228045"/>
            <a:ext cx="5462270" cy="534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2"/>
          <a:stretch/>
        </p:blipFill>
        <p:spPr bwMode="auto">
          <a:xfrm>
            <a:off x="3136095" y="1228045"/>
            <a:ext cx="4401910" cy="534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01"/>
          <a:stretch/>
        </p:blipFill>
        <p:spPr bwMode="auto">
          <a:xfrm>
            <a:off x="3136095" y="1228045"/>
            <a:ext cx="2884010" cy="534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69"/>
          <a:stretch/>
        </p:blipFill>
        <p:spPr bwMode="auto">
          <a:xfrm>
            <a:off x="3136095" y="1228045"/>
            <a:ext cx="1214320" cy="5344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95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Masked EM algorithm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81200" y="1607521"/>
                <a:ext cx="8229600" cy="47600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Masked features are ignored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r>
                  <a:rPr lang="en-GB" dirty="0"/>
                  <a:t>Solves “curse of dimensionality”</a:t>
                </a:r>
              </a:p>
              <a:p>
                <a:r>
                  <a:rPr lang="en-GB" dirty="0"/>
                  <a:t>Scales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𝑢𝑛𝑚𝑎𝑠𝑘𝑒𝑑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rather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1 million spikes, 128 channels: 1 day.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07521"/>
                <a:ext cx="8229600" cy="4760053"/>
              </a:xfrm>
              <a:prstGeom prst="rect">
                <a:avLst/>
              </a:prstGeom>
              <a:blipFill rotWithShape="0">
                <a:blip r:embed="rId2"/>
                <a:stretch>
                  <a:fillRect l="-1704" t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9778" b="60445"/>
          <a:stretch/>
        </p:blipFill>
        <p:spPr>
          <a:xfrm>
            <a:off x="1955598" y="2214681"/>
            <a:ext cx="8493148" cy="910741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67164" y="6388905"/>
            <a:ext cx="540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 eaLnBrk="1" hangingPunct="1"/>
            <a:r>
              <a:rPr lang="en-US" sz="2000" dirty="0" err="1"/>
              <a:t>Kadir</a:t>
            </a:r>
            <a:r>
              <a:rPr lang="en-US" sz="2000" dirty="0"/>
              <a:t> et al, Neural Computation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8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Estimating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61" y="1417639"/>
            <a:ext cx="7804677" cy="52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Manual verification essential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klusta-team/klustaviewa/master/images/img0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"/>
          <a:stretch/>
        </p:blipFill>
        <p:spPr bwMode="auto">
          <a:xfrm>
            <a:off x="1921292" y="1466232"/>
            <a:ext cx="8465354" cy="45477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3293" y="6148874"/>
            <a:ext cx="345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http://klusta-team.github.io/</a:t>
            </a:r>
            <a:br>
              <a:rPr lang="en-GB" dirty="0" smtClean="0">
                <a:hlinkClick r:id="rId3"/>
              </a:rPr>
            </a:br>
            <a:r>
              <a:rPr lang="en-GB" dirty="0" smtClean="0">
                <a:hlinkClick r:id="rId3"/>
              </a:rPr>
              <a:t>https://github.com/kwikteam/phy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vs. confirmatory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Exploratory analysis</a:t>
            </a:r>
          </a:p>
          <a:p>
            <a:pPr lvl="1"/>
            <a:r>
              <a:rPr lang="en-GB" dirty="0" smtClean="0"/>
              <a:t>Helps you formulate a hypothesis</a:t>
            </a:r>
          </a:p>
          <a:p>
            <a:pPr lvl="1"/>
            <a:r>
              <a:rPr lang="en-GB" dirty="0" smtClean="0"/>
              <a:t>End result is </a:t>
            </a:r>
            <a:r>
              <a:rPr lang="en-GB" dirty="0" smtClean="0"/>
              <a:t>often a </a:t>
            </a:r>
            <a:r>
              <a:rPr lang="en-GB" dirty="0" smtClean="0"/>
              <a:t>nice-looking picture</a:t>
            </a:r>
          </a:p>
          <a:p>
            <a:pPr lvl="1"/>
            <a:r>
              <a:rPr lang="en-GB" dirty="0" smtClean="0"/>
              <a:t>Any method is equally valid – because it just helps you think of a hypothesis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Confirmatory analysis</a:t>
            </a:r>
          </a:p>
          <a:p>
            <a:pPr lvl="1"/>
            <a:r>
              <a:rPr lang="en-GB" dirty="0" smtClean="0"/>
              <a:t>Where you test your hypothesis</a:t>
            </a:r>
          </a:p>
          <a:p>
            <a:pPr lvl="1"/>
            <a:r>
              <a:rPr lang="en-GB" dirty="0" smtClean="0"/>
              <a:t>Multiple ways to do it (Classical, Bayesian, Cross-validation)</a:t>
            </a:r>
          </a:p>
          <a:p>
            <a:pPr lvl="1"/>
            <a:r>
              <a:rPr lang="en-GB" dirty="0" smtClean="0"/>
              <a:t>You have to stick to the rules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Inductive vs. deductive reasoning (K. Popper)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Finds directions of maximum variance in a data set</a:t>
            </a:r>
          </a:p>
          <a:p>
            <a:r>
              <a:rPr lang="en-GB" dirty="0" smtClean="0"/>
              <a:t>These correspond to the eigenvectors of the covariance matrix</a:t>
            </a:r>
            <a:endParaRPr lang="en-US" dirty="0"/>
          </a:p>
        </p:txBody>
      </p:sp>
      <p:pic>
        <p:nvPicPr>
          <p:cNvPr id="1026" name="Picture 2" descr="http://cogsci.ucd.ie/Connectionism/Labs/labimages/pc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58" y="3196280"/>
            <a:ext cx="4620235" cy="32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apandre.files.wordpress.com/2011/08/clusterdistan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11" y="1411358"/>
            <a:ext cx="89916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main ways to do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Model-free</a:t>
            </a:r>
          </a:p>
          <a:p>
            <a:pPr lvl="1"/>
            <a:r>
              <a:rPr lang="en-GB" dirty="0" smtClean="0"/>
              <a:t>Requires a distance measure between every pair of points</a:t>
            </a:r>
          </a:p>
          <a:p>
            <a:endParaRPr lang="en-GB" dirty="0"/>
          </a:p>
          <a:p>
            <a:r>
              <a:rPr lang="en-GB" dirty="0" smtClean="0"/>
              <a:t>Model-based</a:t>
            </a:r>
          </a:p>
          <a:p>
            <a:pPr lvl="1"/>
            <a:r>
              <a:rPr lang="en-GB" dirty="0" smtClean="0"/>
              <a:t>Assumes that points come from a probability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Hierarchical clustering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131"/>
            <a:ext cx="10515600" cy="487073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Model-free method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Agglomerative</a:t>
            </a:r>
          </a:p>
          <a:p>
            <a:pPr lvl="2"/>
            <a:r>
              <a:rPr lang="en-GB" dirty="0" smtClean="0"/>
              <a:t>“Bottom up”</a:t>
            </a:r>
          </a:p>
          <a:p>
            <a:pPr lvl="2"/>
            <a:r>
              <a:rPr lang="en-GB" dirty="0" smtClean="0"/>
              <a:t>Sequentially merge similar points/clusters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Divisive</a:t>
            </a:r>
          </a:p>
          <a:p>
            <a:pPr lvl="2"/>
            <a:r>
              <a:rPr lang="en-GB" dirty="0" smtClean="0"/>
              <a:t>“Top down”</a:t>
            </a:r>
          </a:p>
          <a:p>
            <a:pPr lvl="2"/>
            <a:r>
              <a:rPr lang="en-GB" dirty="0" smtClean="0"/>
              <a:t>Sequentially split clusters</a:t>
            </a:r>
          </a:p>
          <a:p>
            <a:pPr lvl="2"/>
            <a:r>
              <a:rPr lang="en-GB" dirty="0" smtClean="0"/>
              <a:t>Need to define how to split clusters</a:t>
            </a:r>
          </a:p>
          <a:p>
            <a:pPr lvl="2"/>
            <a:r>
              <a:rPr lang="en-GB" dirty="0" smtClean="0"/>
              <a:t>Can be slow, but can give better results</a:t>
            </a:r>
          </a:p>
          <a:p>
            <a:pPr lvl="2"/>
            <a:endParaRPr lang="en-GB" dirty="0"/>
          </a:p>
          <a:p>
            <a:r>
              <a:rPr lang="en-GB" dirty="0" smtClean="0"/>
              <a:t>Choose number of clusters by “slicing” </a:t>
            </a:r>
            <a:r>
              <a:rPr lang="en-GB" dirty="0" err="1" smtClean="0"/>
              <a:t>dendrogram</a:t>
            </a:r>
            <a:endParaRPr lang="en-GB" dirty="0" smtClean="0"/>
          </a:p>
          <a:p>
            <a:r>
              <a:rPr lang="en-GB" dirty="0" smtClean="0"/>
              <a:t>Both slow for large numbers of points: O(N</a:t>
            </a:r>
            <a:r>
              <a:rPr lang="en-GB" baseline="30000" dirty="0" smtClean="0"/>
              <a:t>3</a:t>
            </a:r>
            <a:r>
              <a:rPr lang="en-GB" dirty="0" smtClean="0"/>
              <a:t>) unless you use tricks</a:t>
            </a:r>
          </a:p>
          <a:p>
            <a:pPr lvl="2"/>
            <a:endParaRPr lang="en-GB" dirty="0"/>
          </a:p>
          <a:p>
            <a:pPr lvl="2"/>
            <a:endParaRPr lang="en-US" dirty="0"/>
          </a:p>
        </p:txBody>
      </p:sp>
      <p:pic>
        <p:nvPicPr>
          <p:cNvPr id="2050" name="Picture 2" descr="Average-linkage clustering of a small social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18" y="1382279"/>
            <a:ext cx="4889789" cy="21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964218" y="1887415"/>
            <a:ext cx="50402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Mean-shift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9185" cy="4351338"/>
          </a:xfrm>
        </p:spPr>
        <p:txBody>
          <a:bodyPr/>
          <a:lstStyle/>
          <a:p>
            <a:r>
              <a:rPr lang="en-GB" dirty="0" smtClean="0"/>
              <a:t>Compute a density estimate</a:t>
            </a:r>
          </a:p>
          <a:p>
            <a:endParaRPr lang="en-GB" dirty="0"/>
          </a:p>
          <a:p>
            <a:r>
              <a:rPr lang="en-GB" dirty="0" smtClean="0"/>
              <a:t>Compute its gradient</a:t>
            </a:r>
          </a:p>
          <a:p>
            <a:endParaRPr lang="en-GB" dirty="0"/>
          </a:p>
          <a:p>
            <a:r>
              <a:rPr lang="en-GB" dirty="0" smtClean="0"/>
              <a:t>Move each point “uphill” </a:t>
            </a:r>
          </a:p>
          <a:p>
            <a:endParaRPr lang="en-GB" dirty="0"/>
          </a:p>
          <a:p>
            <a:r>
              <a:rPr lang="en-GB" dirty="0" smtClean="0"/>
              <a:t>Number of clusters is set by density estimation </a:t>
            </a:r>
            <a:r>
              <a:rPr lang="en-GB" dirty="0" err="1" smtClean="0"/>
              <a:t>prarameters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3074" name="Picture 2" descr="https://www.byclb.com/TR/Tutorials/neural_networks/ch11_1_dosyalar/image08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7"/>
          <a:stretch/>
        </p:blipFill>
        <p:spPr bwMode="auto">
          <a:xfrm>
            <a:off x="6179128" y="628072"/>
            <a:ext cx="4590472" cy="60819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9098280" y="2667000"/>
            <a:ext cx="208280" cy="294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625080" y="2067560"/>
            <a:ext cx="66040" cy="289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784080" y="4836160"/>
            <a:ext cx="177800" cy="55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9834880" y="4348480"/>
            <a:ext cx="35560" cy="32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Rodriguez-Laio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86792"/>
            <a:ext cx="10515600" cy="1171208"/>
          </a:xfrm>
        </p:spPr>
        <p:txBody>
          <a:bodyPr>
            <a:normAutofit/>
          </a:bodyPr>
          <a:lstStyle/>
          <a:p>
            <a:r>
              <a:rPr lang="en-GB" dirty="0" smtClean="0"/>
              <a:t>Number of clusters set by how many points you select</a:t>
            </a:r>
          </a:p>
          <a:p>
            <a:r>
              <a:rPr lang="en-GB" dirty="0" smtClean="0"/>
              <a:t>Both Rodriguez-Laio and Mean Shift are order N</a:t>
            </a:r>
            <a:r>
              <a:rPr lang="en-GB" baseline="30000" dirty="0" smtClean="0"/>
              <a:t>2</a:t>
            </a:r>
            <a:r>
              <a:rPr lang="en-GB" dirty="0" smtClean="0"/>
              <a:t> unless you use tricks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045"/>
          <a:stretch/>
        </p:blipFill>
        <p:spPr>
          <a:xfrm>
            <a:off x="745189" y="2084632"/>
            <a:ext cx="4577089" cy="3297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9282" r="1"/>
          <a:stretch/>
        </p:blipFill>
        <p:spPr>
          <a:xfrm>
            <a:off x="6588369" y="2084632"/>
            <a:ext cx="4765431" cy="3297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8174" y="5165060"/>
            <a:ext cx="8883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Density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968504" y="3371213"/>
            <a:ext cx="31747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Distance to closest denser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ypr.sourceforge.net/_images/sample_g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48" y="3092511"/>
            <a:ext cx="5020652" cy="376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Model-based clustering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Fit a family of probability distributions, usually a “mixture model”: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Example: mixture of circular Gaussians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,	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Example: mixture of general Gaussians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,	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8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377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Cambria Math</vt:lpstr>
      <vt:lpstr>Office Theme</vt:lpstr>
      <vt:lpstr>Cluster analysis and spike sorting</vt:lpstr>
      <vt:lpstr>Exploratory vs. confirmatory analysis</vt:lpstr>
      <vt:lpstr>Principal component analysis</vt:lpstr>
      <vt:lpstr>Cluster analysis</vt:lpstr>
      <vt:lpstr>Two main ways to do cluster analysis</vt:lpstr>
      <vt:lpstr>Hierarchical clustering</vt:lpstr>
      <vt:lpstr>Mean-shift clustering</vt:lpstr>
      <vt:lpstr>Rodriguez-Laio clustering</vt:lpstr>
      <vt:lpstr>Model-based clustering</vt:lpstr>
      <vt:lpstr>How to fit?</vt:lpstr>
      <vt:lpstr>E-M algorithm</vt:lpstr>
      <vt:lpstr>“Hard” EM algorithm</vt:lpstr>
      <vt:lpstr>How many clusters?</vt:lpstr>
      <vt:lpstr>Spike sorting</vt:lpstr>
      <vt:lpstr>High dimensions</vt:lpstr>
      <vt:lpstr>Local spike detection</vt:lpstr>
      <vt:lpstr>Step 2: Masked EM algorithm</vt:lpstr>
      <vt:lpstr>Estimating performance</vt:lpstr>
      <vt:lpstr> Manual verification essential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Harris</dc:creator>
  <cp:lastModifiedBy>Kenneth Harris</cp:lastModifiedBy>
  <cp:revision>13</cp:revision>
  <dcterms:created xsi:type="dcterms:W3CDTF">2015-07-14T20:14:18Z</dcterms:created>
  <dcterms:modified xsi:type="dcterms:W3CDTF">2015-07-14T22:00:45Z</dcterms:modified>
</cp:coreProperties>
</file>