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8" r:id="rId11"/>
    <p:sldId id="267" r:id="rId12"/>
    <p:sldId id="269" r:id="rId13"/>
    <p:sldId id="271" r:id="rId14"/>
    <p:sldId id="270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12B4-16FC-469E-80E3-FDE15DFA8A63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4E94-5292-4DEC-B799-82503163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LFPs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</a:t>
            </a:r>
          </a:p>
          <a:p>
            <a:r>
              <a:rPr lang="en-GB" dirty="0" smtClean="0"/>
              <a:t>11/2/15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Signal processing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electrophysiology recording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453467"/>
            <a:ext cx="10515600" cy="1723496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Filter </a:t>
            </a:r>
            <a:r>
              <a:rPr lang="en-GB" dirty="0" smtClean="0"/>
              <a:t>has two components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dirty="0" smtClean="0"/>
              <a:t>High-pass (usually around 1Hz). Without this, A/D converter would saturate</a:t>
            </a:r>
          </a:p>
          <a:p>
            <a:pPr lvl="1"/>
            <a:r>
              <a:rPr lang="en-GB" dirty="0" smtClean="0"/>
              <a:t>Low-pass (anti-aliasing filter, half the sample rate).</a:t>
            </a:r>
            <a:endParaRPr lang="en-US" dirty="0"/>
          </a:p>
        </p:txBody>
      </p:sp>
      <p:pic>
        <p:nvPicPr>
          <p:cNvPr id="3078" name="Picture 6" descr="Site Layouts2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-66910" y="2566858"/>
            <a:ext cx="2408412" cy="80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4588" y="2142066"/>
            <a:ext cx="1490133" cy="119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Amplifier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611" y="2142066"/>
            <a:ext cx="1490133" cy="119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56634" y="2142066"/>
            <a:ext cx="1490133" cy="119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/>
                </a:solidFill>
              </a:rPr>
              <a:t>A/D converter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3084" name="Picture 12" descr="Computer 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57" y="1416742"/>
            <a:ext cx="1637512" cy="24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1430867" y="2738966"/>
            <a:ext cx="8537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3774721" y="2738966"/>
            <a:ext cx="7458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6010744" y="2738966"/>
            <a:ext cx="7458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8246767" y="2738966"/>
            <a:ext cx="6178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 smtClean="0"/>
              <a:t>Nyquist</a:t>
            </a:r>
            <a:r>
              <a:rPr lang="en-GB" i="1" dirty="0" smtClean="0"/>
              <a:t> frequency </a:t>
            </a:r>
            <a:r>
              <a:rPr lang="en-GB" dirty="0" smtClean="0"/>
              <a:t>is half the sampling rate</a:t>
            </a:r>
          </a:p>
          <a:p>
            <a:endParaRPr lang="en-GB" dirty="0"/>
          </a:p>
          <a:p>
            <a:r>
              <a:rPr lang="en-GB" dirty="0" smtClean="0"/>
              <a:t>If a signal has no power above the </a:t>
            </a:r>
            <a:r>
              <a:rPr lang="en-GB" dirty="0" err="1" smtClean="0"/>
              <a:t>Nyquist</a:t>
            </a:r>
            <a:r>
              <a:rPr lang="en-GB" dirty="0" smtClean="0"/>
              <a:t> frequency, the whole continuous signal can be reconstructed uniquely from the samples</a:t>
            </a:r>
          </a:p>
          <a:p>
            <a:endParaRPr lang="en-GB" dirty="0"/>
          </a:p>
          <a:p>
            <a:r>
              <a:rPr lang="en-GB" dirty="0" smtClean="0"/>
              <a:t>If there is power above the </a:t>
            </a:r>
            <a:r>
              <a:rPr lang="en-GB" dirty="0" err="1" smtClean="0"/>
              <a:t>Nyquist</a:t>
            </a:r>
            <a:r>
              <a:rPr lang="en-GB" dirty="0" smtClean="0"/>
              <a:t> frequency, you have </a:t>
            </a:r>
            <a:r>
              <a:rPr lang="en-GB" i="1" dirty="0" smtClean="0"/>
              <a:t>aliasing</a:t>
            </a:r>
            <a:endParaRPr lang="en-US" dirty="0"/>
          </a:p>
        </p:txBody>
      </p:sp>
      <p:pic>
        <p:nvPicPr>
          <p:cNvPr id="4100" name="Picture 4" descr="http://upload.wikimedia.org/wikipedia/commons/thumb/a/af/CPT-sound-nyquist-thereom-1.5percycle.svg/459px-CPT-sound-nyquist-thereom-1.5percyc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5278437"/>
            <a:ext cx="437197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spectrum and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They are </a:t>
            </a:r>
            <a:r>
              <a:rPr lang="en-GB" i="1" dirty="0" smtClean="0"/>
              <a:t>not </a:t>
            </a:r>
            <a:r>
              <a:rPr lang="en-GB" dirty="0" smtClean="0"/>
              <a:t>the same!</a:t>
            </a:r>
          </a:p>
          <a:p>
            <a:endParaRPr lang="en-GB" dirty="0"/>
          </a:p>
          <a:p>
            <a:r>
              <a:rPr lang="en-GB" dirty="0" smtClean="0"/>
              <a:t>Power spectrum estimates how much energy a signal has at each frequency.</a:t>
            </a:r>
          </a:p>
          <a:p>
            <a:endParaRPr lang="en-GB" dirty="0"/>
          </a:p>
          <a:p>
            <a:r>
              <a:rPr lang="en-GB" dirty="0" smtClean="0"/>
              <a:t>You use the Fourier transform to estimate the power spectrum.</a:t>
            </a:r>
          </a:p>
          <a:p>
            <a:endParaRPr lang="en-GB" dirty="0"/>
          </a:p>
          <a:p>
            <a:r>
              <a:rPr lang="en-GB" dirty="0" smtClean="0"/>
              <a:t>But the raw Fourier transform is a bad estimate.</a:t>
            </a:r>
          </a:p>
          <a:p>
            <a:endParaRPr lang="en-GB" dirty="0"/>
          </a:p>
          <a:p>
            <a:r>
              <a:rPr lang="en-GB" dirty="0" smtClean="0"/>
              <a:t>Fourier transform is </a:t>
            </a:r>
            <a:r>
              <a:rPr lang="en-GB" i="1" dirty="0" smtClean="0"/>
              <a:t>deterministic, </a:t>
            </a:r>
            <a:r>
              <a:rPr lang="en-GB" dirty="0" smtClean="0"/>
              <a:t>a way of re-representing a signal</a:t>
            </a:r>
          </a:p>
          <a:p>
            <a:endParaRPr lang="en-GB" dirty="0"/>
          </a:p>
          <a:p>
            <a:r>
              <a:rPr lang="en-GB" dirty="0" smtClean="0"/>
              <a:t>Power spectrum is a </a:t>
            </a:r>
            <a:r>
              <a:rPr lang="en-GB" i="1" dirty="0" smtClean="0"/>
              <a:t>statistical estimator </a:t>
            </a:r>
            <a:r>
              <a:rPr lang="en-GB" dirty="0" smtClean="0"/>
              <a:t>used when you have limited data</a:t>
            </a:r>
          </a:p>
        </p:txBody>
      </p:sp>
    </p:spTree>
    <p:extLst>
      <p:ext uri="{BB962C8B-B14F-4D97-AF65-F5344CB8AC3E}">
        <p14:creationId xmlns:p14="http://schemas.microsoft.com/office/powerpoint/2010/main" val="22583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Discrete Fourier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9477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Represents a signal as a sum of sine/cosine waves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𝑖𝑓𝑡</m:t>
                          </m:r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𝑖𝑓𝑡</m:t>
                          </m:r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m:rPr>
                                  <m:lit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m:rPr>
                                  <m:lit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real, 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complex. </a:t>
                </a:r>
              </a:p>
              <a:p>
                <a:pPr lvl="1"/>
                <a:r>
                  <a:rPr lang="en-GB" dirty="0" smtClean="0"/>
                  <a:t>Magnitude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wave amplitude</a:t>
                </a:r>
              </a:p>
              <a:p>
                <a:pPr lvl="1"/>
                <a:r>
                  <a:rPr lang="en-GB" dirty="0" smtClean="0"/>
                  <a:t>Argument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phase</a:t>
                </a:r>
              </a:p>
              <a:p>
                <a:pPr lvl="1"/>
                <a:r>
                  <a:rPr lang="en-GB" dirty="0" smtClean="0"/>
                  <a:t>Still only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 smtClean="0"/>
                  <a:t> degrees of freedom: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947708"/>
              </a:xfrm>
              <a:blipFill rotWithShape="0">
                <a:blip r:embed="rId2"/>
                <a:stretch>
                  <a:fillRect l="-1043" t="-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Fourier transform to estimate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Noisy!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85"/>
          <a:stretch/>
        </p:blipFill>
        <p:spPr>
          <a:xfrm>
            <a:off x="2764896" y="1335520"/>
            <a:ext cx="7928503" cy="53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spectra are statistical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Recorded signal is just one of many that could have been observed in the same experiment</a:t>
            </a:r>
          </a:p>
          <a:p>
            <a:endParaRPr lang="en-GB" dirty="0"/>
          </a:p>
          <a:p>
            <a:r>
              <a:rPr lang="en-GB" dirty="0" smtClean="0"/>
              <a:t>We want to learn something about the population this signal came from</a:t>
            </a:r>
          </a:p>
          <a:p>
            <a:endParaRPr lang="en-GB" dirty="0"/>
          </a:p>
          <a:p>
            <a:r>
              <a:rPr lang="en-GB" dirty="0" smtClean="0"/>
              <a:t>Fourier transform is a faithful representation of this particular recording</a:t>
            </a:r>
          </a:p>
          <a:p>
            <a:endParaRPr lang="en-GB" dirty="0"/>
          </a:p>
          <a:p>
            <a:r>
              <a:rPr lang="en-GB" dirty="0" smtClean="0"/>
              <a:t>Not what we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field potentials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 component of intracranial electrical signal </a:t>
            </a:r>
          </a:p>
          <a:p>
            <a:r>
              <a:rPr lang="en-GB" dirty="0" smtClean="0"/>
              <a:t>Physical basis for scalp EEG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057330"/>
          </a:xfr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06332" y="2239974"/>
            <a:ext cx="259460" cy="3429515"/>
          </a:xfrm>
          <a:prstGeom prst="rect">
            <a:avLst/>
          </a:prstGeom>
          <a:noFill/>
          <a:ln w="12700" algn="ctr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flipH="1">
            <a:off x="10210800" y="2239974"/>
            <a:ext cx="304800" cy="2716074"/>
          </a:xfrm>
          <a:prstGeom prst="rect">
            <a:avLst/>
          </a:prstGeom>
          <a:noFill/>
          <a:ln w="12700" algn="ctr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9179" y="199568"/>
            <a:ext cx="177037" cy="1098880"/>
          </a:xfrm>
          <a:prstGeom prst="rect">
            <a:avLst/>
          </a:prstGeom>
          <a:noFill/>
          <a:ln w="12700" algn="ctr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1225" y="2488649"/>
            <a:ext cx="152400" cy="369332"/>
          </a:xfrm>
          <a:prstGeom prst="rect">
            <a:avLst/>
          </a:prstGeom>
          <a:noFill/>
          <a:ln w="12700" algn="ctr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28038" y="5322226"/>
            <a:ext cx="255587" cy="87740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444706" y="4771382"/>
            <a:ext cx="223806" cy="185801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 we will talk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Physical basis of the LFP</a:t>
            </a:r>
          </a:p>
          <a:p>
            <a:endParaRPr lang="en-GB" dirty="0" smtClean="0"/>
          </a:p>
          <a:p>
            <a:r>
              <a:rPr lang="en-GB" dirty="0" smtClean="0"/>
              <a:t>Current-source density analysis</a:t>
            </a:r>
          </a:p>
          <a:p>
            <a:endParaRPr lang="en-GB" dirty="0"/>
          </a:p>
          <a:p>
            <a:r>
              <a:rPr lang="en-GB" dirty="0" smtClean="0"/>
              <a:t>Some math (signal processing theory, Gaussian processes)</a:t>
            </a:r>
          </a:p>
          <a:p>
            <a:endParaRPr lang="en-GB" dirty="0"/>
          </a:p>
          <a:p>
            <a:r>
              <a:rPr lang="en-GB" dirty="0" smtClean="0"/>
              <a:t>Spectral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basis of the LFP signal</a:t>
            </a:r>
            <a:endParaRPr lang="en-US" dirty="0"/>
          </a:p>
        </p:txBody>
      </p:sp>
      <p:sp>
        <p:nvSpPr>
          <p:cNvPr id="4" name="Freeform 23"/>
          <p:cNvSpPr>
            <a:spLocks/>
          </p:cNvSpPr>
          <p:nvPr/>
        </p:nvSpPr>
        <p:spPr bwMode="auto">
          <a:xfrm>
            <a:off x="9494371" y="1988364"/>
            <a:ext cx="1473095" cy="4025860"/>
          </a:xfrm>
          <a:custGeom>
            <a:avLst/>
            <a:gdLst>
              <a:gd name="T0" fmla="*/ 2147483647 w 758"/>
              <a:gd name="T1" fmla="*/ 2147483647 h 1956"/>
              <a:gd name="T2" fmla="*/ 2147483647 w 758"/>
              <a:gd name="T3" fmla="*/ 2147483647 h 1956"/>
              <a:gd name="T4" fmla="*/ 2147483647 w 758"/>
              <a:gd name="T5" fmla="*/ 2147483647 h 1956"/>
              <a:gd name="T6" fmla="*/ 2147483647 w 758"/>
              <a:gd name="T7" fmla="*/ 2147483647 h 1956"/>
              <a:gd name="T8" fmla="*/ 2147483647 w 758"/>
              <a:gd name="T9" fmla="*/ 2147483647 h 1956"/>
              <a:gd name="T10" fmla="*/ 2147483647 w 758"/>
              <a:gd name="T11" fmla="*/ 2147483647 h 1956"/>
              <a:gd name="T12" fmla="*/ 2147483647 w 758"/>
              <a:gd name="T13" fmla="*/ 0 h 1956"/>
              <a:gd name="T14" fmla="*/ 2147483647 w 758"/>
              <a:gd name="T15" fmla="*/ 0 h 1956"/>
              <a:gd name="T16" fmla="*/ 0 w 758"/>
              <a:gd name="T17" fmla="*/ 2147483647 h 1956"/>
              <a:gd name="T18" fmla="*/ 2147483647 w 758"/>
              <a:gd name="T19" fmla="*/ 2147483647 h 1956"/>
              <a:gd name="T20" fmla="*/ 2147483647 w 758"/>
              <a:gd name="T21" fmla="*/ 2147483647 h 195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8"/>
              <a:gd name="T34" fmla="*/ 0 h 1956"/>
              <a:gd name="T35" fmla="*/ 758 w 758"/>
              <a:gd name="T36" fmla="*/ 1956 h 195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8" h="1956">
                <a:moveTo>
                  <a:pt x="366" y="1641"/>
                </a:moveTo>
                <a:lnTo>
                  <a:pt x="186" y="1956"/>
                </a:lnTo>
                <a:lnTo>
                  <a:pt x="570" y="1956"/>
                </a:lnTo>
                <a:lnTo>
                  <a:pt x="405" y="1644"/>
                </a:lnTo>
                <a:lnTo>
                  <a:pt x="404" y="22"/>
                </a:lnTo>
                <a:lnTo>
                  <a:pt x="738" y="14"/>
                </a:lnTo>
                <a:lnTo>
                  <a:pt x="758" y="0"/>
                </a:lnTo>
                <a:lnTo>
                  <a:pt x="18" y="0"/>
                </a:lnTo>
                <a:lnTo>
                  <a:pt x="0" y="18"/>
                </a:lnTo>
                <a:lnTo>
                  <a:pt x="368" y="18"/>
                </a:lnTo>
                <a:lnTo>
                  <a:pt x="366" y="164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490484" y="2583934"/>
            <a:ext cx="1740434" cy="369332"/>
            <a:chOff x="7023634" y="2583934"/>
            <a:chExt cx="1740434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500533" y="2768600"/>
              <a:ext cx="26353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23634" y="2583934"/>
              <a:ext cx="1608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Synaptic input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13657" cy="470852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Kirchoff’s current law:</a:t>
                </a:r>
              </a:p>
              <a:p>
                <a:pPr lvl="1"/>
                <a:r>
                  <a:rPr lang="en-GB" dirty="0" smtClean="0"/>
                  <a:t>Current flowing into any location balances current flowing out of it.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Extracellular space is resistive</a:t>
                </a:r>
              </a:p>
              <a:p>
                <a:endParaRPr lang="en-GB" dirty="0"/>
              </a:p>
              <a:p>
                <a:r>
                  <a:rPr lang="en-GB" dirty="0" smtClean="0"/>
                  <a:t>Ohm’s law applied to return current: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GB" dirty="0" smtClean="0"/>
                  <a:t>	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Assumes uniformity across x and y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13657" cy="4708525"/>
              </a:xfrm>
              <a:blipFill rotWithShape="0">
                <a:blip r:embed="rId2"/>
                <a:stretch>
                  <a:fillRect l="-1469" t="-2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0230918" y="2768600"/>
            <a:ext cx="1346200" cy="3014133"/>
            <a:chOff x="8764068" y="2768600"/>
            <a:chExt cx="1346200" cy="301413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781002" y="2768600"/>
              <a:ext cx="0" cy="301413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764068" y="3745081"/>
              <a:ext cx="134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00B050"/>
                  </a:solidFill>
                </a:rPr>
                <a:t>Intracellular current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93171" y="3249913"/>
            <a:ext cx="3213943" cy="2532820"/>
            <a:chOff x="5526321" y="3249913"/>
            <a:chExt cx="3213943" cy="25328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8500533" y="5600700"/>
              <a:ext cx="179917" cy="182033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26321" y="5136402"/>
              <a:ext cx="2882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7030A0"/>
                  </a:solidFill>
                </a:rPr>
                <a:t>Charging current (capacitive)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p</a:t>
              </a:r>
              <a:r>
                <a:rPr lang="en-GB" dirty="0" smtClean="0">
                  <a:solidFill>
                    <a:srgbClr val="7030A0"/>
                  </a:solidFill>
                </a:rPr>
                <a:t>lus leak current (resistive) 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8500533" y="4969933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8500533" y="4584543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8500533" y="4161211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8500533" y="3731229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8500533" y="3249913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8500533" y="5353205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873592" y="2785534"/>
            <a:ext cx="1082160" cy="2743200"/>
            <a:chOff x="7406742" y="2785534"/>
            <a:chExt cx="1082160" cy="274320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8488902" y="2785534"/>
              <a:ext cx="0" cy="27432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406742" y="3574250"/>
              <a:ext cx="1069987" cy="66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Return current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3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GB" dirty="0" smtClean="0"/>
              <a:t>Linear probe recordings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6371168" cy="50220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 smtClean="0"/>
                  <a:t>, spacing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>
                    <a:solidFill>
                      <a:srgbClr val="FF0000"/>
                    </a:solidFill>
                  </a:rPr>
                  <a:t>Extracellular current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GB" dirty="0" smtClean="0">
                    <a:solidFill>
                      <a:schemeClr val="accent6"/>
                    </a:solidFill>
                  </a:rPr>
                  <a:t>Intracellular current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∝−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 smtClean="0">
                    <a:solidFill>
                      <a:schemeClr val="accent1"/>
                    </a:solidFill>
                  </a:rPr>
                  <a:t>Current</a:t>
                </a:r>
                <a:r>
                  <a:rPr lang="en-GB" dirty="0" smtClean="0"/>
                  <a:t> </a:t>
                </a:r>
                <a:r>
                  <a:rPr lang="en-GB" dirty="0" smtClean="0">
                    <a:solidFill>
                      <a:srgbClr val="7030A0"/>
                    </a:solidFill>
                  </a:rPr>
                  <a:t>source </a:t>
                </a:r>
                <a:r>
                  <a:rPr lang="en-GB" dirty="0" smtClean="0">
                    <a:solidFill>
                      <a:schemeClr val="accent1"/>
                    </a:solidFill>
                  </a:rPr>
                  <a:t>density</a:t>
                </a:r>
                <a:r>
                  <a:rPr lang="en-GB" dirty="0" smtClean="0"/>
                  <a:t> (</a:t>
                </a:r>
                <a:r>
                  <a:rPr lang="en-GB" dirty="0" smtClean="0">
                    <a:solidFill>
                      <a:srgbClr val="7030A0"/>
                    </a:solidFill>
                  </a:rPr>
                  <a:t>CSD</a:t>
                </a:r>
                <a:r>
                  <a:rPr lang="en-GB" dirty="0" smtClean="0"/>
                  <a:t>)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6371168" cy="5022055"/>
              </a:xfrm>
              <a:blipFill rotWithShape="0">
                <a:blip r:embed="rId2"/>
                <a:stretch>
                  <a:fillRect l="-134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144000" y="1027906"/>
            <a:ext cx="3048000" cy="5556250"/>
            <a:chOff x="4714875" y="1130300"/>
            <a:chExt cx="3048000" cy="5556250"/>
          </a:xfrm>
        </p:grpSpPr>
        <p:pic>
          <p:nvPicPr>
            <p:cNvPr id="5" name="Picture 2" descr="RecordingFig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5" y="1130300"/>
              <a:ext cx="3048000" cy="555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RecordingFig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5" y="1130300"/>
              <a:ext cx="3048000" cy="555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175500" y="1368425"/>
            <a:ext cx="1473095" cy="4025860"/>
            <a:chOff x="7035800" y="1825625"/>
            <a:chExt cx="1473095" cy="4025860"/>
          </a:xfrm>
        </p:grpSpPr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7035800" y="1825625"/>
              <a:ext cx="1473095" cy="4025860"/>
            </a:xfrm>
            <a:custGeom>
              <a:avLst/>
              <a:gdLst>
                <a:gd name="T0" fmla="*/ 2147483647 w 758"/>
                <a:gd name="T1" fmla="*/ 2147483647 h 1956"/>
                <a:gd name="T2" fmla="*/ 2147483647 w 758"/>
                <a:gd name="T3" fmla="*/ 2147483647 h 1956"/>
                <a:gd name="T4" fmla="*/ 2147483647 w 758"/>
                <a:gd name="T5" fmla="*/ 2147483647 h 1956"/>
                <a:gd name="T6" fmla="*/ 2147483647 w 758"/>
                <a:gd name="T7" fmla="*/ 2147483647 h 1956"/>
                <a:gd name="T8" fmla="*/ 2147483647 w 758"/>
                <a:gd name="T9" fmla="*/ 2147483647 h 1956"/>
                <a:gd name="T10" fmla="*/ 2147483647 w 758"/>
                <a:gd name="T11" fmla="*/ 2147483647 h 1956"/>
                <a:gd name="T12" fmla="*/ 2147483647 w 758"/>
                <a:gd name="T13" fmla="*/ 0 h 1956"/>
                <a:gd name="T14" fmla="*/ 2147483647 w 758"/>
                <a:gd name="T15" fmla="*/ 0 h 1956"/>
                <a:gd name="T16" fmla="*/ 0 w 758"/>
                <a:gd name="T17" fmla="*/ 2147483647 h 1956"/>
                <a:gd name="T18" fmla="*/ 2147483647 w 758"/>
                <a:gd name="T19" fmla="*/ 2147483647 h 1956"/>
                <a:gd name="T20" fmla="*/ 2147483647 w 758"/>
                <a:gd name="T21" fmla="*/ 2147483647 h 19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58"/>
                <a:gd name="T34" fmla="*/ 0 h 1956"/>
                <a:gd name="T35" fmla="*/ 758 w 758"/>
                <a:gd name="T36" fmla="*/ 1956 h 19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58" h="1956">
                  <a:moveTo>
                    <a:pt x="366" y="1641"/>
                  </a:moveTo>
                  <a:lnTo>
                    <a:pt x="186" y="1956"/>
                  </a:lnTo>
                  <a:lnTo>
                    <a:pt x="570" y="1956"/>
                  </a:lnTo>
                  <a:lnTo>
                    <a:pt x="405" y="1644"/>
                  </a:lnTo>
                  <a:lnTo>
                    <a:pt x="404" y="22"/>
                  </a:lnTo>
                  <a:lnTo>
                    <a:pt x="738" y="14"/>
                  </a:lnTo>
                  <a:lnTo>
                    <a:pt x="758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368" y="18"/>
                  </a:lnTo>
                  <a:lnTo>
                    <a:pt x="366" y="164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508812" y="2605861"/>
              <a:ext cx="26353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789281" y="2605861"/>
              <a:ext cx="0" cy="3014133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7508812" y="5437961"/>
              <a:ext cx="179917" cy="182033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508812" y="4807194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508812" y="4421804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7508812" y="3998472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7508812" y="3568490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508812" y="3087174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7508812" y="5190466"/>
              <a:ext cx="239731" cy="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488714" y="2605861"/>
              <a:ext cx="0" cy="27432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9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4759"/>
            <a:ext cx="6832600" cy="4351338"/>
          </a:xfrm>
        </p:spPr>
        <p:txBody>
          <a:bodyPr/>
          <a:lstStyle/>
          <a:p>
            <a:r>
              <a:rPr lang="en-GB" dirty="0" smtClean="0"/>
              <a:t>To make nicer figures, interpolate </a:t>
            </a:r>
            <a:r>
              <a:rPr lang="en-GB" i="1" dirty="0" smtClean="0"/>
              <a:t>before </a:t>
            </a:r>
            <a:r>
              <a:rPr lang="en-GB" dirty="0" smtClean="0"/>
              <a:t>taking second derivative.</a:t>
            </a:r>
          </a:p>
          <a:p>
            <a:endParaRPr lang="en-GB" dirty="0"/>
          </a:p>
          <a:p>
            <a:r>
              <a:rPr lang="en-GB" dirty="0" smtClean="0"/>
              <a:t>Which interpolation method?</a:t>
            </a:r>
          </a:p>
          <a:p>
            <a:pPr lvl="1"/>
            <a:r>
              <a:rPr lang="en-GB" dirty="0" smtClean="0"/>
              <a:t>Linear?</a:t>
            </a:r>
          </a:p>
          <a:p>
            <a:pPr lvl="1"/>
            <a:r>
              <a:rPr lang="en-GB" dirty="0" smtClean="0"/>
              <a:t>Quadratic?</a:t>
            </a:r>
          </a:p>
          <a:p>
            <a:pPr lvl="1"/>
            <a:endParaRPr lang="en-GB" dirty="0"/>
          </a:p>
          <a:p>
            <a:r>
              <a:rPr lang="en-GB" dirty="0" smtClean="0"/>
              <a:t>Cubic spline method fits 3</a:t>
            </a:r>
            <a:r>
              <a:rPr lang="en-GB" baseline="30000" dirty="0" smtClean="0"/>
              <a:t>rd</a:t>
            </a:r>
            <a:r>
              <a:rPr lang="en-GB" dirty="0" smtClean="0"/>
              <a:t>-order polynomials between each “knot”, 1</a:t>
            </a:r>
            <a:r>
              <a:rPr lang="en-GB" baseline="30000" dirty="0" smtClean="0"/>
              <a:t>st</a:t>
            </a:r>
            <a:r>
              <a:rPr lang="en-GB" dirty="0" smtClean="0"/>
              <a:t> and 2</a:t>
            </a:r>
            <a:r>
              <a:rPr lang="en-GB" baseline="30000" dirty="0" smtClean="0"/>
              <a:t>nd</a:t>
            </a:r>
            <a:r>
              <a:rPr lang="en-GB" dirty="0" smtClean="0"/>
              <a:t> derivative continuous at knots. </a:t>
            </a:r>
            <a:endParaRPr lang="en-US" dirty="0"/>
          </a:p>
        </p:txBody>
      </p:sp>
      <p:pic>
        <p:nvPicPr>
          <p:cNvPr id="2052" name="Picture 4" descr="http://upload.wikimedia.org/wikipedia/commons/thumb/8/86/Cubic_spline.svg/600px-Cubic_splin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3564467"/>
            <a:ext cx="4439445" cy="29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6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source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8" y="2489539"/>
            <a:ext cx="4648200" cy="41991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Laminar LFP recorded in V1</a:t>
            </a:r>
          </a:p>
          <a:p>
            <a:endParaRPr lang="en-GB" dirty="0"/>
          </a:p>
          <a:p>
            <a:r>
              <a:rPr lang="en-GB" dirty="0" smtClean="0"/>
              <a:t>Triggered average on spikes of simultaneously recorded thalamic neuron</a:t>
            </a:r>
          </a:p>
          <a:p>
            <a:endParaRPr lang="en-GB" dirty="0"/>
          </a:p>
          <a:p>
            <a:r>
              <a:rPr lang="en-GB" dirty="0" smtClean="0"/>
              <a:t>Getting the sign right</a:t>
            </a:r>
          </a:p>
          <a:p>
            <a:pPr lvl="1"/>
            <a:r>
              <a:rPr lang="en-GB" dirty="0" smtClean="0"/>
              <a:t>Remember </a:t>
            </a:r>
            <a:r>
              <a:rPr lang="en-GB" dirty="0"/>
              <a:t>current flows from </a:t>
            </a:r>
            <a:r>
              <a:rPr lang="en-GB" dirty="0" smtClean="0"/>
              <a:t>V+ </a:t>
            </a:r>
            <a:r>
              <a:rPr lang="en-GB" dirty="0"/>
              <a:t>to </a:t>
            </a:r>
            <a:r>
              <a:rPr lang="en-GB" dirty="0" smtClean="0"/>
              <a:t>V–</a:t>
            </a:r>
          </a:p>
          <a:p>
            <a:pPr lvl="1"/>
            <a:r>
              <a:rPr lang="en-GB" dirty="0" smtClean="0"/>
              <a:t>Local minimum of V(z) =</a:t>
            </a:r>
            <a:r>
              <a:rPr lang="en-GB" dirty="0"/>
              <a:t> </a:t>
            </a:r>
            <a:r>
              <a:rPr lang="en-GB" dirty="0" smtClean="0"/>
              <a:t>Current sink =second derivative positive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800" y="1498449"/>
            <a:ext cx="7128933" cy="4802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0134" y="6400800"/>
            <a:ext cx="315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Jin</a:t>
            </a:r>
            <a:r>
              <a:rPr lang="en-GB" dirty="0" smtClean="0"/>
              <a:t> et al, Nature Neurosci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source density: 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4"/>
            <a:ext cx="10515600" cy="492231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Assumption of (</a:t>
            </a:r>
            <a:r>
              <a:rPr lang="en-GB" dirty="0" err="1" smtClean="0"/>
              <a:t>x,y</a:t>
            </a:r>
            <a:r>
              <a:rPr lang="en-GB" dirty="0" smtClean="0"/>
              <a:t>) homogeneity</a:t>
            </a:r>
          </a:p>
          <a:p>
            <a:endParaRPr lang="en-GB" dirty="0" smtClean="0"/>
          </a:p>
          <a:p>
            <a:r>
              <a:rPr lang="en-GB" dirty="0" smtClean="0"/>
              <a:t>Gain mismatch</a:t>
            </a:r>
          </a:p>
          <a:p>
            <a:pPr lvl="1"/>
            <a:r>
              <a:rPr lang="en-GB" dirty="0" smtClean="0"/>
              <a:t>The CSD is orders of magnitude smaller than the raw voltage</a:t>
            </a:r>
          </a:p>
          <a:p>
            <a:pPr lvl="1"/>
            <a:r>
              <a:rPr lang="en-GB" dirty="0" smtClean="0"/>
              <a:t>If the gain of channels are not precisely equal, raw signal bleeds through</a:t>
            </a:r>
          </a:p>
          <a:p>
            <a:endParaRPr lang="en-GB" dirty="0"/>
          </a:p>
          <a:p>
            <a:r>
              <a:rPr lang="en-GB" dirty="0" smtClean="0"/>
              <a:t>Sink does not always mean synaptic input</a:t>
            </a:r>
          </a:p>
          <a:p>
            <a:pPr lvl="1"/>
            <a:r>
              <a:rPr lang="en-GB" dirty="0" smtClean="0"/>
              <a:t>Could be active conductance</a:t>
            </a:r>
          </a:p>
          <a:p>
            <a:endParaRPr lang="en-GB" dirty="0"/>
          </a:p>
          <a:p>
            <a:r>
              <a:rPr lang="en-GB" dirty="0" smtClean="0"/>
              <a:t>Can’t distinguish sink coming on from source going off</a:t>
            </a:r>
          </a:p>
          <a:p>
            <a:pPr lvl="1"/>
            <a:r>
              <a:rPr lang="en-GB" dirty="0" smtClean="0"/>
              <a:t>Because LFP data is almost always high-pass filtered in hardware</a:t>
            </a:r>
          </a:p>
          <a:p>
            <a:pPr lvl="1"/>
            <a:endParaRPr lang="en-GB" dirty="0"/>
          </a:p>
          <a:p>
            <a:r>
              <a:rPr lang="en-GB" dirty="0" smtClean="0"/>
              <a:t>Plot the current too! (i.e. 1</a:t>
            </a:r>
            <a:r>
              <a:rPr lang="en-GB" baseline="30000" dirty="0" smtClean="0"/>
              <a:t>st</a:t>
            </a:r>
            <a:r>
              <a:rPr lang="en-GB" dirty="0" smtClean="0"/>
              <a:t> derivative). This is easier to interpret, and less susceptible to artefacts.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498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LFPs </vt:lpstr>
      <vt:lpstr>Local field potentials</vt:lpstr>
      <vt:lpstr>PowerPoint Presentation</vt:lpstr>
      <vt:lpstr>Today we will talk about</vt:lpstr>
      <vt:lpstr>Physical basis of the LFP signal</vt:lpstr>
      <vt:lpstr>Linear probe recordings</vt:lpstr>
      <vt:lpstr>Spatial interpolation</vt:lpstr>
      <vt:lpstr>Current source density</vt:lpstr>
      <vt:lpstr>Current source density: potential problems</vt:lpstr>
      <vt:lpstr>Signal processing theory</vt:lpstr>
      <vt:lpstr>Typical electrophysiology recording system</vt:lpstr>
      <vt:lpstr>Sampling theorem</vt:lpstr>
      <vt:lpstr>Power spectrum and Fourier transform</vt:lpstr>
      <vt:lpstr>Discrete Fourier transform</vt:lpstr>
      <vt:lpstr>Using the Fourier transform to estimate power</vt:lpstr>
      <vt:lpstr>Power spectra are statistical estimates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LFPs 1: spectral analysis</dc:title>
  <dc:creator>Kenneth Harris</dc:creator>
  <cp:lastModifiedBy>Kenneth Harris</cp:lastModifiedBy>
  <cp:revision>79</cp:revision>
  <dcterms:created xsi:type="dcterms:W3CDTF">2015-02-07T11:49:31Z</dcterms:created>
  <dcterms:modified xsi:type="dcterms:W3CDTF">2015-02-16T17:08:21Z</dcterms:modified>
</cp:coreProperties>
</file>