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1" r:id="rId13"/>
    <p:sldId id="270" r:id="rId14"/>
    <p:sldId id="272" r:id="rId15"/>
    <p:sldId id="274" r:id="rId16"/>
    <p:sldId id="275" r:id="rId17"/>
    <p:sldId id="273" r:id="rId18"/>
    <p:sldId id="276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914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DC9A-D2B6-4230-AF39-057662BDEF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B5F-F08D-485F-8AE3-A8DCF3E4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DC9A-D2B6-4230-AF39-057662BDEF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B5F-F08D-485F-8AE3-A8DCF3E4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DC9A-D2B6-4230-AF39-057662BDEF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B5F-F08D-485F-8AE3-A8DCF3E4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DC9A-D2B6-4230-AF39-057662BDEF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B5F-F08D-485F-8AE3-A8DCF3E4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7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DC9A-D2B6-4230-AF39-057662BDEF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B5F-F08D-485F-8AE3-A8DCF3E4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DC9A-D2B6-4230-AF39-057662BDEF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B5F-F08D-485F-8AE3-A8DCF3E4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DC9A-D2B6-4230-AF39-057662BDEF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B5F-F08D-485F-8AE3-A8DCF3E4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DC9A-D2B6-4230-AF39-057662BDEF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B5F-F08D-485F-8AE3-A8DCF3E4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4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DC9A-D2B6-4230-AF39-057662BDEF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B5F-F08D-485F-8AE3-A8DCF3E4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DC9A-D2B6-4230-AF39-057662BDEF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B5F-F08D-485F-8AE3-A8DCF3E4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DC9A-D2B6-4230-AF39-057662BDEF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B5F-F08D-485F-8AE3-A8DCF3E4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DC9A-D2B6-4230-AF39-057662BDEFB0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6B5F-F08D-485F-8AE3-A8DCF3E4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Information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</a:p>
          <a:p>
            <a:r>
              <a:rPr lang="en-GB" dirty="0" smtClean="0"/>
              <a:t>18/3/2015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9" y="1129506"/>
            <a:ext cx="5763659" cy="355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mutual information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b="0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 smtClean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b="0" dirty="0" smtClean="0"/>
              </a:p>
              <a:p>
                <a:r>
                  <a:rPr lang="en-GB" b="0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 smtClean="0"/>
                  <a:t>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 smtClean="0"/>
                  <a:t> are independent,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1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processing inequality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Z is a (probabilistic) function of Y,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Data processing cannot generate information.</a:t>
                </a:r>
              </a:p>
              <a:p>
                <a:endParaRPr lang="en-GB" dirty="0"/>
              </a:p>
              <a:p>
                <a:r>
                  <a:rPr lang="en-GB" dirty="0" smtClean="0"/>
                  <a:t>The brain’s sensory systems </a:t>
                </a:r>
                <a:r>
                  <a:rPr lang="en-GB" i="1" dirty="0" smtClean="0"/>
                  <a:t>throw away </a:t>
                </a:r>
                <a:r>
                  <a:rPr lang="en-GB" dirty="0" smtClean="0"/>
                  <a:t>information and </a:t>
                </a:r>
                <a:r>
                  <a:rPr lang="en-GB" i="1" dirty="0" smtClean="0"/>
                  <a:t>recode </a:t>
                </a:r>
                <a:r>
                  <a:rPr lang="en-GB" dirty="0" smtClean="0"/>
                  <a:t>information, they do not </a:t>
                </a:r>
                <a:r>
                  <a:rPr lang="en-GB" i="1" dirty="0" smtClean="0"/>
                  <a:t>create </a:t>
                </a:r>
                <a:r>
                  <a:rPr lang="en-GB" dirty="0" smtClean="0"/>
                  <a:t>information.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2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Kullback-Leibler</a:t>
            </a:r>
            <a:r>
              <a:rPr lang="en-GB" dirty="0" smtClean="0"/>
              <a:t> divergence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51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Measures the difference between two probability distributions</a:t>
                </a:r>
              </a:p>
              <a:p>
                <a:pPr lvl="1"/>
                <a:r>
                  <a:rPr lang="en-GB" dirty="0" smtClean="0"/>
                  <a:t>(Mutual information was between two random variables)</a:t>
                </a:r>
              </a:p>
              <a:p>
                <a:r>
                  <a:rPr lang="en-GB" dirty="0" smtClean="0"/>
                  <a:t>Suppose you use the wrong code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 smtClean="0"/>
                  <a:t>. How many bits do you waste?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GB" dirty="0" smtClean="0"/>
                  <a:t>, with equality when p and q are the same.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51375"/>
              </a:xfrm>
              <a:blipFill rotWithShape="0">
                <a:blip r:embed="rId2"/>
                <a:stretch>
                  <a:fillRect l="-1043" t="-2883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7252127" y="3949423"/>
            <a:ext cx="19050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19055" y="4432023"/>
            <a:ext cx="299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Length of </a:t>
            </a:r>
            <a:r>
              <a:rPr lang="en-GB" dirty="0" err="1" smtClean="0">
                <a:solidFill>
                  <a:schemeClr val="tx2"/>
                </a:solidFill>
              </a:rPr>
              <a:t>codeword</a:t>
            </a:r>
            <a:endParaRPr lang="en-GB" dirty="0" smtClean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39200" y="3847823"/>
            <a:ext cx="152400" cy="55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31944" y="4432023"/>
            <a:ext cx="31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Length of optimal </a:t>
            </a:r>
            <a:r>
              <a:rPr lang="en-GB" dirty="0" err="1" smtClean="0">
                <a:solidFill>
                  <a:schemeClr val="tx2"/>
                </a:solidFill>
              </a:rPr>
              <a:t>codeword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variables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0775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 smtClean="0"/>
                  <a:t> uniformly distributed between 0 and 1.</a:t>
                </a:r>
              </a:p>
              <a:p>
                <a:r>
                  <a:rPr lang="en-GB" dirty="0" smtClean="0"/>
                  <a:t>How many bits required to encode X to given accuracy?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Can we make any use of information theory for continuous variables?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0775"/>
              </a:xfrm>
              <a:blipFill rotWithShape="0">
                <a:blip r:embed="rId2"/>
                <a:stretch>
                  <a:fillRect l="-812" t="-2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27237"/>
              </p:ext>
            </p:extLst>
          </p:nvPr>
        </p:nvGraphicFramePr>
        <p:xfrm>
          <a:off x="4051301" y="2688166"/>
          <a:ext cx="3953934" cy="3018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967"/>
                <a:gridCol w="1976967"/>
              </a:tblGrid>
              <a:tr h="431271">
                <a:tc>
                  <a:txBody>
                    <a:bodyPr/>
                    <a:lstStyle/>
                    <a:p>
                      <a:r>
                        <a:rPr lang="en-GB" dirty="0" smtClean="0"/>
                        <a:t>Decimal places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Entropy</a:t>
                      </a:r>
                      <a:endParaRPr lang="en-GB" dirty="0"/>
                    </a:p>
                  </a:txBody>
                  <a:tcPr/>
                </a:tc>
              </a:tr>
              <a:tr h="431271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3.3219</a:t>
                      </a:r>
                      <a:endParaRPr lang="en-GB" dirty="0"/>
                    </a:p>
                  </a:txBody>
                  <a:tcPr/>
                </a:tc>
              </a:tr>
              <a:tr h="431271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6.6439</a:t>
                      </a:r>
                    </a:p>
                  </a:txBody>
                  <a:tcPr/>
                </a:tc>
              </a:tr>
              <a:tr h="43127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9.9658</a:t>
                      </a:r>
                      <a:endParaRPr lang="en-GB" dirty="0"/>
                    </a:p>
                  </a:txBody>
                  <a:tcPr/>
                </a:tc>
              </a:tr>
              <a:tr h="431271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13.2877</a:t>
                      </a:r>
                      <a:endParaRPr lang="en-GB" dirty="0"/>
                    </a:p>
                  </a:txBody>
                  <a:tcPr/>
                </a:tc>
              </a:tr>
              <a:tr h="431271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16.6096</a:t>
                      </a:r>
                    </a:p>
                  </a:txBody>
                  <a:tcPr/>
                </a:tc>
              </a:tr>
              <a:tr h="431271">
                <a:tc>
                  <a:txBody>
                    <a:bodyPr/>
                    <a:lstStyle/>
                    <a:p>
                      <a:r>
                        <a:rPr lang="en-GB" dirty="0" smtClean="0"/>
                        <a:t>Infinity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Infinity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K-L divergence for continuous variables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Even though entropy is infinite, K-L divergence is usually finite.</a:t>
                </a:r>
              </a:p>
              <a:p>
                <a:endParaRPr lang="en-GB" dirty="0"/>
              </a:p>
              <a:p>
                <a:r>
                  <a:rPr lang="en-GB" dirty="0" smtClean="0"/>
                  <a:t>Message lengths using optimal and non-optimal codes both tend to infinity as you have more accuracy. But their difference converges to a fixed number.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→∫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Mutual information of continuous variables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→∫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For correlated Gaussians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𝐶𝑜𝑟𝑟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entropy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How about defining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)=−∫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/>
                  <a:t>This is called </a:t>
                </a:r>
                <a:r>
                  <a:rPr lang="en-GB" i="1" dirty="0"/>
                  <a:t>differential entropy</a:t>
                </a:r>
              </a:p>
              <a:p>
                <a:r>
                  <a:rPr lang="en-GB" dirty="0" smtClean="0"/>
                  <a:t>Equal </a:t>
                </a:r>
                <a:r>
                  <a:rPr lang="en-GB" dirty="0"/>
                  <a:t>to KL divergence with non-normalized “reference density”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||1)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It is not invariant to coordinate transformations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/>
                  <a:t>It can be negative or positive</a:t>
                </a:r>
              </a:p>
              <a:p>
                <a:r>
                  <a:rPr lang="en-GB" dirty="0" smtClean="0"/>
                  <a:t>Entropy of quantized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9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Maximum entropy distributions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024"/>
                <a:ext cx="10769600" cy="5032375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Entropy measures uncertainty in a variable.</a:t>
                </a:r>
              </a:p>
              <a:p>
                <a:r>
                  <a:rPr lang="en-GB" dirty="0" smtClean="0"/>
                  <a:t>If all we know about a variable is some statistics, we can find a distribution </a:t>
                </a:r>
                <a:r>
                  <a:rPr lang="en-GB" dirty="0"/>
                  <a:t>matching them </a:t>
                </a:r>
                <a:r>
                  <a:rPr lang="en-GB" dirty="0" smtClean="0"/>
                  <a:t>that has maximum entropy.</a:t>
                </a:r>
              </a:p>
              <a:p>
                <a:r>
                  <a:rPr lang="en-GB" dirty="0" smtClean="0"/>
                  <a:t>For constraints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, usually of form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not always simple</a:t>
                </a:r>
              </a:p>
              <a:p>
                <a:r>
                  <a:rPr lang="en-GB" dirty="0" smtClean="0"/>
                  <a:t>For continuous distributions there is a (usually ignored) dependence on a reference density – depends on coordinate system</a:t>
                </a:r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024"/>
                <a:ext cx="10769600" cy="5032375"/>
              </a:xfrm>
              <a:blipFill rotWithShape="0">
                <a:blip r:embed="rId2"/>
                <a:stretch>
                  <a:fillRect l="-1019" t="-2061" r="-1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2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maximum entropy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17779"/>
              </p:ext>
            </p:extLst>
          </p:nvPr>
        </p:nvGraphicFramePr>
        <p:xfrm>
          <a:off x="1778001" y="1448765"/>
          <a:ext cx="8394699" cy="520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233"/>
                <a:gridCol w="2798233"/>
                <a:gridCol w="2798233"/>
              </a:tblGrid>
              <a:tr h="815145"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r>
                        <a:rPr lang="en-GB" baseline="0" dirty="0" smtClean="0"/>
                        <a:t>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Statistic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Distribution</a:t>
                      </a:r>
                      <a:endParaRPr lang="en-GB" dirty="0"/>
                    </a:p>
                  </a:txBody>
                  <a:tcPr/>
                </a:tc>
              </a:tr>
              <a:tr h="556878"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 and variance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Gaussian</a:t>
                      </a:r>
                      <a:endParaRPr lang="en-GB" dirty="0"/>
                    </a:p>
                  </a:txBody>
                  <a:tcPr/>
                </a:tc>
              </a:tr>
              <a:tr h="556878">
                <a:tc>
                  <a:txBody>
                    <a:bodyPr/>
                    <a:lstStyle/>
                    <a:p>
                      <a:r>
                        <a:rPr lang="en-GB" dirty="0" smtClean="0"/>
                        <a:t>Non-negative c</a:t>
                      </a:r>
                      <a:r>
                        <a:rPr lang="en-GB" dirty="0" smtClean="0"/>
                        <a:t>ontinuous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Exponential</a:t>
                      </a:r>
                      <a:endParaRPr lang="en-GB" dirty="0"/>
                    </a:p>
                  </a:txBody>
                  <a:tcPr/>
                </a:tc>
              </a:tr>
              <a:tr h="556878"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Undefined</a:t>
                      </a:r>
                      <a:endParaRPr lang="en-GB" dirty="0"/>
                    </a:p>
                  </a:txBody>
                  <a:tcPr/>
                </a:tc>
              </a:tr>
              <a:tr h="680064">
                <a:tc>
                  <a:txBody>
                    <a:bodyPr/>
                    <a:lstStyle/>
                    <a:p>
                      <a:r>
                        <a:rPr lang="en-GB" dirty="0" smtClean="0"/>
                        <a:t>Angular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Circular mean and vector strength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Von Mises</a:t>
                      </a:r>
                      <a:endParaRPr lang="en-GB" dirty="0"/>
                    </a:p>
                  </a:txBody>
                  <a:tcPr/>
                </a:tc>
              </a:tr>
              <a:tr h="680064">
                <a:tc>
                  <a:txBody>
                    <a:bodyPr/>
                    <a:lstStyle/>
                    <a:p>
                      <a:r>
                        <a:rPr lang="en-GB" dirty="0" smtClean="0"/>
                        <a:t>Non-negative 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Geometric </a:t>
                      </a:r>
                      <a:endParaRPr lang="en-GB" dirty="0"/>
                    </a:p>
                  </a:txBody>
                  <a:tcPr/>
                </a:tc>
              </a:tr>
              <a:tr h="680064"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 stationary process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Autocovariance</a:t>
                      </a:r>
                      <a:r>
                        <a:rPr lang="en-GB" dirty="0" smtClean="0"/>
                        <a:t>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Gaussian process</a:t>
                      </a:r>
                      <a:endParaRPr lang="en-GB" dirty="0"/>
                    </a:p>
                  </a:txBody>
                  <a:tcPr/>
                </a:tc>
              </a:tr>
              <a:tr h="680064">
                <a:tc>
                  <a:txBody>
                    <a:bodyPr/>
                    <a:lstStyle/>
                    <a:p>
                      <a:r>
                        <a:rPr lang="en-GB" dirty="0" smtClean="0"/>
                        <a:t>Point process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Firing 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Poisson process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3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neuroscience…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often want to compute the mutual information between a neural activity pattern, and a sensory variable.</a:t>
            </a:r>
          </a:p>
          <a:p>
            <a:endParaRPr lang="en-GB" dirty="0"/>
          </a:p>
          <a:p>
            <a:r>
              <a:rPr lang="en-GB" dirty="0" smtClean="0"/>
              <a:t>If I want to tell you the sensory variable and we both know the activity pattern, how many bits can we save?</a:t>
            </a:r>
          </a:p>
          <a:p>
            <a:endParaRPr lang="en-GB" dirty="0"/>
          </a:p>
          <a:p>
            <a:r>
              <a:rPr lang="en-GB" dirty="0" smtClean="0"/>
              <a:t>If I want to tell you the activity pattern, and we both know the sensory variable, how many bits can we save?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theory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smtClean="0"/>
              <a:t>Information theory is a branch of applied mathematics, electrical engineering, and computer science involving the quantification of information. (Wikipedia)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 smtClean="0"/>
              <a:t>Information theory is probability theory where you take logs to base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6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Estimating 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Observe a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“Naïve estimate” derived from histogram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This is badly </a:t>
                </a:r>
                <a:r>
                  <a:rPr lang="en-GB" b="1" dirty="0" smtClean="0"/>
                  <a:t>biased</a:t>
                </a:r>
              </a:p>
              <a:p>
                <a:endParaRPr lang="en-GB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6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Naïve estimate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3100" cy="4351338"/>
              </a:xfrm>
            </p:spPr>
            <p:txBody>
              <a:bodyPr/>
              <a:lstStyle/>
              <a:p>
                <a:r>
                  <a:rPr lang="en-GB" dirty="0" smtClean="0"/>
                  <a:t>Suppose x and y were independent, and you saw these two observations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estimated as 1 bit!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dirty="0" smtClean="0"/>
                  <a:t> can’t be negative,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dirty="0" smtClean="0"/>
                  <a:t> must be biased above.</a:t>
                </a:r>
              </a:p>
              <a:p>
                <a:r>
                  <a:rPr lang="en-US" dirty="0" smtClean="0"/>
                  <a:t>With infinite data, bias tends to zero.</a:t>
                </a:r>
                <a:endParaRPr lang="en-US" dirty="0"/>
              </a:p>
              <a:p>
                <a:r>
                  <a:rPr lang="en-US" dirty="0" smtClean="0"/>
                  <a:t>Difficult to make an unbiased estimate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with finite data.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3100" cy="4351338"/>
              </a:xfrm>
              <a:blipFill rotWithShape="0">
                <a:blip r:embed="rId2"/>
                <a:stretch>
                  <a:fillRect l="-1909" t="-2241" r="-20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69448"/>
              </p:ext>
            </p:extLst>
          </p:nvPr>
        </p:nvGraphicFramePr>
        <p:xfrm>
          <a:off x="7569201" y="1690688"/>
          <a:ext cx="3543300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  <a:gridCol w="1181100"/>
              </a:tblGrid>
              <a:tr h="9398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X=0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X=1</a:t>
                      </a:r>
                      <a:endParaRPr lang="en-GB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r>
                        <a:rPr lang="en-GB" dirty="0" smtClean="0"/>
                        <a:t>Y=0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r>
                        <a:rPr lang="en-GB" dirty="0" smtClean="0"/>
                        <a:t>Y=1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Morse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/>
          <a:lstStyle/>
          <a:p>
            <a:r>
              <a:rPr lang="en-GB" dirty="0" smtClean="0"/>
              <a:t>Code </a:t>
            </a:r>
            <a:r>
              <a:rPr lang="en-GB" dirty="0" smtClean="0"/>
              <a:t>words are shortest for the most common </a:t>
            </a:r>
            <a:r>
              <a:rPr lang="en-GB" dirty="0" smtClean="0"/>
              <a:t>letters</a:t>
            </a:r>
          </a:p>
          <a:p>
            <a:endParaRPr lang="en-GB" dirty="0"/>
          </a:p>
          <a:p>
            <a:r>
              <a:rPr lang="en-GB" dirty="0" smtClean="0"/>
              <a:t>This means that messages are, on average, sent more quickly.</a:t>
            </a:r>
            <a:endParaRPr lang="en-US" dirty="0"/>
          </a:p>
        </p:txBody>
      </p:sp>
      <p:pic>
        <p:nvPicPr>
          <p:cNvPr id="1028" name="Picture 4" descr="File:International Morse Code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8"/>
          <a:stretch/>
        </p:blipFill>
        <p:spPr bwMode="auto">
          <a:xfrm>
            <a:off x="5617029" y="653144"/>
            <a:ext cx="5945193" cy="594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optimal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 is a random variable</a:t>
            </a:r>
          </a:p>
          <a:p>
            <a:endParaRPr lang="en-GB" dirty="0"/>
          </a:p>
          <a:p>
            <a:r>
              <a:rPr lang="en-GB" dirty="0" smtClean="0"/>
              <a:t>Alice wants to </a:t>
            </a:r>
            <a:r>
              <a:rPr lang="en-GB" dirty="0" smtClean="0"/>
              <a:t>tell Bob </a:t>
            </a:r>
            <a:r>
              <a:rPr lang="en-GB" dirty="0" smtClean="0"/>
              <a:t>the value of X </a:t>
            </a:r>
            <a:r>
              <a:rPr lang="en-GB" dirty="0" smtClean="0"/>
              <a:t>(repeatedly)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What is the best binary code to use? </a:t>
            </a:r>
          </a:p>
          <a:p>
            <a:endParaRPr lang="en-GB" dirty="0"/>
          </a:p>
          <a:p>
            <a:r>
              <a:rPr lang="en-GB" dirty="0" smtClean="0"/>
              <a:t>How many bits does it take (on average) to transmit </a:t>
            </a:r>
            <a:r>
              <a:rPr lang="en-GB" dirty="0" smtClean="0"/>
              <a:t>the value of X</a:t>
            </a:r>
            <a:r>
              <a:rPr lang="en-GB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code lengths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6909" y="1825625"/>
                <a:ext cx="10515600" cy="510456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In the optimal code, the word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has length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GB" dirty="0"/>
              </a:p>
              <a:p>
                <a:r>
                  <a:rPr lang="en-GB" dirty="0" smtClean="0"/>
                  <a:t>For example: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ABAACACBAACB coded as 010001101110001110</a:t>
                </a:r>
              </a:p>
              <a:p>
                <a:endParaRPr lang="en-GB" dirty="0"/>
              </a:p>
              <a:p>
                <a:r>
                  <a:rPr lang="en-GB" dirty="0" smtClean="0"/>
                  <a:t>If code length is not an integer, </a:t>
                </a:r>
                <a:r>
                  <a:rPr lang="en-GB" dirty="0" smtClean="0"/>
                  <a:t>transmit many letters together</a:t>
                </a:r>
                <a:endParaRPr lang="en-GB" dirty="0" smtClean="0"/>
              </a:p>
              <a:p>
                <a:endParaRPr lang="en-GB" b="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909" y="1825625"/>
                <a:ext cx="10515600" cy="5104564"/>
              </a:xfrm>
              <a:blipFill rotWithShape="0">
                <a:blip r:embed="rId2"/>
                <a:stretch>
                  <a:fillRect l="-928" t="-29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04382"/>
              </p:ext>
            </p:extLst>
          </p:nvPr>
        </p:nvGraphicFramePr>
        <p:xfrm>
          <a:off x="3004456" y="3736423"/>
          <a:ext cx="350084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49"/>
                <a:gridCol w="1166949"/>
                <a:gridCol w="1166949"/>
              </a:tblGrid>
              <a:tr h="23293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Value of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Probability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Code word</a:t>
                      </a:r>
                      <a:endParaRPr lang="en-US" sz="1400" dirty="0"/>
                    </a:p>
                  </a:txBody>
                  <a:tcPr/>
                </a:tc>
              </a:tr>
              <a:tr h="13701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½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13701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13701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 smtClean="0"/>
                  <a:t> has length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A long message, has an average length per </a:t>
                </a:r>
                <a:r>
                  <a:rPr lang="en-GB" dirty="0" err="1" smtClean="0"/>
                  <a:t>codeword</a:t>
                </a:r>
                <a:r>
                  <a:rPr lang="en-GB" dirty="0" smtClean="0"/>
                  <a:t> of: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Entropy is always positive, since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2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Connection to physics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2434"/>
              </a:xfrm>
            </p:spPr>
            <p:txBody>
              <a:bodyPr/>
              <a:lstStyle/>
              <a:p>
                <a:r>
                  <a:rPr lang="en-GB" dirty="0" smtClean="0"/>
                  <a:t>A </a:t>
                </a:r>
                <a:r>
                  <a:rPr lang="en-GB" dirty="0" err="1" smtClean="0"/>
                  <a:t>macrostate</a:t>
                </a:r>
                <a:r>
                  <a:rPr lang="en-GB" dirty="0" smtClean="0"/>
                  <a:t> is a description of a system by large-scale quantities such as pressure, temperature, volume.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A </a:t>
                </a:r>
                <a:r>
                  <a:rPr lang="en-GB" dirty="0" err="1" smtClean="0"/>
                  <a:t>macrostate</a:t>
                </a:r>
                <a:r>
                  <a:rPr lang="en-GB" dirty="0" smtClean="0"/>
                  <a:t> </a:t>
                </a:r>
                <a:r>
                  <a:rPr lang="en-GB" dirty="0" smtClean="0"/>
                  <a:t>could correspond </a:t>
                </a:r>
                <a:r>
                  <a:rPr lang="en-GB" dirty="0" smtClean="0"/>
                  <a:t>to many different microstates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 smtClean="0"/>
                  <a:t>,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Entropy of a </a:t>
                </a:r>
                <a:r>
                  <a:rPr lang="en-GB" dirty="0" err="1" smtClean="0"/>
                  <a:t>macrostate</a:t>
                </a:r>
                <a:r>
                  <a:rPr lang="en-GB" dirty="0" smtClean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GB" dirty="0" smtClean="0"/>
                  <a:t>Hydrolysis of 1 ATP </a:t>
                </a:r>
                <a:r>
                  <a:rPr lang="en-GB" dirty="0"/>
                  <a:t>molecule at body </a:t>
                </a:r>
                <a:r>
                  <a:rPr lang="en-GB" dirty="0" smtClean="0"/>
                  <a:t>temperature: </a:t>
                </a:r>
                <a:r>
                  <a:rPr lang="en-GB" dirty="0" smtClean="0"/>
                  <a:t>~ </a:t>
                </a:r>
                <a:r>
                  <a:rPr lang="en-GB" dirty="0" smtClean="0"/>
                  <a:t>20 bits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2434"/>
              </a:xfrm>
              <a:blipFill rotWithShape="0">
                <a:blip r:embed="rId2"/>
                <a:stretch>
                  <a:fillRect l="-1043" t="-19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2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entropy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Suppose Alice wants to tell Bob the value of X</a:t>
                </a:r>
              </a:p>
              <a:p>
                <a:pPr lvl="1"/>
                <a:r>
                  <a:rPr lang="en-GB" dirty="0" smtClean="0"/>
                  <a:t>And they both know the value of a second variable Y.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Now the optimal code depends on the conditional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Code length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has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–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GB" dirty="0"/>
              </a:p>
              <a:p>
                <a:r>
                  <a:rPr lang="en-GB" dirty="0" smtClean="0"/>
                  <a:t>Conditional entropy measures average code length when they know Y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6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Mutual information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526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How many bits do Alice and Bob save when they both know Y?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Symmetrical in X and Y!</a:t>
                </a:r>
              </a:p>
              <a:p>
                <a:r>
                  <a:rPr lang="en-GB" dirty="0" smtClean="0"/>
                  <a:t>Amount saved in transmitting X if you know Y equals amount saved transmitting Y if you know X.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52691"/>
              </a:xfrm>
              <a:blipFill rotWithShape="0">
                <a:blip r:embed="rId2"/>
                <a:stretch>
                  <a:fillRect l="-1043" t="-2600" b="-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1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591</Words>
  <Application>Microsoft Office PowerPoint</Application>
  <PresentationFormat>Widescreen</PresentationFormat>
  <Paragraphs>216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Information Theory</vt:lpstr>
      <vt:lpstr>Information theory is…</vt:lpstr>
      <vt:lpstr>Morse code</vt:lpstr>
      <vt:lpstr>What is the optimal code?</vt:lpstr>
      <vt:lpstr>Optimal code lengths</vt:lpstr>
      <vt:lpstr>Entropy</vt:lpstr>
      <vt:lpstr>Connection to physics</vt:lpstr>
      <vt:lpstr>Conditional entropy</vt:lpstr>
      <vt:lpstr>Mutual information</vt:lpstr>
      <vt:lpstr>Properties of mutual information</vt:lpstr>
      <vt:lpstr>Data processing inequality</vt:lpstr>
      <vt:lpstr>Kullback-Leibler divergence</vt:lpstr>
      <vt:lpstr>Continuous variables</vt:lpstr>
      <vt:lpstr>K-L divergence for continuous variables</vt:lpstr>
      <vt:lpstr>Mutual information of continuous variables</vt:lpstr>
      <vt:lpstr>Differential entropy</vt:lpstr>
      <vt:lpstr>Maximum entropy distributions</vt:lpstr>
      <vt:lpstr>Examples of maximum entropy distributions</vt:lpstr>
      <vt:lpstr>In neuroscience…</vt:lpstr>
      <vt:lpstr>Estimating mutual information</vt:lpstr>
      <vt:lpstr>Naïve estimate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Theory</dc:title>
  <dc:creator>Kenneth Harris</dc:creator>
  <cp:lastModifiedBy>Kenneth Harris</cp:lastModifiedBy>
  <cp:revision>38</cp:revision>
  <dcterms:created xsi:type="dcterms:W3CDTF">2015-03-16T22:01:50Z</dcterms:created>
  <dcterms:modified xsi:type="dcterms:W3CDTF">2015-03-17T15:48:16Z</dcterms:modified>
</cp:coreProperties>
</file>