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4" y="5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3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FFD7-4B40-4CFA-8A7A-588B3E08D15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ABE9-9962-47AE-B86C-4D71B8F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Predictions</a:t>
            </a:r>
            <a:br>
              <a:rPr lang="en-GB" dirty="0" smtClean="0"/>
            </a:br>
            <a:r>
              <a:rPr lang="en-GB" dirty="0" smtClean="0"/>
              <a:t>1. Multiple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April 29,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regression, no offset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984399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r>
                        <a:rPr lang="en-GB" baseline="0" dirty="0" smtClean="0"/>
                        <a:t>ingle best guess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7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GB" dirty="0" smtClean="0"/>
              <a:t>Linear regression, no offset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observed data sets.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a parameter to be learned.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Choose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minimize sum-squared error: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648700" y="882700"/>
            <a:ext cx="2161117" cy="1615975"/>
            <a:chOff x="8648700" y="882700"/>
            <a:chExt cx="2161117" cy="1615975"/>
          </a:xfrm>
        </p:grpSpPr>
        <p:grpSp>
          <p:nvGrpSpPr>
            <p:cNvPr id="6" name="Group 5"/>
            <p:cNvGrpSpPr/>
            <p:nvPr/>
          </p:nvGrpSpPr>
          <p:grpSpPr>
            <a:xfrm>
              <a:off x="8648700" y="882700"/>
              <a:ext cx="2019969" cy="1615975"/>
              <a:chOff x="8133348" y="-298384"/>
              <a:chExt cx="3513221" cy="2810577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8133348" y="-298384"/>
                <a:ext cx="0" cy="28105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8133348" y="2512193"/>
                <a:ext cx="35132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 rot="5400000">
              <a:off x="9927104" y="17166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5400000">
              <a:off x="9774704" y="18690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10344087" y="12721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9376282" y="18606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153568" y="21967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6018998">
              <a:off x="9448800" y="1463632"/>
              <a:ext cx="655319" cy="655319"/>
              <a:chOff x="9601200" y="1843088"/>
              <a:chExt cx="655319" cy="6553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601200" y="18430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753600" y="19954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0" y="21478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058400" y="23002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210800" y="24526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8648700" y="1102783"/>
              <a:ext cx="2161117" cy="13958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6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What is optimal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acc>
                            <m:accPr>
                              <m:chr m:val="̂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optimal, the predictor variable</a:t>
                </a:r>
                <a:r>
                  <a:rPr lang="en-GB" b="1" dirty="0" smtClean="0"/>
                  <a:t>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 smtClean="0"/>
                  <a:t> is orthogonal to the residual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/>
                  <a:t>i</a:t>
                </a:r>
                <a:r>
                  <a:rPr lang="en-GB" dirty="0" smtClean="0"/>
                  <a:t>n the N-dimensional space of observations.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Geometric picture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63992" y="2569945"/>
            <a:ext cx="0" cy="281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63992" y="5380522"/>
            <a:ext cx="3513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63992" y="3550489"/>
            <a:ext cx="1414914" cy="1830033"/>
            <a:chOff x="4263992" y="3550489"/>
            <a:chExt cx="1414914" cy="1830033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263992" y="3792355"/>
              <a:ext cx="1414914" cy="158816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795307" y="3550489"/>
                  <a:ext cx="7676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2"/>
                      </a:solidFill>
                    </a:rPr>
                    <a:t>Target </a:t>
                  </a:r>
                  <a14:m>
                    <m:oMath xmlns:m="http://schemas.openxmlformats.org/officeDocument/2006/math">
                      <m:r>
                        <a:rPr lang="en-GB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307" y="3550489"/>
                  <a:ext cx="76764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t="-28261" r="-952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4263992" y="4229898"/>
            <a:ext cx="5234342" cy="1150625"/>
            <a:chOff x="4263992" y="4229898"/>
            <a:chExt cx="5234342" cy="115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446764" y="4309439"/>
                  <a:ext cx="1051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dirty="0" smtClean="0"/>
                    <a:t>Predictor </a:t>
                  </a:r>
                  <a14:m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764" y="4309439"/>
                  <a:ext cx="105157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953" t="-28889" r="-3488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flipV="1">
              <a:off x="4263992" y="4229898"/>
              <a:ext cx="4340993" cy="11506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63992" y="4935538"/>
            <a:ext cx="1804088" cy="444984"/>
            <a:chOff x="4263992" y="4935538"/>
            <a:chExt cx="1804088" cy="444984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263992" y="4935538"/>
              <a:ext cx="1682783" cy="4449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572752" y="5060949"/>
                  <a:ext cx="495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Fit</m:t>
                        </m:r>
                        <m: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52" y="5060949"/>
                  <a:ext cx="49532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877" t="-23913" r="-7284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678906" y="3792354"/>
            <a:ext cx="1694141" cy="1143184"/>
            <a:chOff x="5678906" y="3792354"/>
            <a:chExt cx="1694141" cy="114318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678906" y="3792354"/>
              <a:ext cx="267869" cy="1143184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896681" y="4083227"/>
                  <a:ext cx="1476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Residual</m:t>
                        </m:r>
                        <m: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GB" b="1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681" y="4083227"/>
                  <a:ext cx="1476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719" t="-26667" r="-239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/>
          <p:cNvSpPr/>
          <p:nvPr/>
        </p:nvSpPr>
        <p:spPr>
          <a:xfrm>
            <a:off x="4459386" y="2602149"/>
            <a:ext cx="2304596" cy="2333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53526" y="2735857"/>
            <a:ext cx="20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Circle of equal error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What is optimal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5577" y="1604244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If x has dimension of seconds, y has dimension of meters, w has dimension of meters/second</a:t>
                </a:r>
                <a:r>
                  <a:rPr lang="en-US" dirty="0"/>
                  <a:t>.</a:t>
                </a:r>
                <a:endParaRPr lang="en-GB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577" y="1604244"/>
                <a:ext cx="10515600" cy="4351338"/>
              </a:xfrm>
              <a:blipFill rotWithShape="0">
                <a:blip r:embed="rId3"/>
                <a:stretch>
                  <a:fillRect l="-1217" b="-24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Geometric picture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728059" y="285399"/>
            <a:ext cx="5234342" cy="2810578"/>
            <a:chOff x="4947386" y="1690688"/>
            <a:chExt cx="5234342" cy="281057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4947386" y="1690688"/>
              <a:ext cx="0" cy="2810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947386" y="4501265"/>
              <a:ext cx="35132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4947386" y="2671232"/>
              <a:ext cx="1414914" cy="1830033"/>
              <a:chOff x="4263992" y="3550489"/>
              <a:chExt cx="1414914" cy="183003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263992" y="3792355"/>
                <a:ext cx="1414914" cy="158816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795307" y="3550489"/>
                    <a:ext cx="7676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accent2"/>
                        </a:solidFill>
                      </a:rPr>
                      <a:t>Target </a:t>
                    </a:r>
                    <a14:m>
                      <m:oMath xmlns:m="http://schemas.openxmlformats.org/officeDocument/2006/math">
                        <m:r>
                          <a:rPr lang="en-GB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a14:m>
                    <a:endParaRPr lang="en-US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307" y="3550489"/>
                    <a:ext cx="767646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9048" t="-28889" r="-9524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4947386" y="3350641"/>
              <a:ext cx="5234342" cy="1150625"/>
              <a:chOff x="4263992" y="4229898"/>
              <a:chExt cx="5234342" cy="11506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8446764" y="4309439"/>
                    <a:ext cx="1051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GB" dirty="0" smtClean="0"/>
                      <a:t>Predictor </a:t>
                    </a:r>
                    <a14:m>
                      <m:oMath xmlns:m="http://schemas.openxmlformats.org/officeDocument/2006/math"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764" y="4309439"/>
                    <a:ext cx="1051570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3953" t="-28261" r="-348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/>
              <p:cNvCxnSpPr/>
              <p:nvPr/>
            </p:nvCxnSpPr>
            <p:spPr>
              <a:xfrm flipV="1">
                <a:off x="4263992" y="4229898"/>
                <a:ext cx="4340993" cy="11506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947386" y="4056281"/>
              <a:ext cx="2083011" cy="444984"/>
              <a:chOff x="4263992" y="4935538"/>
              <a:chExt cx="2083011" cy="44498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4263992" y="4935538"/>
                <a:ext cx="1682783" cy="44498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572752" y="5060949"/>
                    <a:ext cx="77425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  <m:r>
                            <a:rPr lang="en-GB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𝐇𝐲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2752" y="5060949"/>
                    <a:ext cx="77425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087" t="-23913" r="-11024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5577" y="1604244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b="0" dirty="0" smtClean="0"/>
                  <a:t>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 projection matrix onto the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0" dirty="0" smtClean="0"/>
                  <a:t> called the “hat matrix”, because it takes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577" y="1604244"/>
                <a:ext cx="10515600" cy="4351338"/>
              </a:xfrm>
              <a:blipFill rotWithShape="0">
                <a:blip r:embed="rId5"/>
                <a:stretch>
                  <a:fillRect l="-1217" r="-29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1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linear regression, no offset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397943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r>
                        <a:rPr lang="en-GB" baseline="0" dirty="0" smtClean="0"/>
                        <a:t>ingle best guess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20668688">
            <a:off x="3905402" y="2379451"/>
            <a:ext cx="6671376" cy="2142494"/>
          </a:xfrm>
          <a:prstGeom prst="triangle">
            <a:avLst>
              <a:gd name="adj" fmla="val 75608"/>
            </a:avLst>
          </a:prstGeom>
          <a:solidFill>
            <a:srgbClr val="5B9BD5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Geometric picture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63992" y="2569945"/>
            <a:ext cx="0" cy="281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63992" y="5380522"/>
            <a:ext cx="3513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63992" y="3550489"/>
            <a:ext cx="1414914" cy="1830033"/>
            <a:chOff x="4263992" y="3550489"/>
            <a:chExt cx="1414914" cy="1830033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263992" y="3792355"/>
              <a:ext cx="1414914" cy="158816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795307" y="3550489"/>
                  <a:ext cx="7676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2"/>
                      </a:solidFill>
                    </a:rPr>
                    <a:t>Target </a:t>
                  </a:r>
                  <a14:m>
                    <m:oMath xmlns:m="http://schemas.openxmlformats.org/officeDocument/2006/math">
                      <m:r>
                        <a:rPr lang="en-GB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307" y="3550489"/>
                  <a:ext cx="76764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t="-28261" r="-952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4263992" y="4229898"/>
            <a:ext cx="5335716" cy="1150625"/>
            <a:chOff x="4263992" y="4229898"/>
            <a:chExt cx="5335716" cy="115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446764" y="4309439"/>
                  <a:ext cx="1152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dirty="0" smtClean="0"/>
                    <a:t>Predictor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764" y="4309439"/>
                  <a:ext cx="11529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698" t="-28889" r="-3704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flipV="1">
              <a:off x="4263992" y="4229898"/>
              <a:ext cx="4340993" cy="11506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63992" y="4456514"/>
            <a:ext cx="1832008" cy="924008"/>
            <a:chOff x="4263992" y="4935538"/>
            <a:chExt cx="1804088" cy="444984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263992" y="4935538"/>
              <a:ext cx="1682783" cy="4449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572752" y="5060949"/>
                  <a:ext cx="495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Fit</m:t>
                        </m:r>
                        <m: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52" y="5060949"/>
                  <a:ext cx="49532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639" t="-12766" r="-698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672886" y="3763495"/>
            <a:ext cx="1403192" cy="693019"/>
            <a:chOff x="5678906" y="3792354"/>
            <a:chExt cx="1403192" cy="114318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678906" y="3792354"/>
              <a:ext cx="267869" cy="1143184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06484" y="4352077"/>
                  <a:ext cx="1075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Residual</m:t>
                        </m:r>
                        <m: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GB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484" y="4352077"/>
                  <a:ext cx="107561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085" t="-39286" r="-32768" b="-10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4296554" y="1733262"/>
            <a:ext cx="5503424" cy="3639089"/>
            <a:chOff x="4263992" y="4229898"/>
            <a:chExt cx="5291271" cy="115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446764" y="4309439"/>
                  <a:ext cx="1108499" cy="87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dirty="0" smtClean="0"/>
                    <a:t>Predictor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764" y="4309439"/>
                  <a:ext cx="1108499" cy="8758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105" t="-28889" r="-3158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V="1">
              <a:off x="4263992" y="4229898"/>
              <a:ext cx="4340993" cy="11506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1990" y="5771935"/>
                <a:ext cx="783124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This is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-dimensional space of one predictor on all trials, </a:t>
                </a:r>
              </a:p>
              <a:p>
                <a:r>
                  <a:rPr lang="en-US" sz="2400" dirty="0" smtClean="0"/>
                  <a:t>NOT the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-dimensional space of all predictors on a single trial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90" y="5771935"/>
                <a:ext cx="7831246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246" t="-5882" r="-15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3" idx="2"/>
            <a:endCxn id="3" idx="1"/>
          </p:cNvCxnSpPr>
          <p:nvPr/>
        </p:nvCxnSpPr>
        <p:spPr>
          <a:xfrm flipV="1">
            <a:off x="4313732" y="3668433"/>
            <a:ext cx="2143392" cy="17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0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667"/>
                <a:ext cx="11010499" cy="5236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data matrix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b="1" dirty="0" smtClean="0"/>
                  <a:t>. </a:t>
                </a:r>
                <a:r>
                  <a:rPr lang="en-GB" dirty="0" smtClean="0"/>
                  <a:t>One column for each predictor variable.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GB" dirty="0" smtClean="0"/>
                  <a:t>target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b="1" dirty="0" smtClean="0"/>
                  <a:t>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𝐗𝐰</m:t>
                    </m:r>
                  </m:oMath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Each predictor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en-US" dirty="0" smtClean="0"/>
                  <a:t> is orthogonal to residual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</m:oMath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Weight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Hat matrix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projection onto space spanned by predictor variables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667"/>
                <a:ext cx="11010499" cy="5236144"/>
              </a:xfrm>
              <a:blipFill rotWithShape="0">
                <a:blip r:embed="rId2"/>
                <a:stretch>
                  <a:fillRect l="-997" t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0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to remember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Hat matrix depends only on data matrix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b="1" dirty="0" smtClean="0"/>
              </a:p>
              <a:p>
                <a:endParaRPr lang="en-GB" b="1" dirty="0"/>
              </a:p>
              <a:p>
                <a:r>
                  <a:rPr lang="en-GB" dirty="0" smtClean="0"/>
                  <a:t>Only defined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invertible.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 smtClean="0"/>
                  <a:t> is the covariance matrix.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b="1" dirty="0" smtClean="0"/>
                  <a:t>. </a:t>
                </a:r>
                <a:r>
                  <a:rPr lang="en-GB" dirty="0" smtClean="0"/>
                  <a:t>Inverse of covariance of X , time covariance of X with y.</a:t>
                </a:r>
                <a:endParaRPr lang="en-GB" b="1" dirty="0" smtClean="0"/>
              </a:p>
              <a:p>
                <a:endParaRPr lang="en-US" dirty="0" smtClean="0"/>
              </a:p>
              <a:p>
                <a:endParaRPr lang="en-GB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6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Predictions in neurophysiology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Predict neuronal activity from sensory stimulus/behaviour</a:t>
            </a:r>
          </a:p>
          <a:p>
            <a:pPr lvl="1"/>
            <a:r>
              <a:rPr lang="en-GB" dirty="0" smtClean="0"/>
              <a:t>“encoding model”</a:t>
            </a:r>
          </a:p>
          <a:p>
            <a:pPr lvl="1"/>
            <a:endParaRPr lang="en-GB" dirty="0"/>
          </a:p>
          <a:p>
            <a:r>
              <a:rPr lang="en-GB" dirty="0" smtClean="0"/>
              <a:t>Predict stimulus/behaviour from neuronal activity</a:t>
            </a:r>
          </a:p>
          <a:p>
            <a:pPr lvl="1"/>
            <a:r>
              <a:rPr lang="en-GB" dirty="0" smtClean="0"/>
              <a:t>“decoding model”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In principle, these are equivalent. In practice, very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offsets?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“Classical” linear regression: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Add a column of all ones to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b="1" dirty="0" smtClean="0"/>
                  <a:t>. </a:t>
                </a:r>
              </a:p>
              <a:p>
                <a:endParaRPr lang="en-GB" b="1" dirty="0"/>
              </a:p>
              <a:p>
                <a:r>
                  <a:rPr lang="en-GB" dirty="0" smtClean="0"/>
                  <a:t>Then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𝐗𝐰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𝐗𝐰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030106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8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953762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0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678862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Probability distribution,</a:t>
                      </a:r>
                      <a:r>
                        <a:rPr lang="en-GB" baseline="0" dirty="0" smtClean="0"/>
                        <a:t> or single best guess?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7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406786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Probability distribution,</a:t>
                      </a:r>
                      <a:r>
                        <a:rPr lang="en-GB" baseline="0" dirty="0" smtClean="0"/>
                        <a:t> or single best guess?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1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199683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Probability distribution,</a:t>
                      </a:r>
                      <a:r>
                        <a:rPr lang="en-GB" baseline="0" dirty="0" smtClean="0"/>
                        <a:t> or single best guess?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7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11698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Often irrelevant (assume independent predictions)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Probability distribution,</a:t>
                      </a:r>
                      <a:r>
                        <a:rPr lang="en-GB" baseline="0" dirty="0" smtClean="0"/>
                        <a:t> or single best guess?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252456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Often irrelevant (assume independent predictions)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Continuous, binary, count, 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Probability distribution,</a:t>
                      </a:r>
                      <a:r>
                        <a:rPr lang="en-GB" baseline="0" dirty="0" smtClean="0"/>
                        <a:t> or single best guess?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Lots of choices…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4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771</Words>
  <Application>Microsoft Office PowerPoint</Application>
  <PresentationFormat>Widescreen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Predictions 1. Multiple linear regression</vt:lpstr>
      <vt:lpstr>Predictions in neurophysiology</vt:lpstr>
      <vt:lpstr>Different types of prediction</vt:lpstr>
      <vt:lpstr>Different types of prediction</vt:lpstr>
      <vt:lpstr>Different types of prediction</vt:lpstr>
      <vt:lpstr>Different types of prediction</vt:lpstr>
      <vt:lpstr>Different types of prediction</vt:lpstr>
      <vt:lpstr>Different types of prediction</vt:lpstr>
      <vt:lpstr>Different types of prediction</vt:lpstr>
      <vt:lpstr>Linear regression, no offset</vt:lpstr>
      <vt:lpstr>Linear regression, no offset</vt:lpstr>
      <vt:lpstr>What is optimal w?</vt:lpstr>
      <vt:lpstr>Geometric picture</vt:lpstr>
      <vt:lpstr>What is optimal w?</vt:lpstr>
      <vt:lpstr>Geometric picture</vt:lpstr>
      <vt:lpstr>Multiple linear regression, no offset</vt:lpstr>
      <vt:lpstr>Geometric picture</vt:lpstr>
      <vt:lpstr>Multiple linear regression</vt:lpstr>
      <vt:lpstr>Things to remember</vt:lpstr>
      <vt:lpstr>What about offsets?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Predictions</dc:title>
  <dc:creator>Kenneth Harris</dc:creator>
  <cp:lastModifiedBy>Kenneth Harris</cp:lastModifiedBy>
  <cp:revision>25</cp:revision>
  <dcterms:created xsi:type="dcterms:W3CDTF">2015-04-25T09:48:38Z</dcterms:created>
  <dcterms:modified xsi:type="dcterms:W3CDTF">2015-06-02T14:38:20Z</dcterms:modified>
</cp:coreProperties>
</file>