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9" r:id="rId3"/>
    <p:sldId id="293" r:id="rId4"/>
    <p:sldId id="260" r:id="rId5"/>
    <p:sldId id="290" r:id="rId6"/>
    <p:sldId id="294" r:id="rId7"/>
    <p:sldId id="29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8" r:id="rId17"/>
    <p:sldId id="289" r:id="rId18"/>
    <p:sldId id="256" r:id="rId19"/>
    <p:sldId id="257" r:id="rId20"/>
    <p:sldId id="25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43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B28DB-E90A-4341-8485-2423FEF59F8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CA400-F930-644B-890C-1823C041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897301" eaLnBrk="1" hangingPunct="1"/>
            <a:fld id="{8A35D39A-92A9-E344-A3D9-833C8B4DA078}" type="slidenum">
              <a:rPr lang="en-US" sz="1200">
                <a:solidFill>
                  <a:srgbClr val="000000"/>
                </a:solidFill>
              </a:rPr>
              <a:pPr algn="r" defTabSz="897301" eaLnBrk="1" hangingPunct="1"/>
              <a:t>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2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1365-AF2E-ED48-8F11-8696C0251F4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EBA-A707-2A42-ADD5-76BBC230F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3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1365-AF2E-ED48-8F11-8696C0251F4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EBA-A707-2A42-ADD5-76BBC230F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1365-AF2E-ED48-8F11-8696C0251F4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EBA-A707-2A42-ADD5-76BBC230F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5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C421-DF8D-4953-A072-427165BAC6C5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4/19/2016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7F3-F98A-43C3-B863-D315C1F188D9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1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C421-DF8D-4953-A072-427165BAC6C5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4/19/2016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7F3-F98A-43C3-B863-D315C1F188D9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185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C421-DF8D-4953-A072-427165BAC6C5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4/19/2016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7F3-F98A-43C3-B863-D315C1F188D9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97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C421-DF8D-4953-A072-427165BAC6C5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4/19/2016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7F3-F98A-43C3-B863-D315C1F188D9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790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C421-DF8D-4953-A072-427165BAC6C5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4/19/2016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7F3-F98A-43C3-B863-D315C1F188D9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01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C421-DF8D-4953-A072-427165BAC6C5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4/19/2016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7F3-F98A-43C3-B863-D315C1F188D9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082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C421-DF8D-4953-A072-427165BAC6C5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4/19/2016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7F3-F98A-43C3-B863-D315C1F188D9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324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C421-DF8D-4953-A072-427165BAC6C5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4/19/2016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7F3-F98A-43C3-B863-D315C1F188D9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9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1365-AF2E-ED48-8F11-8696C0251F4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EBA-A707-2A42-ADD5-76BBC230F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2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C421-DF8D-4953-A072-427165BAC6C5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4/19/2016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7F3-F98A-43C3-B863-D315C1F188D9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6642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C421-DF8D-4953-A072-427165BAC6C5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4/19/2016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7F3-F98A-43C3-B863-D315C1F188D9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3100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C421-DF8D-4953-A072-427165BAC6C5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4/19/2016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E7F3-F98A-43C3-B863-D315C1F188D9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37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1365-AF2E-ED48-8F11-8696C0251F4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EBA-A707-2A42-ADD5-76BBC230F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1365-AF2E-ED48-8F11-8696C0251F4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EBA-A707-2A42-ADD5-76BBC230F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7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1365-AF2E-ED48-8F11-8696C0251F4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EBA-A707-2A42-ADD5-76BBC230F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1365-AF2E-ED48-8F11-8696C0251F4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EBA-A707-2A42-ADD5-76BBC230F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1365-AF2E-ED48-8F11-8696C0251F4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EBA-A707-2A42-ADD5-76BBC230F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1365-AF2E-ED48-8F11-8696C0251F4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EBA-A707-2A42-ADD5-76BBC230F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1365-AF2E-ED48-8F11-8696C0251F4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EBA-A707-2A42-ADD5-76BBC230F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1365-AF2E-ED48-8F11-8696C0251F4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DEBA-A707-2A42-ADD5-76BBC230F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B18C421-DF8D-4953-A072-427165BAC6C5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914400"/>
              <a:t>4/19/2016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C2CE7F3-F98A-43C3-B863-D315C1F188D9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1767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655" y="508338"/>
            <a:ext cx="8750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ON and OFF pathways in Drosophila motion vision.</a:t>
            </a:r>
          </a:p>
          <a:p>
            <a:endParaRPr lang="en-US" sz="4400" b="1" dirty="0" smtClean="0"/>
          </a:p>
          <a:p>
            <a:r>
              <a:rPr lang="en-US" sz="2400" b="1" dirty="0" err="1" smtClean="0"/>
              <a:t>Joesch</a:t>
            </a:r>
            <a:r>
              <a:rPr lang="en-US" sz="2400" b="1" dirty="0" smtClean="0"/>
              <a:t> M1, Schnell B, Raghu SV, </a:t>
            </a:r>
            <a:r>
              <a:rPr lang="en-US" sz="2400" b="1" dirty="0" err="1" smtClean="0"/>
              <a:t>Reiff</a:t>
            </a:r>
            <a:r>
              <a:rPr lang="en-US" sz="2400" b="1" dirty="0" smtClean="0"/>
              <a:t> DF, </a:t>
            </a:r>
            <a:r>
              <a:rPr lang="en-US" sz="2400" b="1" dirty="0" err="1" smtClean="0"/>
              <a:t>Borst</a:t>
            </a:r>
            <a:r>
              <a:rPr lang="en-US" sz="2400" b="1" dirty="0" smtClean="0"/>
              <a:t> A.</a:t>
            </a:r>
          </a:p>
          <a:p>
            <a:endParaRPr lang="en-US" dirty="0"/>
          </a:p>
          <a:p>
            <a:r>
              <a:rPr lang="en-US" dirty="0" smtClean="0"/>
              <a:t>Nature. 2010 Nov 11;468(7321):300-4.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6339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Processing properties of ON and OFF pathways for Drosophila motion detection</a:t>
            </a:r>
          </a:p>
          <a:p>
            <a:endParaRPr lang="en-US" dirty="0" smtClean="0"/>
          </a:p>
          <a:p>
            <a:r>
              <a:rPr lang="en-US" dirty="0" smtClean="0"/>
              <a:t>Rudy </a:t>
            </a:r>
            <a:r>
              <a:rPr lang="en-US" dirty="0" err="1" smtClean="0"/>
              <a:t>Behnia</a:t>
            </a:r>
            <a:r>
              <a:rPr lang="en-US" dirty="0" smtClean="0"/>
              <a:t>,	Damon A. Clark,	Adam G. Carter,	Thomas R. </a:t>
            </a:r>
            <a:r>
              <a:rPr lang="en-US" dirty="0" err="1" smtClean="0"/>
              <a:t>Clandinin</a:t>
            </a:r>
            <a:r>
              <a:rPr lang="en-US" dirty="0" smtClean="0"/>
              <a:t>	&amp; Claude Desplan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Nature 512, 427–430 (28 August 2014) </a:t>
            </a:r>
          </a:p>
        </p:txBody>
      </p:sp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:\Documents and Settings\Administrator\Desktop\7-2\nut\eps\completed\nature13427-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3" y="169497"/>
            <a:ext cx="8346387" cy="668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C:\Documents and Settings\Administrator\Desktop\7-2\nut\eps\completed\nature13427-f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15" y="329286"/>
            <a:ext cx="4877995" cy="652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C:\Documents and Settings\Administrator\Desktop\7-2\nut\eps\completed\nature13427-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10" y="198920"/>
            <a:ext cx="5633858" cy="653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:\Documents and Settings\Administrator\Desktop\7-2\nut\eps\completed\nature13427-f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97" y="108599"/>
            <a:ext cx="5946839" cy="6532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20840"/>
            <a:ext cx="91440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A directional tuning map of Drosophila elementary motion detectors</a:t>
            </a:r>
          </a:p>
          <a:p>
            <a:endParaRPr lang="en-US" dirty="0" smtClean="0"/>
          </a:p>
          <a:p>
            <a:r>
              <a:rPr lang="en-US" dirty="0" smtClean="0"/>
              <a:t>Matthew S. </a:t>
            </a:r>
            <a:r>
              <a:rPr lang="en-US" dirty="0" err="1" smtClean="0"/>
              <a:t>Maisak</a:t>
            </a:r>
            <a:r>
              <a:rPr lang="en-US" dirty="0" smtClean="0"/>
              <a:t>, </a:t>
            </a:r>
            <a:r>
              <a:rPr lang="en-US" dirty="0" err="1" smtClean="0"/>
              <a:t>Juergen</a:t>
            </a:r>
            <a:r>
              <a:rPr lang="en-US" dirty="0" smtClean="0"/>
              <a:t> Haag,	Georg </a:t>
            </a:r>
            <a:r>
              <a:rPr lang="en-US" dirty="0" err="1" smtClean="0"/>
              <a:t>Ammer</a:t>
            </a:r>
            <a:r>
              <a:rPr lang="en-US" dirty="0" smtClean="0"/>
              <a:t>,	 Etienne </a:t>
            </a:r>
            <a:r>
              <a:rPr lang="en-US" dirty="0" err="1" smtClean="0"/>
              <a:t>Serbe</a:t>
            </a:r>
            <a:r>
              <a:rPr lang="en-US" dirty="0" smtClean="0"/>
              <a:t>, Matthias Meier, </a:t>
            </a:r>
            <a:r>
              <a:rPr lang="en-US" dirty="0" err="1" smtClean="0"/>
              <a:t>Aljoscha</a:t>
            </a:r>
            <a:r>
              <a:rPr lang="en-US" dirty="0" smtClean="0"/>
              <a:t> </a:t>
            </a:r>
            <a:r>
              <a:rPr lang="en-US" dirty="0" err="1" smtClean="0"/>
              <a:t>Leonhardt</a:t>
            </a:r>
            <a:r>
              <a:rPr lang="en-US" dirty="0" smtClean="0"/>
              <a:t>, </a:t>
            </a:r>
            <a:r>
              <a:rPr lang="en-US" dirty="0" err="1" smtClean="0"/>
              <a:t>Tabea</a:t>
            </a:r>
            <a:r>
              <a:rPr lang="en-US" dirty="0" smtClean="0"/>
              <a:t> Schilling, Armin </a:t>
            </a:r>
            <a:r>
              <a:rPr lang="en-US" dirty="0" err="1" smtClean="0"/>
              <a:t>Bahl</a:t>
            </a:r>
            <a:r>
              <a:rPr lang="en-US" dirty="0" smtClean="0"/>
              <a:t>,	 </a:t>
            </a:r>
            <a:r>
              <a:rPr lang="en-US" dirty="0" err="1" smtClean="0"/>
              <a:t>erald</a:t>
            </a:r>
            <a:r>
              <a:rPr lang="en-US" dirty="0" smtClean="0"/>
              <a:t> M. Rubin, </a:t>
            </a:r>
            <a:r>
              <a:rPr lang="en-US" dirty="0" err="1" smtClean="0"/>
              <a:t>Aljoscha</a:t>
            </a:r>
            <a:r>
              <a:rPr lang="en-US" dirty="0" smtClean="0"/>
              <a:t> </a:t>
            </a:r>
            <a:r>
              <a:rPr lang="en-US" dirty="0" err="1" smtClean="0"/>
              <a:t>Nern</a:t>
            </a:r>
            <a:r>
              <a:rPr lang="en-US" dirty="0" smtClean="0"/>
              <a:t>, Barry J. Dickson, </a:t>
            </a:r>
            <a:r>
              <a:rPr lang="en-US" dirty="0" err="1" smtClean="0"/>
              <a:t>Dierk</a:t>
            </a:r>
            <a:r>
              <a:rPr lang="en-US" dirty="0" smtClean="0"/>
              <a:t> F. </a:t>
            </a:r>
            <a:r>
              <a:rPr lang="en-US" dirty="0" err="1" smtClean="0"/>
              <a:t>Reiff</a:t>
            </a:r>
            <a:r>
              <a:rPr lang="en-US" dirty="0" smtClean="0"/>
              <a:t>, Elisabeth </a:t>
            </a:r>
            <a:r>
              <a:rPr lang="en-US" dirty="0" err="1" smtClean="0"/>
              <a:t>Hopp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b="1" dirty="0" smtClean="0"/>
              <a:t>Alexander </a:t>
            </a:r>
            <a:r>
              <a:rPr lang="en-US" b="1" dirty="0" err="1" smtClean="0"/>
              <a:t>Borst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Nature 500, 212–216 (08 August 2013) doi:10.1038/nature12320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14" descr="C:\Documents and Settings\Administrator\Desktop\New Folder\completed\nature12320-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90839"/>
            <a:ext cx="5476875" cy="653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C:\Documents and Settings\Administrator\Desktop\New Folder\completed\nature12320-f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39699"/>
            <a:ext cx="4165600" cy="645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57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C:\Documents and Settings\Administrator\Desktop\New Folder\completed\nature12320-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63500"/>
            <a:ext cx="5080000" cy="668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C:\Documents and Settings\Administrator\Desktop\New Folder\completed\nature12320-f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4000"/>
            <a:ext cx="8754106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5400000">
            <a:off x="1041249" y="19187"/>
            <a:ext cx="6757011" cy="6261439"/>
            <a:chOff x="1164881" y="179481"/>
            <a:chExt cx="6757011" cy="6261439"/>
          </a:xfrm>
        </p:grpSpPr>
        <p:pic>
          <p:nvPicPr>
            <p:cNvPr id="208898" name="Picture 3" descr="C:\Documents and Settings\Administrator\Desktop\cover-expansion.medium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8872939">
              <a:off x="1093082" y="251280"/>
              <a:ext cx="6261439" cy="611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30"/>
            <p:cNvSpPr>
              <a:spLocks noChangeArrowheads="1"/>
            </p:cNvSpPr>
            <p:nvPr/>
          </p:nvSpPr>
          <p:spPr bwMode="auto">
            <a:xfrm rot="18420744">
              <a:off x="3334694" y="3363540"/>
              <a:ext cx="119063" cy="15875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Oval 31"/>
            <p:cNvSpPr>
              <a:spLocks noChangeArrowheads="1"/>
            </p:cNvSpPr>
            <p:nvPr/>
          </p:nvSpPr>
          <p:spPr bwMode="auto">
            <a:xfrm rot="18420744">
              <a:off x="5149384" y="3086091"/>
              <a:ext cx="119063" cy="11384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 rot="18420744">
              <a:off x="2337877" y="2951759"/>
              <a:ext cx="816286" cy="1025231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rot="18420744">
              <a:off x="2727973" y="1949631"/>
              <a:ext cx="1929684" cy="2450558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AutoShape 32"/>
            <p:cNvSpPr>
              <a:spLocks noChangeArrowheads="1"/>
            </p:cNvSpPr>
            <p:nvPr/>
          </p:nvSpPr>
          <p:spPr bwMode="auto">
            <a:xfrm rot="5300156">
              <a:off x="3282294" y="3273117"/>
              <a:ext cx="276225" cy="349250"/>
            </a:xfrm>
            <a:custGeom>
              <a:avLst/>
              <a:gdLst>
                <a:gd name="T0" fmla="*/ 87 w 21600"/>
                <a:gd name="T1" fmla="*/ 0 h 21600"/>
                <a:gd name="T2" fmla="*/ 22 w 21600"/>
                <a:gd name="T3" fmla="*/ 110 h 21600"/>
                <a:gd name="T4" fmla="*/ 87 w 21600"/>
                <a:gd name="T5" fmla="*/ 55 h 21600"/>
                <a:gd name="T6" fmla="*/ 152 w 21600"/>
                <a:gd name="T7" fmla="*/ 11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 rot="18420744">
              <a:off x="3871382" y="2809865"/>
              <a:ext cx="938998" cy="1197430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AutoShape 32"/>
            <p:cNvSpPr>
              <a:spLocks noChangeArrowheads="1"/>
            </p:cNvSpPr>
            <p:nvPr/>
          </p:nvSpPr>
          <p:spPr bwMode="auto">
            <a:xfrm rot="5300156">
              <a:off x="5123954" y="2962054"/>
              <a:ext cx="276225" cy="349250"/>
            </a:xfrm>
            <a:custGeom>
              <a:avLst/>
              <a:gdLst>
                <a:gd name="T0" fmla="*/ 87 w 21600"/>
                <a:gd name="T1" fmla="*/ 0 h 21600"/>
                <a:gd name="T2" fmla="*/ 22 w 21600"/>
                <a:gd name="T3" fmla="*/ 110 h 21600"/>
                <a:gd name="T4" fmla="*/ 87 w 21600"/>
                <a:gd name="T5" fmla="*/ 55 h 21600"/>
                <a:gd name="T6" fmla="*/ 152 w 21600"/>
                <a:gd name="T7" fmla="*/ 11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rot="18420744">
              <a:off x="5713042" y="2498802"/>
              <a:ext cx="938998" cy="1197430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Oval 34"/>
            <p:cNvSpPr>
              <a:spLocks noChangeArrowheads="1"/>
            </p:cNvSpPr>
            <p:nvPr/>
          </p:nvSpPr>
          <p:spPr bwMode="auto">
            <a:xfrm rot="18420744">
              <a:off x="6898689" y="3021705"/>
              <a:ext cx="119063" cy="12904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AutoShape 32"/>
            <p:cNvSpPr>
              <a:spLocks noChangeArrowheads="1"/>
            </p:cNvSpPr>
            <p:nvPr/>
          </p:nvSpPr>
          <p:spPr bwMode="auto">
            <a:xfrm rot="5300156">
              <a:off x="5036806" y="3234450"/>
              <a:ext cx="276225" cy="349250"/>
            </a:xfrm>
            <a:custGeom>
              <a:avLst/>
              <a:gdLst>
                <a:gd name="T0" fmla="*/ 87 w 21600"/>
                <a:gd name="T1" fmla="*/ 0 h 21600"/>
                <a:gd name="T2" fmla="*/ 22 w 21600"/>
                <a:gd name="T3" fmla="*/ 110 h 21600"/>
                <a:gd name="T4" fmla="*/ 87 w 21600"/>
                <a:gd name="T5" fmla="*/ 55 h 21600"/>
                <a:gd name="T6" fmla="*/ 152 w 21600"/>
                <a:gd name="T7" fmla="*/ 11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 rot="18420744">
              <a:off x="5625894" y="2771198"/>
              <a:ext cx="938998" cy="1197430"/>
            </a:xfrm>
            <a:prstGeom prst="lin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Oval 34"/>
            <p:cNvSpPr>
              <a:spLocks noChangeArrowheads="1"/>
            </p:cNvSpPr>
            <p:nvPr/>
          </p:nvSpPr>
          <p:spPr bwMode="auto">
            <a:xfrm rot="18420744">
              <a:off x="6804505" y="3297606"/>
              <a:ext cx="119063" cy="11142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 rot="18420744">
              <a:off x="5057309" y="3333740"/>
              <a:ext cx="119063" cy="11384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 rot="18541691">
              <a:off x="6484742" y="1952628"/>
              <a:ext cx="1935302" cy="938998"/>
              <a:chOff x="6371211" y="2094617"/>
              <a:chExt cx="1935302" cy="938998"/>
            </a:xfrm>
          </p:grpSpPr>
          <p:sp>
            <p:nvSpPr>
              <p:cNvPr id="29" name="AutoShape 32"/>
              <p:cNvSpPr>
                <a:spLocks noChangeArrowheads="1"/>
              </p:cNvSpPr>
              <p:nvPr/>
            </p:nvSpPr>
            <p:spPr bwMode="auto">
              <a:xfrm rot="5300156">
                <a:off x="6407723" y="2428653"/>
                <a:ext cx="276225" cy="349250"/>
              </a:xfrm>
              <a:custGeom>
                <a:avLst/>
                <a:gdLst>
                  <a:gd name="T0" fmla="*/ 87 w 21600"/>
                  <a:gd name="T1" fmla="*/ 0 h 21600"/>
                  <a:gd name="T2" fmla="*/ 22 w 21600"/>
                  <a:gd name="T3" fmla="*/ 110 h 21600"/>
                  <a:gd name="T4" fmla="*/ 87 w 21600"/>
                  <a:gd name="T5" fmla="*/ 55 h 21600"/>
                  <a:gd name="T6" fmla="*/ 152 w 21600"/>
                  <a:gd name="T7" fmla="*/ 11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5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 rot="18420744">
                <a:off x="6996811" y="1965401"/>
                <a:ext cx="938998" cy="1197430"/>
              </a:xfrm>
              <a:prstGeom prst="lin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Oval 34"/>
              <p:cNvSpPr>
                <a:spLocks noChangeArrowheads="1"/>
              </p:cNvSpPr>
              <p:nvPr/>
            </p:nvSpPr>
            <p:spPr bwMode="auto">
              <a:xfrm rot="18420744">
                <a:off x="8182458" y="2488304"/>
                <a:ext cx="119063" cy="12904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5638800" y="6350913"/>
            <a:ext cx="28956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2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Central brain</a:t>
            </a:r>
          </a:p>
        </p:txBody>
      </p:sp>
      <p:sp>
        <p:nvSpPr>
          <p:cNvPr id="33" name="TextBox 3"/>
          <p:cNvSpPr txBox="1">
            <a:spLocks noChangeArrowheads="1"/>
          </p:cNvSpPr>
          <p:nvPr/>
        </p:nvSpPr>
        <p:spPr bwMode="auto">
          <a:xfrm>
            <a:off x="0" y="6477000"/>
            <a:ext cx="3941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800" b="1" dirty="0" smtClean="0">
                <a:solidFill>
                  <a:srgbClr val="FFFFFF"/>
                </a:solidFill>
              </a:rPr>
              <a:t>Image from Williamson et al., 2010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578288" y="2514600"/>
            <a:ext cx="11596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de-DE" sz="2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lamina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499741" y="3657600"/>
            <a:ext cx="13476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de-DE" sz="2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medulla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822824" y="4876800"/>
            <a:ext cx="2527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de-DE" sz="2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Lobula </a:t>
            </a:r>
            <a:r>
              <a:rPr lang="de-DE" sz="2400" b="1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complex</a:t>
            </a:r>
            <a:endParaRPr lang="de-DE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737993" y="1371600"/>
            <a:ext cx="6981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de-DE" sz="2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eye</a:t>
            </a:r>
          </a:p>
        </p:txBody>
      </p:sp>
    </p:spTree>
    <p:extLst>
      <p:ext uri="{BB962C8B-B14F-4D97-AF65-F5344CB8AC3E}">
        <p14:creationId xmlns:p14="http://schemas.microsoft.com/office/powerpoint/2010/main" val="30092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5" descr="nature09545-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4" y="76200"/>
            <a:ext cx="4752975" cy="665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5" descr="nature09545-f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" b="48275"/>
          <a:stretch/>
        </p:blipFill>
        <p:spPr bwMode="auto">
          <a:xfrm rot="4933880">
            <a:off x="2180331" y="1376838"/>
            <a:ext cx="4608362" cy="34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16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5" descr="nature09545-f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94" t="-42" r="1824" b="64530"/>
          <a:stretch/>
        </p:blipFill>
        <p:spPr bwMode="auto">
          <a:xfrm rot="1577214">
            <a:off x="1046998" y="-123527"/>
            <a:ext cx="6616182" cy="76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6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5" descr="nature09545-f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46"/>
          <a:stretch/>
        </p:blipFill>
        <p:spPr bwMode="auto">
          <a:xfrm>
            <a:off x="0" y="336635"/>
            <a:ext cx="9049640" cy="531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0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5" descr="nature09545-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01600"/>
            <a:ext cx="5705475" cy="666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5" descr="nature09545-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8900"/>
            <a:ext cx="8864600" cy="66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5" descr="nature09545-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9" y="0"/>
            <a:ext cx="8822234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1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78</Words>
  <Application>Microsoft Office PowerPoint</Application>
  <PresentationFormat>On-screen Show (4:3)</PresentationFormat>
  <Paragraphs>23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ClaudeMcPro2</dc:creator>
  <cp:lastModifiedBy>Alex</cp:lastModifiedBy>
  <cp:revision>6</cp:revision>
  <dcterms:created xsi:type="dcterms:W3CDTF">2015-04-10T15:37:49Z</dcterms:created>
  <dcterms:modified xsi:type="dcterms:W3CDTF">2016-04-19T22:22:37Z</dcterms:modified>
</cp:coreProperties>
</file>