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257" r:id="rId4"/>
    <p:sldId id="260" r:id="rId5"/>
    <p:sldId id="294" r:id="rId6"/>
    <p:sldId id="300" r:id="rId7"/>
    <p:sldId id="302" r:id="rId8"/>
    <p:sldId id="293" r:id="rId9"/>
    <p:sldId id="295" r:id="rId10"/>
    <p:sldId id="296" r:id="rId11"/>
    <p:sldId id="301" r:id="rId12"/>
    <p:sldId id="292" r:id="rId13"/>
    <p:sldId id="297" r:id="rId14"/>
    <p:sldId id="298" r:id="rId15"/>
    <p:sldId id="299" r:id="rId16"/>
    <p:sldId id="258" r:id="rId17"/>
  </p:sldIdLst>
  <p:sldSz cx="9144000" cy="5143500" type="screen16x9"/>
  <p:notesSz cx="68580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57" autoAdjust="0"/>
  </p:normalViewPr>
  <p:slideViewPr>
    <p:cSldViewPr>
      <p:cViewPr varScale="1">
        <p:scale>
          <a:sx n="64" d="100"/>
          <a:sy n="64" d="100"/>
        </p:scale>
        <p:origin x="816" y="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E6E3E-41CE-4746-A01E-CCDBBECE9776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C47BE-6F99-4F00-93BE-306850F3F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58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2051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294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Spectral analysis can</a:t>
            </a:r>
            <a:r>
              <a:rPr lang="en-US" baseline="0" dirty="0" smtClean="0"/>
              <a:t> also be performed on time varying data, known as time-frequency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7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149 signals, oh my!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time permits…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7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measure of oscillatory magnitude, is the power in a frequency band.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measure of oscillatory magnitude, is the power in a frequency band.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None/>
            </a:pPr>
            <a:r>
              <a:rPr lang="en" b="1" dirty="0"/>
              <a:t>To address this question, we record in freely behaving </a:t>
            </a:r>
            <a:r>
              <a:rPr lang="en" dirty="0" smtClean="0"/>
              <a:t>Tg2576 </a:t>
            </a:r>
            <a:r>
              <a:rPr lang="en" dirty="0"/>
              <a:t>mice for 24 hours </a:t>
            </a:r>
            <a:r>
              <a:rPr lang="en" dirty="0" smtClean="0"/>
              <a:t>continuously</a:t>
            </a:r>
            <a:r>
              <a:rPr lang="en-US" dirty="0" smtClean="0"/>
              <a:t> in the home cage</a:t>
            </a:r>
            <a:r>
              <a:rPr lang="en" dirty="0" smtClean="0"/>
              <a:t>, </a:t>
            </a:r>
            <a:r>
              <a:rPr lang="en" dirty="0"/>
              <a:t>at ages far before the deposition of plaque or impairment of memory. Our recording electrodes target bilateral dorsal hippocampi as well as frontal and occipital cortices.</a:t>
            </a:r>
          </a:p>
        </p:txBody>
      </p:sp>
    </p:spTree>
    <p:extLst>
      <p:ext uri="{BB962C8B-B14F-4D97-AF65-F5344CB8AC3E}">
        <p14:creationId xmlns:p14="http://schemas.microsoft.com/office/powerpoint/2010/main" val="319895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We are interested in what </a:t>
            </a:r>
            <a:r>
              <a:rPr lang="en" b="1" dirty="0" smtClean="0"/>
              <a:t>happens </a:t>
            </a:r>
            <a:r>
              <a:rPr lang="en" b="1" dirty="0"/>
              <a:t>here</a:t>
            </a:r>
            <a:r>
              <a:rPr lang="en" dirty="0"/>
              <a:t>. What happens </a:t>
            </a:r>
            <a:r>
              <a:rPr lang="en-US" dirty="0" smtClean="0"/>
              <a:t>prior to </a:t>
            </a:r>
            <a:r>
              <a:rPr lang="en" dirty="0" smtClean="0"/>
              <a:t>amyloid deposition</a:t>
            </a:r>
            <a:r>
              <a:rPr lang="en-US" dirty="0" smtClean="0"/>
              <a:t> and memory impairment</a:t>
            </a:r>
            <a:r>
              <a:rPr lang="en" dirty="0" smtClean="0"/>
              <a:t>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0837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Abnormalities in brains of AD patients are thought to begin long before the first clinical symptoms emerge </a:t>
            </a:r>
            <a:r>
              <a:rPr lang="en" dirty="0"/>
              <a:t>such </a:t>
            </a:r>
            <a:r>
              <a:rPr lang="en" dirty="0" smtClean="0"/>
              <a:t>as</a:t>
            </a:r>
            <a:r>
              <a:rPr lang="en-US" dirty="0" smtClean="0"/>
              <a:t> presentation with</a:t>
            </a:r>
            <a:r>
              <a:rPr lang="en" dirty="0" smtClean="0"/>
              <a:t> </a:t>
            </a:r>
            <a:r>
              <a:rPr lang="en" dirty="0"/>
              <a:t>memory impairment. </a:t>
            </a:r>
            <a:r>
              <a:rPr lang="en-US" dirty="0" smtClean="0"/>
              <a:t>Human APP </a:t>
            </a:r>
            <a:r>
              <a:rPr lang="en" dirty="0" smtClean="0"/>
              <a:t>mice </a:t>
            </a:r>
            <a:r>
              <a:rPr lang="en" dirty="0"/>
              <a:t>model some of the hallmarks of </a:t>
            </a:r>
            <a:r>
              <a:rPr lang="en" dirty="0" smtClean="0"/>
              <a:t>AD, </a:t>
            </a:r>
            <a:r>
              <a:rPr lang="en-US" dirty="0" smtClean="0"/>
              <a:t>such as </a:t>
            </a:r>
            <a:r>
              <a:rPr lang="en" dirty="0" smtClean="0"/>
              <a:t>accumulation </a:t>
            </a:r>
            <a:r>
              <a:rPr lang="en" dirty="0"/>
              <a:t>of soluble Abeta </a:t>
            </a:r>
            <a:r>
              <a:rPr lang="en" dirty="0" smtClean="0"/>
              <a:t>a</a:t>
            </a:r>
            <a:r>
              <a:rPr lang="en-US" dirty="0" smtClean="0"/>
              <a:t>long</a:t>
            </a:r>
            <a:r>
              <a:rPr lang="en-US" baseline="0" dirty="0" smtClean="0"/>
              <a:t> with </a:t>
            </a:r>
            <a:r>
              <a:rPr lang="en" dirty="0" smtClean="0"/>
              <a:t>behavioral </a:t>
            </a:r>
            <a:r>
              <a:rPr lang="en" dirty="0"/>
              <a:t>deficits </a:t>
            </a:r>
            <a:r>
              <a:rPr lang="en-US" dirty="0" smtClean="0"/>
              <a:t>that </a:t>
            </a:r>
            <a:r>
              <a:rPr lang="en" dirty="0" smtClean="0"/>
              <a:t>worsen </a:t>
            </a:r>
            <a:r>
              <a:rPr lang="en" dirty="0"/>
              <a:t>with </a:t>
            </a:r>
            <a:r>
              <a:rPr lang="en" dirty="0" smtClean="0"/>
              <a:t>age</a:t>
            </a:r>
            <a:r>
              <a:rPr lang="en-US" dirty="0" smtClean="0"/>
              <a:t>.</a:t>
            </a:r>
            <a:r>
              <a:rPr lang="en-US" baseline="0" dirty="0" smtClean="0"/>
              <a:t> But what is the evidence that </a:t>
            </a:r>
            <a:r>
              <a:rPr lang="en-US" baseline="0" dirty="0" err="1" smtClean="0"/>
              <a:t>hAPP</a:t>
            </a:r>
            <a:r>
              <a:rPr lang="en-US" baseline="0" dirty="0" smtClean="0"/>
              <a:t> mice are relevant translational tools? After I’m done showing the data, I hope to convince that we have some evidence that IIS are an early abnormality.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6223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None/>
            </a:pPr>
            <a:r>
              <a:rPr lang="en" b="1" dirty="0"/>
              <a:t>We observed IIS predominantly in REM sleep at 5wks old</a:t>
            </a:r>
            <a:r>
              <a:rPr lang="en" dirty="0"/>
              <a:t>. To quantify this observation, we defined behavioral state for the entire 24hr long recording</a:t>
            </a:r>
            <a:r>
              <a:rPr lang="en" dirty="0" smtClean="0"/>
              <a:t>. Behavioral </a:t>
            </a:r>
            <a:r>
              <a:rPr lang="en" dirty="0"/>
              <a:t>state was classified using </a:t>
            </a:r>
            <a:r>
              <a:rPr lang="en" dirty="0" smtClean="0"/>
              <a:t>two types of information: </a:t>
            </a:r>
            <a:r>
              <a:rPr lang="en-US" dirty="0" smtClean="0"/>
              <a:t>the tracking of </a:t>
            </a:r>
            <a:r>
              <a:rPr lang="en" dirty="0" smtClean="0"/>
              <a:t>animal position </a:t>
            </a:r>
            <a:r>
              <a:rPr lang="en" dirty="0"/>
              <a:t>along with spectral measures of the EEG. </a:t>
            </a:r>
            <a:endParaRPr lang="en" dirty="0" smtClean="0"/>
          </a:p>
          <a:p>
            <a:pPr marL="139700" lvl="0" indent="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None/>
            </a:pPr>
            <a:r>
              <a:rPr lang="en" dirty="0" smtClean="0"/>
              <a:t>Shown </a:t>
            </a:r>
            <a:r>
              <a:rPr lang="en" dirty="0"/>
              <a:t>here is a 20 minute long clip </a:t>
            </a:r>
            <a:r>
              <a:rPr lang="en" dirty="0" smtClean="0"/>
              <a:t>with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the detected </a:t>
            </a:r>
            <a:r>
              <a:rPr lang="en" dirty="0" smtClean="0">
                <a:solidFill>
                  <a:schemeClr val="dk1"/>
                </a:solidFill>
              </a:rPr>
              <a:t>movement,</a:t>
            </a:r>
            <a:r>
              <a:rPr lang="en" baseline="0" dirty="0" smtClean="0">
                <a:solidFill>
                  <a:schemeClr val="dk1"/>
                </a:solidFill>
              </a:rPr>
              <a:t> </a:t>
            </a:r>
            <a:r>
              <a:rPr lang="en" dirty="0" smtClean="0">
                <a:solidFill>
                  <a:schemeClr val="dk1"/>
                </a:solidFill>
              </a:rPr>
              <a:t>EEG </a:t>
            </a:r>
            <a:r>
              <a:rPr lang="en" dirty="0">
                <a:solidFill>
                  <a:schemeClr val="dk1"/>
                </a:solidFill>
              </a:rPr>
              <a:t>with the computed spectrogram. </a:t>
            </a:r>
            <a:r>
              <a:rPr lang="en" dirty="0" smtClean="0">
                <a:solidFill>
                  <a:schemeClr val="dk1"/>
                </a:solidFill>
              </a:rPr>
              <a:t>Hot </a:t>
            </a:r>
            <a:r>
              <a:rPr lang="en" dirty="0">
                <a:solidFill>
                  <a:schemeClr val="dk1"/>
                </a:solidFill>
              </a:rPr>
              <a:t>colors indicate greater power and cooler green indicates low power. </a:t>
            </a:r>
          </a:p>
          <a:p>
            <a:pPr marL="139700" lvl="0" indent="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None/>
            </a:pPr>
            <a:r>
              <a:rPr lang="en" dirty="0"/>
              <a:t>5 second long clips illustrate each behavioral state. Periods without movement were defined as NREM, REM sleep or quiet wakefulness. </a:t>
            </a:r>
            <a:r>
              <a:rPr lang="en" dirty="0">
                <a:solidFill>
                  <a:schemeClr val="dk1"/>
                </a:solidFill>
              </a:rPr>
              <a:t>Notice that IIS occur in periods of predominant theta (5-10 Hz) within REM sleep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2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 signals appear noisy, but contain rhythmic, oscillatory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2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 signals appear noisy, but contain rhythmic, oscillatory events</a:t>
            </a:r>
            <a:r>
              <a:rPr lang="en-US" baseline="0" dirty="0" smtClean="0"/>
              <a:t> embedded within. Count the number of peaks per 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signal can be described by</a:t>
            </a:r>
            <a:r>
              <a:rPr lang="en-US" baseline="0" dirty="0" smtClean="0"/>
              <a:t> three characteristics over time: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Amplitude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Phase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Period (peak to peak or trough to trough)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5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</a:t>
            </a:r>
            <a:r>
              <a:rPr lang="en-US" dirty="0" smtClean="0"/>
              <a:t>o find these rhythmic events, we use spectral analysis to decompose</a:t>
            </a:r>
            <a:r>
              <a:rPr lang="en-US" baseline="0" dirty="0" smtClean="0"/>
              <a:t> or separate</a:t>
            </a:r>
            <a:r>
              <a:rPr lang="en-US" dirty="0" smtClean="0"/>
              <a:t> the heterogeneous signal into homogenous components. Think of it as a mixture of components</a:t>
            </a:r>
            <a:r>
              <a:rPr lang="en-US" baseline="0" dirty="0" smtClean="0"/>
              <a:t> that we are trying to “</a:t>
            </a:r>
            <a:r>
              <a:rPr lang="en-US" baseline="0" dirty="0" err="1" smtClean="0"/>
              <a:t>unmix</a:t>
            </a:r>
            <a:r>
              <a:rPr lang="en-US" baseline="0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measure of oscillatory magnitude, is the power in a frequency band.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688730"/>
            <a:ext cx="7772400" cy="205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1400"/>
              </a:spcBef>
              <a:buNone/>
            </a:pPr>
            <a:r>
              <a:rPr lang="en" sz="2400" dirty="0"/>
              <a:t>Interictal spikes during sleep are an early defect </a:t>
            </a:r>
            <a:r>
              <a:rPr lang="en" sz="2400" dirty="0" smtClean="0"/>
              <a:t>in</a:t>
            </a:r>
            <a:r>
              <a:rPr lang="en-US" sz="2400" dirty="0" smtClean="0"/>
              <a:t> a</a:t>
            </a:r>
            <a:r>
              <a:rPr lang="en-US" sz="2400" dirty="0"/>
              <a:t> </a:t>
            </a:r>
            <a:r>
              <a:rPr lang="en" sz="2400" dirty="0" smtClean="0"/>
              <a:t>mouse </a:t>
            </a:r>
            <a:r>
              <a:rPr lang="en" sz="2400" dirty="0"/>
              <a:t>model of β-amyloid neuropathology 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906848"/>
            <a:ext cx="7772400" cy="111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Korey Kam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Helen Scharfman Lab</a:t>
            </a:r>
          </a:p>
        </p:txBody>
      </p:sp>
      <p:pic>
        <p:nvPicPr>
          <p:cNvPr id="4" name="Picture 2" descr="\\NKI-SCHARLAB\ScharfmanLab\KoreyKam\TO PRINT\NYU-NEUROSCIENCE-logo-final+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72" y="4263464"/>
            <a:ext cx="1555750" cy="800100"/>
          </a:xfrm>
          <a:prstGeom prst="rect">
            <a:avLst/>
          </a:prstGeom>
          <a:noFill/>
        </p:spPr>
      </p:pic>
      <p:pic>
        <p:nvPicPr>
          <p:cNvPr id="5" name="Picture 2" descr="F:\___Presentations\nkilogo_transparent_300dpi_2inch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5543" y="4435035"/>
            <a:ext cx="664669" cy="66236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analysis—time-frequency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99" y="1570041"/>
            <a:ext cx="4321801" cy="26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9" y="1586150"/>
            <a:ext cx="4321801" cy="26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Spectral analysis—time-varying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05717"/>
            <a:ext cx="6781800" cy="41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49"/>
            <a:ext cx="8229600" cy="8574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kk_demo_FT_specAnalysis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55" y="1504950"/>
            <a:ext cx="7270445" cy="36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xtra! </a:t>
            </a:r>
            <a:r>
              <a:rPr lang="en-US" dirty="0"/>
              <a:t>e</a:t>
            </a:r>
            <a:r>
              <a:rPr lang="en-US" dirty="0" smtClean="0"/>
              <a:t>xtra</a:t>
            </a:r>
            <a:r>
              <a:rPr lang="en-US" dirty="0"/>
              <a:t>!</a:t>
            </a:r>
            <a:r>
              <a:rPr lang="en-US" dirty="0" smtClean="0"/>
              <a:t> read all about it!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400"/>
          </a:xfrm>
        </p:spPr>
        <p:txBody>
          <a:bodyPr/>
          <a:lstStyle/>
          <a:p>
            <a:r>
              <a:rPr lang="en-US" dirty="0" smtClean="0"/>
              <a:t>Spectral analysis—coherence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400"/>
          </a:xfrm>
        </p:spPr>
        <p:txBody>
          <a:bodyPr/>
          <a:lstStyle/>
          <a:p>
            <a:r>
              <a:rPr lang="en-US" dirty="0" smtClean="0"/>
              <a:t>Multivariate analysis—synchrony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Approach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125" y="1651037"/>
            <a:ext cx="3272450" cy="986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Shape 46"/>
          <p:cNvGrpSpPr/>
          <p:nvPr/>
        </p:nvGrpSpPr>
        <p:grpSpPr>
          <a:xfrm>
            <a:off x="457200" y="1221425"/>
            <a:ext cx="4245101" cy="3653126"/>
            <a:chOff x="4441700" y="1272725"/>
            <a:chExt cx="4245101" cy="3653126"/>
          </a:xfrm>
        </p:grpSpPr>
        <p:pic>
          <p:nvPicPr>
            <p:cNvPr id="47" name="Shape 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1700" y="1742025"/>
              <a:ext cx="4245101" cy="318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Shape 48"/>
            <p:cNvSpPr txBox="1"/>
            <p:nvPr/>
          </p:nvSpPr>
          <p:spPr>
            <a:xfrm>
              <a:off x="4441700" y="1272725"/>
              <a:ext cx="4244999" cy="600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2400" b="1"/>
                <a:t>Video-EEG</a:t>
              </a:r>
            </a:p>
          </p:txBody>
        </p:sp>
      </p:grpSp>
      <p:grpSp>
        <p:nvGrpSpPr>
          <p:cNvPr id="49" name="Shape 49"/>
          <p:cNvGrpSpPr/>
          <p:nvPr/>
        </p:nvGrpSpPr>
        <p:grpSpPr>
          <a:xfrm>
            <a:off x="5520287" y="3109687"/>
            <a:ext cx="2396502" cy="1437851"/>
            <a:chOff x="1125287" y="3200674"/>
            <a:chExt cx="2396502" cy="1437851"/>
          </a:xfrm>
        </p:grpSpPr>
        <p:pic>
          <p:nvPicPr>
            <p:cNvPr id="50" name="Shape 50"/>
            <p:cNvPicPr preferRelativeResize="0"/>
            <p:nvPr/>
          </p:nvPicPr>
          <p:blipFill rotWithShape="1">
            <a:blip r:embed="rId5">
              <a:alphaModFix/>
            </a:blip>
            <a:srcRect l="33713" t="28504" r="16058" b="31313"/>
            <a:stretch/>
          </p:blipFill>
          <p:spPr>
            <a:xfrm>
              <a:off x="1125287" y="3200674"/>
              <a:ext cx="2396502" cy="1437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Shape 51"/>
            <p:cNvSpPr/>
            <p:nvPr/>
          </p:nvSpPr>
          <p:spPr>
            <a:xfrm>
              <a:off x="1690350" y="3805175"/>
              <a:ext cx="52500" cy="525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637850" y="3986150"/>
              <a:ext cx="52500" cy="525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914075" y="3986150"/>
              <a:ext cx="52500" cy="525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938000" y="4071875"/>
              <a:ext cx="52500" cy="525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What happens early?</a:t>
            </a:r>
            <a:endParaRPr lang="en" dirty="0"/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t="9826" b="8145"/>
          <a:stretch/>
        </p:blipFill>
        <p:spPr>
          <a:xfrm>
            <a:off x="972150" y="1063374"/>
            <a:ext cx="5798440" cy="3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/>
          <p:nvPr/>
        </p:nvSpPr>
        <p:spPr>
          <a:xfrm>
            <a:off x="1643025" y="1202025"/>
            <a:ext cx="825899" cy="287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b="1">
                <a:solidFill>
                  <a:srgbClr val="FF9900"/>
                </a:solidFill>
              </a:rPr>
              <a:t>?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7151601" y="3619975"/>
            <a:ext cx="1992399" cy="150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Hsiao </a:t>
            </a:r>
            <a:r>
              <a:rPr lang="en" dirty="0"/>
              <a:t>et al. 1996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Westerman </a:t>
            </a:r>
            <a:r>
              <a:rPr lang="en" dirty="0"/>
              <a:t>et al. 2002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Jacobsen et al. 2006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Wesson et al. 2010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Duffy </a:t>
            </a:r>
            <a:r>
              <a:rPr lang="en" dirty="0">
                <a:solidFill>
                  <a:schemeClr val="dk1"/>
                </a:solidFill>
              </a:rPr>
              <a:t>et al. 2015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and others</a:t>
            </a:r>
          </a:p>
        </p:txBody>
      </p:sp>
      <p:pic>
        <p:nvPicPr>
          <p:cNvPr id="6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778" y="2419351"/>
            <a:ext cx="2527221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770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USEnHUMAN_IIS-CSF-memory-amyloid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4" y="742950"/>
            <a:ext cx="7273156" cy="4324350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Are </a:t>
            </a:r>
            <a:r>
              <a:rPr lang="en-US" dirty="0" err="1" smtClean="0"/>
              <a:t>hAPP</a:t>
            </a:r>
            <a:r>
              <a:rPr lang="en-US" dirty="0" smtClean="0"/>
              <a:t> mice relevant tools?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IIS are in REM sleep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t="4236" b="63787"/>
          <a:stretch/>
        </p:blipFill>
        <p:spPr>
          <a:xfrm>
            <a:off x="11449" y="742950"/>
            <a:ext cx="9115113" cy="219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8"/>
          <p:cNvPicPr preferRelativeResize="0"/>
          <p:nvPr/>
        </p:nvPicPr>
        <p:blipFill rotWithShape="1">
          <a:blip r:embed="rId3">
            <a:alphaModFix/>
          </a:blip>
          <a:srcRect t="36562" b="43021"/>
          <a:stretch/>
        </p:blipFill>
        <p:spPr>
          <a:xfrm>
            <a:off x="0" y="3105150"/>
            <a:ext cx="9144000" cy="140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Oscillations in brain signals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14" y="1200150"/>
            <a:ext cx="606188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Oscillations in brain signals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70378"/>
            <a:ext cx="6434925" cy="396357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172200" y="1504950"/>
            <a:ext cx="1218603" cy="2819400"/>
            <a:chOff x="6282525" y="1504950"/>
            <a:chExt cx="1218603" cy="2819400"/>
          </a:xfrm>
        </p:grpSpPr>
        <p:sp>
          <p:nvSpPr>
            <p:cNvPr id="4" name="TextBox 3"/>
            <p:cNvSpPr txBox="1"/>
            <p:nvPr/>
          </p:nvSpPr>
          <p:spPr>
            <a:xfrm>
              <a:off x="6282525" y="1504950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Main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2525" y="2340173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Cycles/sec?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2525" y="3178373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Cycles/sec?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2525" y="4016573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Cycles/sec?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5200" y="1733550"/>
            <a:ext cx="1805302" cy="2590800"/>
            <a:chOff x="7315200" y="1733550"/>
            <a:chExt cx="1805302" cy="2590800"/>
          </a:xfrm>
        </p:grpSpPr>
        <p:grpSp>
          <p:nvGrpSpPr>
            <p:cNvPr id="5" name="Group 4"/>
            <p:cNvGrpSpPr/>
            <p:nvPr/>
          </p:nvGrpSpPr>
          <p:grpSpPr>
            <a:xfrm>
              <a:off x="7315200" y="2340173"/>
              <a:ext cx="1805302" cy="1984177"/>
              <a:chOff x="7467600" y="2340173"/>
              <a:chExt cx="1805302" cy="19841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544397" y="2340173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10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20000" y="317837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67600" y="4016573"/>
                <a:ext cx="18053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Noise (normal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dist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391400" y="173355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=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1400" y="261121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91400" y="344941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6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a signal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08402"/>
            <a:ext cx="6172200" cy="3801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0564" y="173057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Period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analysis—principle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229526"/>
            <a:ext cx="5402251" cy="33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809750"/>
            <a:ext cx="3216511" cy="1981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71800" y="2190750"/>
            <a:ext cx="2057400" cy="77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0" y="1619250"/>
            <a:ext cx="297180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71800" y="3179026"/>
            <a:ext cx="4343400" cy="2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400"/>
          </a:xfrm>
        </p:spPr>
        <p:txBody>
          <a:bodyPr/>
          <a:lstStyle/>
          <a:p>
            <a:r>
              <a:rPr lang="en-US" dirty="0" smtClean="0"/>
              <a:t>Spectral analysis—power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76350"/>
            <a:ext cx="5402251" cy="33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558</Words>
  <Application>Microsoft Office PowerPoint</Application>
  <PresentationFormat>On-screen Show (16:9)</PresentationFormat>
  <Paragraphs>57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simple-light</vt:lpstr>
      <vt:lpstr>Interictal spikes during sleep are an early defect in a mouse model of β-amyloid neuropathology </vt:lpstr>
      <vt:lpstr>What happens early?</vt:lpstr>
      <vt:lpstr>Are hAPP mice relevant tools?</vt:lpstr>
      <vt:lpstr>IIS are in REM sleep</vt:lpstr>
      <vt:lpstr>Oscillations in brain signals</vt:lpstr>
      <vt:lpstr>Oscillations in brain signals</vt:lpstr>
      <vt:lpstr>Basics of a signal</vt:lpstr>
      <vt:lpstr>Spectral analysis—principle </vt:lpstr>
      <vt:lpstr>Spectral analysis—power </vt:lpstr>
      <vt:lpstr>Spectral analysis—time-frequency</vt:lpstr>
      <vt:lpstr>Spectral analysis—time-varying metrics</vt:lpstr>
      <vt:lpstr>Demo</vt:lpstr>
      <vt:lpstr>extra! extra! read all about it!</vt:lpstr>
      <vt:lpstr>Spectral analysis—coherence </vt:lpstr>
      <vt:lpstr>Multivariate analysis—synchrony </vt:lpstr>
      <vt:lpstr>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Interictal spikes during sleep are an early defect in the Tg2576 mouse model of β-amyloid neuropathology</dc:title>
  <dc:creator>Kam, Korey</dc:creator>
  <cp:lastModifiedBy>Korey Kam</cp:lastModifiedBy>
  <cp:revision>394</cp:revision>
  <dcterms:modified xsi:type="dcterms:W3CDTF">2015-09-18T17:11:18Z</dcterms:modified>
</cp:coreProperties>
</file>