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8" r:id="rId5"/>
    <p:sldId id="258" r:id="rId6"/>
    <p:sldId id="259" r:id="rId7"/>
    <p:sldId id="260" r:id="rId8"/>
    <p:sldId id="261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0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0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3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2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3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1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2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0E26-8025-46A6-895C-82684DD0311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3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Neuroinformatics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 smtClean="0"/>
              <a:t>1: review of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Kenneth D. Harris</a:t>
            </a:r>
          </a:p>
          <a:p>
            <a:r>
              <a:rPr lang="en-GB" dirty="0" smtClean="0"/>
              <a:t>UCL, 28/1/15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www.rahvaraamat.ee/images/products/000/297/958/thumbnails/big/30ab4917ba981e5c354c70bcb2243bc13a852c45/100-statistical-tes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31" y="365125"/>
            <a:ext cx="4352892" cy="619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mages.springer.com/sgw/books/medium/97814614960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856" y="319060"/>
            <a:ext cx="4152522" cy="624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 p-value is </a:t>
            </a:r>
            <a:r>
              <a:rPr lang="en-GB" b="1" dirty="0" smtClean="0"/>
              <a:t>NOT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i="1" dirty="0" smtClean="0"/>
              <a:t>“</a:t>
            </a:r>
            <a:r>
              <a:rPr lang="en-US" i="1" dirty="0"/>
              <a:t>I have spent a lot of time with reading figure 4 but I am still not convinced how conclusive the effect is. While I totally buy that the probability of the two variables having zero </a:t>
            </a:r>
            <a:r>
              <a:rPr lang="en-US" i="1" dirty="0" smtClean="0"/>
              <a:t>correlations </a:t>
            </a:r>
            <a:r>
              <a:rPr lang="en-US" i="1" dirty="0"/>
              <a:t>is P=0.008 </a:t>
            </a:r>
            <a:r>
              <a:rPr lang="en-US" i="1" dirty="0" smtClean="0"/>
              <a:t>… ”</a:t>
            </a:r>
          </a:p>
          <a:p>
            <a:pPr marL="0" indent="0">
              <a:buNone/>
            </a:pPr>
            <a:endParaRPr lang="en-GB" i="1" dirty="0"/>
          </a:p>
          <a:p>
            <a:pPr>
              <a:buFontTx/>
              <a:buChar char="-"/>
            </a:pPr>
            <a:r>
              <a:rPr lang="en-GB" dirty="0" smtClean="0"/>
              <a:t>Anonymous reviewer, </a:t>
            </a:r>
            <a:r>
              <a:rPr lang="en-GB" i="1" dirty="0" smtClean="0"/>
              <a:t>Nature</a:t>
            </a:r>
            <a:r>
              <a:rPr lang="en-GB" dirty="0" smtClean="0"/>
              <a:t> magazine.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6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 hypothesis test is </a:t>
            </a:r>
            <a:r>
              <a:rPr lang="en-GB" b="1" dirty="0" smtClean="0"/>
              <a:t>NOT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688756" cy="491205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Failure to disprove a null hypothesis tells you </a:t>
            </a:r>
            <a:r>
              <a:rPr lang="en-GB" b="1" dirty="0" smtClean="0"/>
              <a:t>nothing at all. </a:t>
            </a:r>
            <a:r>
              <a:rPr lang="en-GB" dirty="0" smtClean="0"/>
              <a:t>It does not tell you the null hypothesis is true.</a:t>
            </a:r>
          </a:p>
          <a:p>
            <a:endParaRPr lang="en-GB" dirty="0"/>
          </a:p>
          <a:p>
            <a:r>
              <a:rPr lang="en-GB" dirty="0" smtClean="0"/>
              <a:t>Hypothesis tests should not falsely reject the </a:t>
            </a:r>
            <a:r>
              <a:rPr lang="en-GB" smtClean="0"/>
              <a:t>null hypothesis </a:t>
            </a:r>
            <a:r>
              <a:rPr lang="en-GB" dirty="0" smtClean="0"/>
              <a:t>very often (1 time in 20)</a:t>
            </a:r>
          </a:p>
          <a:p>
            <a:endParaRPr lang="en-GB" dirty="0"/>
          </a:p>
          <a:p>
            <a:r>
              <a:rPr lang="en-GB" dirty="0" smtClean="0"/>
              <a:t>They never</a:t>
            </a:r>
            <a:r>
              <a:rPr lang="en-GB" b="1" dirty="0" smtClean="0"/>
              <a:t> </a:t>
            </a:r>
            <a:r>
              <a:rPr lang="en-GB" dirty="0" smtClean="0"/>
              <a:t>falsely confirm the null hypothesis, because they </a:t>
            </a:r>
            <a:r>
              <a:rPr lang="en-GB" b="1" dirty="0" smtClean="0"/>
              <a:t>never confirm the null hypothesis</a:t>
            </a:r>
            <a:r>
              <a:rPr lang="en-GB" b="1" i="1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There is nothing magic about the number .05, it is a convention.</a:t>
            </a:r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9965"/>
          <a:stretch/>
        </p:blipFill>
        <p:spPr>
          <a:xfrm>
            <a:off x="7708430" y="1238642"/>
            <a:ext cx="4284645" cy="4938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4205" y="6176963"/>
            <a:ext cx="298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Hippocampal pyramidal cells </a:t>
            </a:r>
          </a:p>
          <a:p>
            <a:r>
              <a:rPr lang="en-GB" dirty="0" err="1" smtClean="0"/>
              <a:t>Hirase</a:t>
            </a:r>
            <a:r>
              <a:rPr lang="en-GB" dirty="0" smtClean="0"/>
              <a:t> et al, PNAS 2001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3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 made by hypothesis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1802"/>
          </a:xfrm>
        </p:spPr>
        <p:txBody>
          <a:bodyPr/>
          <a:lstStyle/>
          <a:p>
            <a:r>
              <a:rPr lang="en-GB" dirty="0" smtClean="0"/>
              <a:t>Many tests have specific assumptions e.g.</a:t>
            </a:r>
          </a:p>
          <a:p>
            <a:pPr lvl="1"/>
            <a:r>
              <a:rPr lang="en-GB" dirty="0" smtClean="0"/>
              <a:t>Large sample</a:t>
            </a:r>
          </a:p>
          <a:p>
            <a:pPr lvl="1"/>
            <a:r>
              <a:rPr lang="en-GB" dirty="0" smtClean="0"/>
              <a:t>Gaussian distribution</a:t>
            </a:r>
          </a:p>
          <a:p>
            <a:pPr lvl="1"/>
            <a:r>
              <a:rPr lang="en-GB" dirty="0" smtClean="0"/>
              <a:t>Check these on a case-by-case basis</a:t>
            </a:r>
          </a:p>
          <a:p>
            <a:pPr lvl="1"/>
            <a:r>
              <a:rPr lang="en-GB" dirty="0" smtClean="0"/>
              <a:t>This matters most when your p-value is marginal</a:t>
            </a:r>
          </a:p>
          <a:p>
            <a:pPr lvl="1"/>
            <a:endParaRPr lang="en-GB" dirty="0"/>
          </a:p>
          <a:p>
            <a:r>
              <a:rPr lang="en-GB" dirty="0" smtClean="0"/>
              <a:t>Nearly all tests make one additional, major assumption</a:t>
            </a:r>
          </a:p>
          <a:p>
            <a:pPr lvl="1"/>
            <a:r>
              <a:rPr lang="en-GB" dirty="0" smtClean="0"/>
              <a:t>Independent, Identically Distributed samples (</a:t>
            </a:r>
            <a:r>
              <a:rPr lang="en-GB" b="1" dirty="0" smtClean="0"/>
              <a:t>IID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Think carefully whether this holds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294"/>
            <a:ext cx="10515600" cy="1325563"/>
          </a:xfrm>
        </p:spPr>
        <p:txBody>
          <a:bodyPr/>
          <a:lstStyle/>
          <a:p>
            <a:r>
              <a:rPr lang="en-GB" dirty="0" smtClean="0"/>
              <a:t>Example: correlation of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02" y="1253331"/>
            <a:ext cx="10515600" cy="4351338"/>
          </a:xfrm>
        </p:spPr>
        <p:txBody>
          <a:bodyPr/>
          <a:lstStyle/>
          <a:p>
            <a:r>
              <a:rPr lang="en-GB" dirty="0" smtClean="0"/>
              <a:t>IID assumption violated (even excluding diagonal elements)</a:t>
            </a:r>
          </a:p>
          <a:p>
            <a:r>
              <a:rPr lang="en-GB" dirty="0" smtClean="0"/>
              <a:t>False positive result for Pearson and Spearman correlation much more than 1 time in 20 (39.4%, 26.2% for chosen parameters). </a:t>
            </a:r>
          </a:p>
          <a:p>
            <a:r>
              <a:rPr lang="en-GB" dirty="0" smtClean="0"/>
              <a:t>Exercise: simulate this.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06" y="3372970"/>
            <a:ext cx="7859329" cy="34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745"/>
            <a:ext cx="10515600" cy="1325563"/>
          </a:xfrm>
        </p:spPr>
        <p:txBody>
          <a:bodyPr/>
          <a:lstStyle/>
          <a:p>
            <a:r>
              <a:rPr lang="en-GB" dirty="0" smtClean="0"/>
              <a:t>Permutation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4244"/>
                <a:ext cx="10515600" cy="4912059"/>
              </a:xfrm>
            </p:spPr>
            <p:txBody>
              <a:bodyPr/>
              <a:lstStyle/>
              <a:p>
                <a:r>
                  <a:rPr lang="en-GB" dirty="0" smtClean="0"/>
                  <a:t>Often called “shuffling method”. </a:t>
                </a:r>
                <a:r>
                  <a:rPr lang="en-GB" b="1" dirty="0" smtClean="0"/>
                  <a:t>NOT </a:t>
                </a:r>
                <a:r>
                  <a:rPr lang="en-GB" dirty="0" smtClean="0"/>
                  <a:t>called the “bootstrap”.</a:t>
                </a:r>
              </a:p>
              <a:p>
                <a:r>
                  <a:rPr lang="en-GB" dirty="0" smtClean="0"/>
                  <a:t>Very common in neuroscience, for dealing with complex data sets</a:t>
                </a:r>
              </a:p>
              <a:p>
                <a:r>
                  <a:rPr lang="en-GB" dirty="0" smtClean="0"/>
                  <a:t>Null hypothesis implicitly defined by a shuffling method. Specifically:</a:t>
                </a:r>
              </a:p>
              <a:p>
                <a:pPr lvl="1"/>
                <a:r>
                  <a:rPr lang="en-GB" dirty="0" smtClean="0"/>
                  <a:t>All data collected into vector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GB" dirty="0" smtClean="0"/>
                  <a:t>Shuffling defines a group of transformations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GB" dirty="0" smtClean="0"/>
                  <a:t>Null hypothesis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and for all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GB" dirty="0" smtClean="0"/>
                  <a:t>Define test statistic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GB" dirty="0" smtClean="0"/>
                  <a:t>Compute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as percentile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relative to histogram of shuffled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GB" dirty="0" smtClean="0"/>
                  <a:t>If null is correct,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rob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GB" dirty="0" smtClean="0"/>
                  <a:t>Reject null hypothesis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&lt;.05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4244"/>
                <a:ext cx="10515600" cy="4912059"/>
              </a:xfrm>
              <a:blipFill rotWithShape="0">
                <a:blip r:embed="rId2"/>
                <a:stretch>
                  <a:fillRect l="-1043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72953" y="5934670"/>
            <a:ext cx="6165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Fisher, “Mathematics of a Lady Tasting Tea”, 1935 </a:t>
            </a:r>
          </a:p>
          <a:p>
            <a:r>
              <a:rPr lang="en-GB" dirty="0" smtClean="0"/>
              <a:t>Lehmann &amp; Stein, Ann Math Stat 1949</a:t>
            </a:r>
          </a:p>
          <a:p>
            <a:r>
              <a:rPr lang="en-GB" dirty="0" err="1" smtClean="0"/>
              <a:t>Hoeffding</a:t>
            </a:r>
            <a:r>
              <a:rPr lang="en-GB" dirty="0" smtClean="0"/>
              <a:t>, Ann Math Stat 1952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294"/>
            <a:ext cx="10515600" cy="1325563"/>
          </a:xfrm>
        </p:spPr>
        <p:txBody>
          <a:bodyPr/>
          <a:lstStyle/>
          <a:p>
            <a:r>
              <a:rPr lang="en-GB" dirty="0" smtClean="0"/>
              <a:t>Example: correlation of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21" y="5082139"/>
            <a:ext cx="10515600" cy="157559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Solution: shuffling method randomly permutes variables in second matrix. (p=0.126 in this example)</a:t>
            </a:r>
          </a:p>
          <a:p>
            <a:r>
              <a:rPr lang="en-GB" dirty="0" smtClean="0"/>
              <a:t>Test statistic can be Pearson correlation, or whatever you like</a:t>
            </a:r>
          </a:p>
          <a:p>
            <a:r>
              <a:rPr lang="en-GB" dirty="0" smtClean="0"/>
              <a:t>We will see lots of ways later to shuffle spike trains etc.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84" y="1013962"/>
            <a:ext cx="8782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selection with cross-validation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Another type of inference, borrowed from machine learning. Not as philosophically well developed as classical or Bayesian inference, but becoming very popular due to ease of use with complex data. </a:t>
                </a:r>
              </a:p>
              <a:p>
                <a:endParaRPr lang="en-GB" dirty="0"/>
              </a:p>
              <a:p>
                <a:r>
                  <a:rPr lang="en-GB" dirty="0" smtClean="0"/>
                  <a:t>Two models of the data. Which one fits better?</a:t>
                </a:r>
              </a:p>
              <a:p>
                <a:endParaRPr lang="en-GB" dirty="0"/>
              </a:p>
              <a:p>
                <a:r>
                  <a:rPr lang="en-GB" dirty="0" smtClean="0"/>
                  <a:t>Data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 smtClean="0"/>
                  <a:t>. </a:t>
                </a:r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assigns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is a set of parameters. </a:t>
                </a:r>
              </a:p>
              <a:p>
                <a:endParaRPr lang="en-GB" dirty="0"/>
              </a:p>
              <a:p>
                <a:r>
                  <a:rPr lang="en-GB" dirty="0" smtClean="0"/>
                  <a:t>One idea: choose</a:t>
                </a: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Select model with highest maximum score.</a:t>
                </a:r>
              </a:p>
              <a:p>
                <a:endParaRPr lang="en-GB" dirty="0"/>
              </a:p>
              <a:p>
                <a:r>
                  <a:rPr lang="en-GB" dirty="0" smtClean="0"/>
                  <a:t>Problem: more complex models will always win.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8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curve fitting by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224"/>
            <a:ext cx="10515600" cy="5095875"/>
          </a:xfrm>
        </p:spPr>
        <p:txBody>
          <a:bodyPr/>
          <a:lstStyle/>
          <a:p>
            <a:r>
              <a:rPr lang="en-GB" dirty="0" smtClean="0"/>
              <a:t>Which model fits better: a straight line or a curve?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Curve appears to win!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492"/>
          <a:stretch/>
        </p:blipFill>
        <p:spPr>
          <a:xfrm>
            <a:off x="1616075" y="2258219"/>
            <a:ext cx="8782050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both models on new validation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curve does worse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423252"/>
            <a:ext cx="6715124" cy="423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GB" dirty="0" smtClean="0"/>
              <a:t>Exploratory analysis</a:t>
            </a:r>
          </a:p>
          <a:p>
            <a:pPr lvl="1"/>
            <a:r>
              <a:rPr lang="en-GB" dirty="0" smtClean="0"/>
              <a:t>Graphical</a:t>
            </a:r>
          </a:p>
          <a:p>
            <a:pPr lvl="1"/>
            <a:r>
              <a:rPr lang="en-GB" dirty="0" smtClean="0"/>
              <a:t>Interactive</a:t>
            </a:r>
          </a:p>
          <a:p>
            <a:pPr lvl="1"/>
            <a:r>
              <a:rPr lang="en-GB" dirty="0" smtClean="0"/>
              <a:t>Aimed at formulating hypotheses</a:t>
            </a:r>
          </a:p>
          <a:p>
            <a:pPr lvl="1"/>
            <a:r>
              <a:rPr lang="en-GB" dirty="0" smtClean="0"/>
              <a:t>No rules – whatever helps you find a hypothesis</a:t>
            </a:r>
          </a:p>
          <a:p>
            <a:r>
              <a:rPr lang="en-GB" dirty="0" smtClean="0"/>
              <a:t>Confirmatory analysis</a:t>
            </a:r>
          </a:p>
          <a:p>
            <a:pPr lvl="1"/>
            <a:r>
              <a:rPr lang="en-GB" dirty="0" smtClean="0"/>
              <a:t>For testing hypotheses once they have been formulated</a:t>
            </a:r>
          </a:p>
          <a:p>
            <a:pPr lvl="1"/>
            <a:r>
              <a:rPr lang="en-GB" dirty="0" smtClean="0"/>
              <a:t>Several frameworks for testing hypotheses</a:t>
            </a:r>
          </a:p>
          <a:p>
            <a:pPr lvl="1"/>
            <a:r>
              <a:rPr lang="en-GB" dirty="0" smtClean="0"/>
              <a:t>Rules need to be followed</a:t>
            </a:r>
          </a:p>
          <a:p>
            <a:pPr lvl="1"/>
            <a:r>
              <a:rPr lang="en-GB" dirty="0" smtClean="0"/>
              <a:t>In principle, you should collect a new data set for confirmatory analysis</a:t>
            </a:r>
          </a:p>
          <a:p>
            <a:pPr lvl="2"/>
            <a:r>
              <a:rPr lang="en-GB" dirty="0" smtClean="0"/>
              <a:t>(For drug trials, this really matters. For basic research, people usually don’t bother).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Cross-validation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4"/>
            <a:ext cx="7810500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Repeatedly divide data into training and test sets</a:t>
            </a:r>
          </a:p>
          <a:p>
            <a:r>
              <a:rPr lang="en-GB" dirty="0" smtClean="0"/>
              <a:t>Fit both models each time, measure fit on test set</a:t>
            </a:r>
          </a:p>
          <a:p>
            <a:r>
              <a:rPr lang="en-GB" dirty="0" smtClean="0"/>
              <a:t>See which one wins</a:t>
            </a:r>
          </a:p>
          <a:p>
            <a:r>
              <a:rPr lang="en-GB" dirty="0" smtClean="0"/>
              <a:t>If curve fits better than line, infer that relationship is not actually linear.</a:t>
            </a:r>
          </a:p>
          <a:p>
            <a:endParaRPr lang="en-GB" dirty="0"/>
          </a:p>
          <a:p>
            <a:r>
              <a:rPr lang="en-GB" dirty="0" smtClean="0"/>
              <a:t>Formal theory of inference using cross-validation not yet developed (as far as I know)</a:t>
            </a:r>
          </a:p>
          <a:p>
            <a:endParaRPr lang="en-US" dirty="0"/>
          </a:p>
        </p:txBody>
      </p:sp>
      <p:pic>
        <p:nvPicPr>
          <p:cNvPr id="8" name="Picture 2" descr="http://scott.fortmann-roe.com/docs/docs/MeasuringError/crossvalid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837" y="2781300"/>
            <a:ext cx="2667163" cy="367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In principle, a more principled way to decide which model fits best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𝑀𝑜𝑑𝑒𝑙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 problem of free parameters because they are integrated out</a:t>
                </a:r>
              </a:p>
              <a:p>
                <a:pPr marL="0" indent="0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)=∫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6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Well-developed philosophical and theoretical framework</a:t>
            </a:r>
          </a:p>
          <a:p>
            <a:pPr lvl="1"/>
            <a:r>
              <a:rPr lang="en-GB" dirty="0" smtClean="0"/>
              <a:t>Optimal inference when models are correct</a:t>
            </a:r>
          </a:p>
          <a:p>
            <a:pPr lvl="1"/>
            <a:r>
              <a:rPr lang="en-GB" dirty="0" smtClean="0"/>
              <a:t>Some statisticians really, really like it</a:t>
            </a:r>
          </a:p>
          <a:p>
            <a:pPr lvl="1"/>
            <a:r>
              <a:rPr lang="en-GB" dirty="0" smtClean="0"/>
              <a:t>Allows one to accept as well as reject hypotheses</a:t>
            </a:r>
          </a:p>
          <a:p>
            <a:r>
              <a:rPr lang="en-GB" dirty="0" smtClean="0"/>
              <a:t>Disadvantages</a:t>
            </a:r>
          </a:p>
          <a:p>
            <a:pPr lvl="1"/>
            <a:r>
              <a:rPr lang="en-GB" dirty="0" smtClean="0"/>
              <a:t>Math can be intractable, requiring long computational approximations</a:t>
            </a:r>
          </a:p>
          <a:p>
            <a:pPr lvl="1"/>
            <a:r>
              <a:rPr lang="en-GB" dirty="0" smtClean="0"/>
              <a:t>Requires defining prior probabilities – sometimes you have no idea</a:t>
            </a:r>
          </a:p>
          <a:p>
            <a:pPr lvl="1"/>
            <a:r>
              <a:rPr lang="en-GB" smtClean="0"/>
              <a:t>Incorrect inferences if </a:t>
            </a:r>
            <a:r>
              <a:rPr lang="en-GB" dirty="0" smtClean="0"/>
              <a:t>models are wrong</a:t>
            </a:r>
          </a:p>
          <a:p>
            <a:pPr lvl="1"/>
            <a:r>
              <a:rPr lang="en-GB" dirty="0" smtClean="0"/>
              <a:t>Unfamiliar to many experimental scientists/reviewers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4047"/>
          </a:xfrm>
        </p:spPr>
        <p:txBody>
          <a:bodyPr>
            <a:normAutofit/>
          </a:bodyPr>
          <a:lstStyle/>
          <a:p>
            <a:r>
              <a:rPr lang="en-GB" dirty="0" smtClean="0"/>
              <a:t>In low dimensions:</a:t>
            </a:r>
          </a:p>
          <a:p>
            <a:pPr lvl="1"/>
            <a:r>
              <a:rPr lang="en-GB" dirty="0" smtClean="0"/>
              <a:t>Histograms</a:t>
            </a:r>
          </a:p>
          <a:p>
            <a:pPr lvl="1"/>
            <a:r>
              <a:rPr lang="en-GB" dirty="0" smtClean="0"/>
              <a:t>Scatterplots</a:t>
            </a:r>
          </a:p>
          <a:p>
            <a:pPr lvl="1"/>
            <a:r>
              <a:rPr lang="en-GB" dirty="0" smtClean="0"/>
              <a:t>Bar charts</a:t>
            </a:r>
          </a:p>
          <a:p>
            <a:r>
              <a:rPr lang="en-GB" dirty="0" smtClean="0"/>
              <a:t>In high dimensions:</a:t>
            </a:r>
          </a:p>
          <a:p>
            <a:pPr lvl="1"/>
            <a:r>
              <a:rPr lang="en-GB" dirty="0" smtClean="0"/>
              <a:t>Scatterplot matrix</a:t>
            </a:r>
          </a:p>
          <a:p>
            <a:pPr lvl="1"/>
            <a:r>
              <a:rPr lang="en-GB" dirty="0" smtClean="0"/>
              <a:t>Dimensionality reduction (PCA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Cluster analysis</a:t>
            </a:r>
          </a:p>
          <a:p>
            <a:pPr marL="228600" lvl="1">
              <a:spcBef>
                <a:spcPts val="1000"/>
              </a:spcBef>
            </a:pPr>
            <a:r>
              <a:rPr lang="en-GB" dirty="0" smtClean="0"/>
              <a:t>Does NOT confirm a hypothesis</a:t>
            </a:r>
          </a:p>
          <a:p>
            <a:pPr marL="228600" lvl="1">
              <a:spcBef>
                <a:spcPts val="1000"/>
              </a:spcBef>
            </a:pPr>
            <a:r>
              <a:rPr lang="en-GB" dirty="0" smtClean="0"/>
              <a:t>CAN go into a paper – and should, provided you also do confirmatory analysis</a:t>
            </a:r>
          </a:p>
          <a:p>
            <a:pPr marL="0" indent="0">
              <a:buNone/>
            </a:pPr>
            <a:endParaRPr lang="en-GB" dirty="0" smtClean="0"/>
          </a:p>
          <a:p>
            <a:pPr lvl="2"/>
            <a:endParaRPr lang="en-US" dirty="0"/>
          </a:p>
        </p:txBody>
      </p:sp>
      <p:pic>
        <p:nvPicPr>
          <p:cNvPr id="8194" name="Picture 2" descr="http://www.datavis.ca/gallery/guerry/examples/gscatm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5" y="530224"/>
            <a:ext cx="452437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Interactive data exploration with </a:t>
            </a:r>
            <a:r>
              <a:rPr lang="en-GB" dirty="0" err="1" smtClean="0"/>
              <a:t>gGobi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discuss three types of confirmatory analysis</a:t>
            </a:r>
          </a:p>
          <a:p>
            <a:pPr lvl="1"/>
            <a:r>
              <a:rPr lang="en-GB" dirty="0" smtClean="0"/>
              <a:t>Classical hypothesis test (p-value)</a:t>
            </a:r>
          </a:p>
          <a:p>
            <a:pPr lvl="1"/>
            <a:r>
              <a:rPr lang="en-GB" dirty="0" smtClean="0"/>
              <a:t>Model selection with cross-validation</a:t>
            </a:r>
          </a:p>
          <a:p>
            <a:pPr lvl="1"/>
            <a:r>
              <a:rPr lang="en-GB" dirty="0" smtClean="0"/>
              <a:t>Bayesian inference</a:t>
            </a:r>
          </a:p>
          <a:p>
            <a:r>
              <a:rPr lang="en-GB" dirty="0" smtClean="0"/>
              <a:t>Most analyses have a natural “summary plot” to go with them</a:t>
            </a:r>
          </a:p>
          <a:p>
            <a:pPr lvl="1"/>
            <a:r>
              <a:rPr lang="en-GB" dirty="0" smtClean="0"/>
              <a:t>For correlation, a scatter plot</a:t>
            </a:r>
          </a:p>
          <a:p>
            <a:pPr lvl="1"/>
            <a:r>
              <a:rPr lang="en-GB" dirty="0" smtClean="0"/>
              <a:t>For ANOVA, a bar chart </a:t>
            </a:r>
          </a:p>
          <a:p>
            <a:r>
              <a:rPr lang="en-GB" dirty="0" smtClean="0"/>
              <a:t>Ideally, the summary plot makes the hypothesis test obvious</a:t>
            </a:r>
          </a:p>
          <a:p>
            <a:pPr lvl="1"/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“illustrative example”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a single example of the phenomenon you are measuring</a:t>
            </a:r>
          </a:p>
          <a:p>
            <a:r>
              <a:rPr lang="en-GB" dirty="0" smtClean="0"/>
              <a:t>Pick carefully, because readers will take it far too literally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718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from illustrative example to summary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50"/>
          <a:stretch/>
        </p:blipFill>
        <p:spPr>
          <a:xfrm>
            <a:off x="2500748" y="1690688"/>
            <a:ext cx="5509395" cy="4852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1293" y="6437376"/>
            <a:ext cx="355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Xue</a:t>
            </a:r>
            <a:r>
              <a:rPr lang="en-GB" dirty="0" smtClean="0"/>
              <a:t>, </a:t>
            </a:r>
            <a:r>
              <a:rPr lang="en-GB" dirty="0" err="1" smtClean="0"/>
              <a:t>Atallah</a:t>
            </a:r>
            <a:r>
              <a:rPr lang="en-GB" dirty="0" smtClean="0"/>
              <a:t>, Scanziani, Nature 2014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787324" y="3458942"/>
            <a:ext cx="3943243" cy="1154207"/>
            <a:chOff x="7787324" y="3458942"/>
            <a:chExt cx="3943243" cy="11542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6066" y="3764832"/>
              <a:ext cx="3366375" cy="598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753600" y="3530600"/>
              <a:ext cx="427567" cy="351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91888" y="3458942"/>
              <a:ext cx="427567" cy="351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43922" y="4261782"/>
              <a:ext cx="1085511" cy="351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73570" y="3765429"/>
              <a:ext cx="456997" cy="351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87324" y="4261782"/>
              <a:ext cx="1018348" cy="351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42535" y="4976261"/>
            <a:ext cx="1944789" cy="1566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2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Classical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80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Null hypothesis</a:t>
            </a:r>
          </a:p>
          <a:p>
            <a:pPr lvl="1"/>
            <a:r>
              <a:rPr lang="en-GB" dirty="0" smtClean="0"/>
              <a:t>What you are trying to disprove</a:t>
            </a:r>
          </a:p>
          <a:p>
            <a:pPr lvl="1"/>
            <a:endParaRPr lang="en-GB" dirty="0"/>
          </a:p>
          <a:p>
            <a:r>
              <a:rPr lang="en-GB" dirty="0" smtClean="0"/>
              <a:t>Test statistic</a:t>
            </a:r>
          </a:p>
          <a:p>
            <a:pPr lvl="1"/>
            <a:r>
              <a:rPr lang="en-GB" dirty="0" smtClean="0"/>
              <a:t>A number you compute from the data</a:t>
            </a:r>
          </a:p>
          <a:p>
            <a:pPr lvl="1"/>
            <a:endParaRPr lang="en-GB" dirty="0"/>
          </a:p>
          <a:p>
            <a:r>
              <a:rPr lang="en-GB" dirty="0" smtClean="0"/>
              <a:t>Null distribution</a:t>
            </a:r>
          </a:p>
          <a:p>
            <a:pPr lvl="1"/>
            <a:r>
              <a:rPr lang="en-GB" dirty="0" smtClean="0"/>
              <a:t>The distribution of the test statistic if the null hypothesis is true</a:t>
            </a:r>
          </a:p>
          <a:p>
            <a:pPr lvl="1"/>
            <a:endParaRPr lang="en-GB" dirty="0"/>
          </a:p>
          <a:p>
            <a:r>
              <a:rPr lang="en-GB" dirty="0" smtClean="0"/>
              <a:t>p-value </a:t>
            </a:r>
          </a:p>
          <a:p>
            <a:pPr lvl="1"/>
            <a:r>
              <a:rPr lang="en-GB" dirty="0" smtClean="0"/>
              <a:t>Probability of getting at least the test statistic you saw, if the null hypothesis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T-test</a:t>
            </a:r>
            <a:endParaRPr lang="en-US" dirty="0"/>
          </a:p>
        </p:txBody>
      </p:sp>
      <p:pic>
        <p:nvPicPr>
          <p:cNvPr id="2050" name="Picture 2" descr="The larger the sample size n, the closer the t-distribution gets to the standard normal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2" b="32504"/>
          <a:stretch/>
        </p:blipFill>
        <p:spPr bwMode="auto">
          <a:xfrm>
            <a:off x="1029904" y="2375444"/>
            <a:ext cx="4706754" cy="38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Graph for Ha: mu &lt; mu_zero: A t(n-1) distribution with t-scores on its horizontal axis. T-scores of 0 and t have been marked, with t to the left of 0. t has been generated from a observed test statistic. The area to the left of t under the curve is the p-value.  Middle Graph  for Ha: mu &gt; mu_zero: A t(n-1) distribution with t-scores on its horizontal axis. T-scores of 0 and t have been marked, with t to the right of 0. t has been generated from a observed test statistic. The area to the right of t under the curve is the p-value.  Bottom Graph  for Ha: mu not equal to mu_zero: A t(n-1) distribution with t-scores on its horizontal axis. T-scores of -|t|, 0, and |t| have been marked. -|t| is to the left of 0, and |t| is to the right. t has been generated from a observed test statistic. The sum of the area under the curve to the left of -|t| and to the right of |t| is the p-value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34"/>
          <a:stretch/>
        </p:blipFill>
        <p:spPr bwMode="auto">
          <a:xfrm>
            <a:off x="6864383" y="2370303"/>
            <a:ext cx="5080568" cy="40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861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Neuroinformatics 1: review of statistics</vt:lpstr>
      <vt:lpstr>Types of data analysis</vt:lpstr>
      <vt:lpstr>Exploratory analysis</vt:lpstr>
      <vt:lpstr>Interactive data exploration with gGobi</vt:lpstr>
      <vt:lpstr>Confirmatory analysis</vt:lpstr>
      <vt:lpstr>The “illustrative example”</vt:lpstr>
      <vt:lpstr>Building from illustrative example to summary plot</vt:lpstr>
      <vt:lpstr>Classical hypothesis testing</vt:lpstr>
      <vt:lpstr>T-test</vt:lpstr>
      <vt:lpstr>PowerPoint Presentation</vt:lpstr>
      <vt:lpstr>What a p-value is NOT</vt:lpstr>
      <vt:lpstr>What a hypothesis test is NOT</vt:lpstr>
      <vt:lpstr>Assumptions made by hypothesis tests</vt:lpstr>
      <vt:lpstr>Example: correlation of correlations</vt:lpstr>
      <vt:lpstr>Permutation test</vt:lpstr>
      <vt:lpstr>Example: correlation of correlations</vt:lpstr>
      <vt:lpstr>Model selection with cross-validation</vt:lpstr>
      <vt:lpstr>Example: curve fitting by least squares</vt:lpstr>
      <vt:lpstr>Test both models on new validation set</vt:lpstr>
      <vt:lpstr>Cross-validation</vt:lpstr>
      <vt:lpstr>Bayesian Inference</vt:lpstr>
      <vt:lpstr>Bayesian Inference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Neuroinformatics 1: review of statistics</dc:title>
  <dc:creator>Kenneth Harris</dc:creator>
  <cp:lastModifiedBy>Kenneth</cp:lastModifiedBy>
  <cp:revision>46</cp:revision>
  <dcterms:created xsi:type="dcterms:W3CDTF">2015-01-24T15:34:17Z</dcterms:created>
  <dcterms:modified xsi:type="dcterms:W3CDTF">2015-02-05T19:03:31Z</dcterms:modified>
</cp:coreProperties>
</file>