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8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4" y="3852"/>
      </p:cViewPr>
      <p:guideLst>
        <p:guide orient="horz" pos="227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C3F6-7F35-498F-B0DA-2C06C5AA0DC5}" type="datetimeFigureOut">
              <a:rPr lang="en-GB" smtClean="0"/>
              <a:t>06/05/2015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E519-FC67-4443-A35B-363333962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90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C3F6-7F35-498F-B0DA-2C06C5AA0DC5}" type="datetimeFigureOut">
              <a:rPr lang="en-GB" smtClean="0"/>
              <a:t>06/05/2015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E519-FC67-4443-A35B-363333962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08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C3F6-7F35-498F-B0DA-2C06C5AA0DC5}" type="datetimeFigureOut">
              <a:rPr lang="en-GB" smtClean="0"/>
              <a:t>06/05/2015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E519-FC67-4443-A35B-363333962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56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C3F6-7F35-498F-B0DA-2C06C5AA0DC5}" type="datetimeFigureOut">
              <a:rPr lang="en-GB" smtClean="0"/>
              <a:t>06/05/2015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E519-FC67-4443-A35B-363333962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58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C3F6-7F35-498F-B0DA-2C06C5AA0DC5}" type="datetimeFigureOut">
              <a:rPr lang="en-GB" smtClean="0"/>
              <a:t>06/05/2015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E519-FC67-4443-A35B-363333962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93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C3F6-7F35-498F-B0DA-2C06C5AA0DC5}" type="datetimeFigureOut">
              <a:rPr lang="en-GB" smtClean="0"/>
              <a:t>06/05/2015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E519-FC67-4443-A35B-363333962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48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C3F6-7F35-498F-B0DA-2C06C5AA0DC5}" type="datetimeFigureOut">
              <a:rPr lang="en-GB" smtClean="0"/>
              <a:t>06/05/2015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E519-FC67-4443-A35B-363333962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60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C3F6-7F35-498F-B0DA-2C06C5AA0DC5}" type="datetimeFigureOut">
              <a:rPr lang="en-GB" smtClean="0"/>
              <a:t>06/05/2015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E519-FC67-4443-A35B-363333962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30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C3F6-7F35-498F-B0DA-2C06C5AA0DC5}" type="datetimeFigureOut">
              <a:rPr lang="en-GB" smtClean="0"/>
              <a:t>06/05/2015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E519-FC67-4443-A35B-363333962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93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C3F6-7F35-498F-B0DA-2C06C5AA0DC5}" type="datetimeFigureOut">
              <a:rPr lang="en-GB" smtClean="0"/>
              <a:t>06/05/2015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E519-FC67-4443-A35B-363333962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94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C3F6-7F35-498F-B0DA-2C06C5AA0DC5}" type="datetimeFigureOut">
              <a:rPr lang="en-GB" smtClean="0"/>
              <a:t>06/05/2015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E519-FC67-4443-A35B-363333962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96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AC3F6-7F35-498F-B0DA-2C06C5AA0DC5}" type="datetimeFigureOut">
              <a:rPr lang="en-GB" smtClean="0"/>
              <a:t>06/05/2015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AE519-FC67-4443-A35B-363333962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56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Ridge regression and Bayesian linear regression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Kenneth D. Harris</a:t>
            </a:r>
          </a:p>
          <a:p>
            <a:r>
              <a:rPr lang="en-GB" dirty="0" smtClean="0"/>
              <a:t>6/5/15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02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Geometric interpretation</a:t>
            </a:r>
            <a:endParaRPr lang="en-GB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657396" y="1690688"/>
            <a:ext cx="0" cy="281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657396" y="4501265"/>
            <a:ext cx="3513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657396" y="3462953"/>
            <a:ext cx="2125462" cy="1038312"/>
            <a:chOff x="4263992" y="3550489"/>
            <a:chExt cx="1414914" cy="183003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263992" y="3792355"/>
              <a:ext cx="1414914" cy="1588167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795307" y="3550489"/>
                  <a:ext cx="7676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GB" dirty="0" smtClean="0">
                      <a:solidFill>
                        <a:schemeClr val="accent2"/>
                      </a:solidFill>
                    </a:rPr>
                    <a:t>Target </a:t>
                  </a:r>
                  <a14:m>
                    <m:oMath xmlns:m="http://schemas.openxmlformats.org/officeDocument/2006/math">
                      <m:r>
                        <a:rPr lang="en-GB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a14:m>
                  <a:endParaRPr lang="en-US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307" y="3550489"/>
                  <a:ext cx="767646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048" t="-28261" r="-9524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Arrow Connector 10"/>
          <p:cNvCxnSpPr/>
          <p:nvPr/>
        </p:nvCxnSpPr>
        <p:spPr>
          <a:xfrm flipV="1">
            <a:off x="4657396" y="4501265"/>
            <a:ext cx="1828464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657395" y="4226904"/>
            <a:ext cx="1951280" cy="277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032102" y="4423467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102" y="4423467"/>
                <a:ext cx="48115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14421" y="5642162"/>
                <a:ext cx="1030865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Target can be fit exactly, by having a massive positive weight of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GB" dirty="0" smtClean="0"/>
                  <a:t> and a massive negative weight for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dirty="0" smtClean="0"/>
                  <a:t>.</a:t>
                </a:r>
              </a:p>
              <a:p>
                <a:endParaRPr lang="en-GB" dirty="0"/>
              </a:p>
              <a:p>
                <a:r>
                  <a:rPr lang="en-GB" dirty="0" smtClean="0"/>
                  <a:t>It would be better to just fit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b="1" dirty="0" smtClean="0"/>
                  <a:t>. </a:t>
                </a:r>
                <a:endParaRPr lang="en-GB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21" y="5642162"/>
                <a:ext cx="10308656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473" t="-3974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6602281" y="4553487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Signal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4115899" y="287402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Noise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657394" y="4491076"/>
            <a:ext cx="2125464" cy="67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104460" y="3881499"/>
                <a:ext cx="477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460" y="3881499"/>
                <a:ext cx="47724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7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Overfitting</a:t>
            </a:r>
            <a:r>
              <a:rPr lang="en-GB" dirty="0" smtClean="0"/>
              <a:t> = large weight vectors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Solution: weight vector penalty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Optimal weight vector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p>
                                <m:r>
                                  <a:rPr lang="en-GB" b="1" i="0" smtClean="0">
                                    <a:latin typeface="Cambria Math" panose="02040503050406030204" pitchFamily="18" charset="0"/>
                                  </a:rPr>
                                  <m:t>𝐓</m:t>
                                </m:r>
                              </m:sup>
                            </m:sSup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𝛌</m:t>
                            </m:r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</m:d>
                      </m:e>
                      <m:sup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GB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The inverse can always be taken, even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75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711" y="2171700"/>
            <a:ext cx="4581525" cy="4686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334" y="2171700"/>
            <a:ext cx="4581525" cy="4686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50788" y="1746528"/>
                <a:ext cx="7913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788" y="1746528"/>
                <a:ext cx="79137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464779" y="1746528"/>
                <a:ext cx="7913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779" y="1746528"/>
                <a:ext cx="79137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86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Ridge regression introduces a bias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33" y="1980314"/>
            <a:ext cx="4581525" cy="4686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99510" y="1555142"/>
                <a:ext cx="7913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510" y="1555142"/>
                <a:ext cx="79137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188332" y="1610982"/>
                <a:ext cx="919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332" y="1610982"/>
                <a:ext cx="91961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4641" y="1980314"/>
            <a:ext cx="45815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8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quick trick to do ridge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 smtClean="0"/>
                  <a:t>Ordinary linear regression: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n-GB" b="1" dirty="0" smtClean="0"/>
              </a:p>
              <a:p>
                <a:pPr marL="0" indent="0">
                  <a:buNone/>
                </a:pPr>
                <a:endParaRPr lang="en-GB" b="1" dirty="0" smtClean="0"/>
              </a:p>
              <a:p>
                <a:pPr marL="0" indent="0">
                  <a:buNone/>
                </a:pPr>
                <a:r>
                  <a:rPr lang="en-GB" dirty="0" smtClean="0"/>
                  <a:t>Minimizes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b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GB" b="1" i="0" smtClean="0">
                                        <a:latin typeface="Cambria Math" panose="02040503050406030204" pitchFamily="18" charset="0"/>
                                      </a:rPr>
                                      <m:t>𝐢</m:t>
                                    </m:r>
                                  </m:sub>
                                </m:sSub>
                                <m:r>
                                  <a:rPr lang="en-GB" b="1" i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GB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. Define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b="0" dirty="0" smtClean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mr>
                          <m:mr>
                            <m:e>
                              <m:rad>
                                <m:radPr>
                                  <m:degHide m:val="on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rad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𝐩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Then </a:t>
                </a:r>
                <a14:m>
                  <m:oMath xmlns:m="http://schemas.openxmlformats.org/officeDocument/2006/math">
                    <m:r>
                      <a:rPr lang="en-GB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\</m:t>
                    </m:r>
                    <m:r>
                      <a:rPr lang="en-GB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GB" b="1" dirty="0" smtClean="0"/>
                  <a:t> </a:t>
                </a:r>
                <a:r>
                  <a:rPr lang="en-GB" dirty="0" smtClean="0"/>
                  <a:t>is the solution to ridge regression. </a:t>
                </a:r>
                <a:r>
                  <a:rPr lang="en-GB" smtClean="0"/>
                  <a:t>(Why?)</a:t>
                </a:r>
                <a:endParaRPr lang="en-GB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65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Regression as a probability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547720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What are you predicting?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Continuous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Dimensionality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What are you predicting it from?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Continuous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Dimensionality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How many data points do you have?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Enough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What sort of prediction do</a:t>
                      </a:r>
                      <a:r>
                        <a:rPr lang="en-GB" b="1" baseline="0" dirty="0" smtClean="0"/>
                        <a:t> you need</a:t>
                      </a:r>
                      <a:r>
                        <a:rPr lang="en-GB" b="1" dirty="0" smtClean="0"/>
                        <a:t>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Probability distribution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What sort of relationship can you assume?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Linear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87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Regression as a probability model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 is random,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GB" b="1" dirty="0" smtClean="0"/>
                  <a:t> </a:t>
                </a:r>
                <a:r>
                  <a:rPr lang="en-GB" dirty="0" smtClean="0"/>
                  <a:t>and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GB" b="1" dirty="0" smtClean="0"/>
                  <a:t> </a:t>
                </a:r>
                <a:r>
                  <a:rPr lang="en-GB" dirty="0" smtClean="0"/>
                  <a:t>are just numbers.</a:t>
                </a:r>
              </a:p>
              <a:p>
                <a:endParaRPr lang="en-GB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Then the likelihood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GB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 i="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GB" b="1" i="0" smtClean="0"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Maximum likelihood is the same as least-squares fit.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2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Bayesian linear regression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consider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GB" b="1" dirty="0" smtClean="0"/>
                  <a:t> </a:t>
                </a:r>
                <a:r>
                  <a:rPr lang="en-GB" dirty="0" smtClean="0"/>
                  <a:t>to also be random with prior distribution: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 smtClean="0"/>
              </a:p>
              <a:p>
                <a:pPr marL="0" indent="0">
                  <a:buNone/>
                </a:pPr>
                <a:endParaRPr lang="en-GB" b="1" dirty="0"/>
              </a:p>
              <a:p>
                <a:pPr marL="0" indent="0">
                  <a:buNone/>
                </a:pPr>
                <a:r>
                  <a:rPr lang="en-GB" dirty="0" smtClean="0"/>
                  <a:t>The posterior distribution is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36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Bayesian linear regression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b="1" i="0" smtClean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  <m:r>
                                        <a:rPr lang="en-GB" b="1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GB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1" i="0" smtClean="0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GB" b="1" i="0" smtClean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dirty="0" smtClean="0">
                    <a:latin typeface="Cambria Math" panose="02040503050406030204" pitchFamily="18" charset="0"/>
                  </a:rPr>
                  <a:t>This is all quadratic in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GB" b="0" i="1" dirty="0" smtClean="0">
                    <a:latin typeface="Cambria Math" panose="02040503050406030204" pitchFamily="18" charset="0"/>
                  </a:rPr>
                  <a:t>. </a:t>
                </a:r>
                <a:r>
                  <a:rPr lang="en-GB" b="0" dirty="0" smtClean="0">
                    <a:latin typeface="Cambria Math" panose="02040503050406030204" pitchFamily="18" charset="0"/>
                  </a:rPr>
                  <a:t>So is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dirty="0" smtClean="0">
                    <a:latin typeface="Cambria Math" panose="02040503050406030204" pitchFamily="18" charset="0"/>
                  </a:rPr>
                  <a:t>Gaussian distributed.</a:t>
                </a:r>
                <a:br>
                  <a:rPr lang="en-GB" b="0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r>
                  <a:rPr lang="en-GB" b="0" dirty="0" smtClean="0"/>
                  <a:t/>
                </a:r>
                <a:br>
                  <a:rPr lang="en-GB" b="0" dirty="0" smtClean="0"/>
                </a:br>
                <a:endParaRPr lang="en-GB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23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Bayesian linear regression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𝐲</m:t>
                      </m:r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b="1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Mean of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GB" dirty="0" smtClean="0"/>
                  <a:t> is exactly the same as in ridge regression. But we also get a covariance matrix for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GB" b="1" dirty="0" smtClean="0"/>
                  <a:t>.</a:t>
                </a:r>
                <a:endParaRPr lang="en-GB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00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linear regression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What are you predicting?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Continuous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Dimensionality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What are you predicting it from?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Continuous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Dimensionality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How many data points do you have?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Enough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What sort of prediction do</a:t>
                      </a:r>
                      <a:r>
                        <a:rPr lang="en-GB" b="1" baseline="0" dirty="0" smtClean="0"/>
                        <a:t> you need</a:t>
                      </a:r>
                      <a:r>
                        <a:rPr lang="en-GB" b="1" dirty="0" smtClean="0"/>
                        <a:t>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</a:t>
                      </a:r>
                      <a:r>
                        <a:rPr lang="en-GB" baseline="0" dirty="0" smtClean="0"/>
                        <a:t>ingle best guess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What sort of relationship can you assume?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Linear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83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Bayesian predictions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97592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GB" dirty="0" smtClean="0"/>
                  <a:t>Given a training set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GB" dirty="0" smtClean="0"/>
                  <a:t>, and a new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GB" b="0" dirty="0" smtClean="0"/>
                  <a:t>Assume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GB" b="0" dirty="0" smtClean="0"/>
                  <a:t> is random but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b="0" dirty="0" smtClean="0"/>
                  <a:t> are fixed.</a:t>
                </a:r>
              </a:p>
              <a:p>
                <a:pPr marL="0" indent="0">
                  <a:buNone/>
                </a:pPr>
                <a:endParaRPr lang="en-GB" b="0" dirty="0" smtClean="0"/>
              </a:p>
              <a:p>
                <a:r>
                  <a:rPr lang="en-GB" dirty="0" smtClean="0"/>
                  <a:t>To make a prediction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, integrate over all possible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GB" b="1" dirty="0" smtClean="0"/>
                  <a:t>:</a:t>
                </a:r>
              </a:p>
              <a:p>
                <a:endParaRPr lang="en-GB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𝐰</m:t>
                      </m:r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r>
                  <a:rPr lang="en-GB" b="0" dirty="0" smtClean="0"/>
                  <a:t/>
                </a:r>
                <a:br>
                  <a:rPr lang="en-GB" b="0" dirty="0" smtClean="0"/>
                </a:b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Mean is the same as in ridge regression, but we also get a variance: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d>
                          <m:d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p>
                                <m:r>
                                  <a:rPr lang="en-GB" b="1" i="0" smtClean="0">
                                    <a:latin typeface="Cambria Math" panose="02040503050406030204" pitchFamily="18" charset="0"/>
                                  </a:rPr>
                                  <m:t>𝐓</m:t>
                                </m:r>
                              </m:sup>
                            </m:sSup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</m:d>
                      </m:e>
                      <m:sup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.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The variance does not depend on the training set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GB" b="1" dirty="0" smtClean="0"/>
                  <a:t>. </a:t>
                </a:r>
                <a:r>
                  <a:rPr lang="en-GB" smtClean="0"/>
                  <a:t>It </a:t>
                </a:r>
                <a:r>
                  <a:rPr lang="en-GB" dirty="0" smtClean="0"/>
                  <a:t>is low when many of the training set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b="1" dirty="0" smtClean="0"/>
                  <a:t> </a:t>
                </a:r>
                <a:r>
                  <a:rPr lang="en-GB" dirty="0" smtClean="0"/>
                  <a:t>values are collinear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975925"/>
              </a:xfrm>
              <a:blipFill rotWithShape="0">
                <a:blip r:embed="rId2"/>
                <a:stretch>
                  <a:fillRect l="-928" t="-2815" b="-28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78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linear regression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459733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What are you predicting?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Continuous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Dimensionality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What are you predicting it from?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Continuous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Dimensionality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How many data points do you have?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Not enough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What sort of prediction do</a:t>
                      </a:r>
                      <a:r>
                        <a:rPr lang="en-GB" b="1" baseline="0" dirty="0" smtClean="0"/>
                        <a:t> you need</a:t>
                      </a:r>
                      <a:r>
                        <a:rPr lang="en-GB" b="1" dirty="0" smtClean="0"/>
                        <a:t>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</a:t>
                      </a:r>
                      <a:r>
                        <a:rPr lang="en-GB" baseline="0" dirty="0" smtClean="0"/>
                        <a:t>ingle best guess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What sort of relationship can you assume?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Linear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89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0775"/>
          </a:xfrm>
        </p:spPr>
        <p:txBody>
          <a:bodyPr/>
          <a:lstStyle/>
          <a:p>
            <a:r>
              <a:rPr lang="en-GB" dirty="0" smtClean="0"/>
              <a:t>Multiple predictors, one predicted variable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𝐰</m:t>
                      </m:r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acc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𝐗𝐰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r>
                  <a:rPr lang="en-GB" dirty="0" smtClean="0"/>
                  <a:t>Choose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to minimize sum-squared error: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Optimal weight vector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p>
                                <m:r>
                                  <a:rPr lang="en-GB" b="1" i="0" smtClean="0">
                                    <a:latin typeface="Cambria Math" panose="02040503050406030204" pitchFamily="18" charset="0"/>
                                  </a:rPr>
                                  <m:t>𝐓</m:t>
                                </m:r>
                              </m:sup>
                            </m:sSup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</m:d>
                      </m:e>
                      <m:sup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GB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GB" b="1" dirty="0" smtClean="0"/>
                  <a:t> </a:t>
                </a:r>
                <a:r>
                  <a:rPr lang="en-GB" dirty="0" smtClean="0"/>
                  <a:t>(in MATLAB)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821" b="-1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72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 many predictors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 smtClean="0"/>
                  <a:t>, you can fit the training data perfectly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𝐗𝐰</m:t>
                    </m:r>
                  </m:oMath>
                </a14:m>
                <a:r>
                  <a:rPr lang="en-GB" b="1" dirty="0" smtClean="0"/>
                  <a:t> </a:t>
                </a:r>
                <a:r>
                  <a:rPr lang="en-GB" dirty="0" smtClean="0"/>
                  <a:t>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 smtClean="0"/>
                  <a:t> equations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 smtClean="0"/>
                  <a:t> unknowns</a:t>
                </a:r>
              </a:p>
              <a:p>
                <a:pPr lvl="1"/>
                <a:endParaRPr lang="en-GB" dirty="0"/>
              </a:p>
              <a:p>
                <a:r>
                  <a:rPr lang="en-GB" dirty="0" smtClean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 smtClean="0"/>
                  <a:t>, the solution is </a:t>
                </a:r>
                <a:r>
                  <a:rPr lang="en-GB" dirty="0" err="1" smtClean="0"/>
                  <a:t>underconstrained</a:t>
                </a:r>
                <a:r>
                  <a:rPr lang="en-GB" dirty="0" smtClean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GB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GB" dirty="0" smtClean="0"/>
                  <a:t> is not invertible)</a:t>
                </a:r>
              </a:p>
              <a:p>
                <a:endParaRPr lang="en-GB" dirty="0"/>
              </a:p>
              <a:p>
                <a:r>
                  <a:rPr lang="en-GB" dirty="0" smtClean="0"/>
                  <a:t>But even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 smtClean="0"/>
                  <a:t>, you can problems with too many predictors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31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= 40, 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= 30, 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995" y="1666248"/>
            <a:ext cx="45815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2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= 40, 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= 30, 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𝑛𝑜𝑖𝑠𝑒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237" y="1690688"/>
            <a:ext cx="45815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4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= 40, 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= 30, 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𝑛𝑜𝑖𝑠𝑒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237" y="1690688"/>
            <a:ext cx="45815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Geometric interpretation</a:t>
            </a:r>
            <a:endParaRPr lang="en-GB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657396" y="1690688"/>
            <a:ext cx="0" cy="281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657396" y="4501265"/>
            <a:ext cx="3513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657396" y="3462953"/>
            <a:ext cx="2125462" cy="1038312"/>
            <a:chOff x="4263992" y="3550489"/>
            <a:chExt cx="1414914" cy="183003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263992" y="3792355"/>
              <a:ext cx="1414914" cy="1588167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795307" y="3550489"/>
                  <a:ext cx="7676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GB" dirty="0" smtClean="0">
                      <a:solidFill>
                        <a:schemeClr val="accent2"/>
                      </a:solidFill>
                    </a:rPr>
                    <a:t>Target </a:t>
                  </a:r>
                  <a14:m>
                    <m:oMath xmlns:m="http://schemas.openxmlformats.org/officeDocument/2006/math">
                      <m:r>
                        <a:rPr lang="en-GB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a14:m>
                  <a:endParaRPr lang="en-US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307" y="3550489"/>
                  <a:ext cx="767646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048" t="-28261" r="-9524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Arrow Connector 10"/>
          <p:cNvCxnSpPr/>
          <p:nvPr/>
        </p:nvCxnSpPr>
        <p:spPr>
          <a:xfrm flipV="1">
            <a:off x="4657396" y="4501265"/>
            <a:ext cx="1828464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657395" y="4226904"/>
            <a:ext cx="1951280" cy="277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032102" y="4423467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102" y="4423467"/>
                <a:ext cx="48115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14421" y="5642162"/>
                <a:ext cx="1030865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Target can be fit exactly, by having a massive positive weight of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GB" dirty="0" smtClean="0"/>
                  <a:t> and a massive negative weight for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dirty="0" smtClean="0"/>
                  <a:t>.</a:t>
                </a:r>
              </a:p>
              <a:p>
                <a:endParaRPr lang="en-GB" dirty="0"/>
              </a:p>
              <a:p>
                <a:r>
                  <a:rPr lang="en-GB" dirty="0" smtClean="0"/>
                  <a:t>It would be better to just fit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b="1" dirty="0" smtClean="0"/>
                  <a:t>. </a:t>
                </a:r>
                <a:endParaRPr lang="en-GB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21" y="5642162"/>
                <a:ext cx="10308656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473" t="-3974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6602281" y="4553487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Signal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4115899" y="287402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Noise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657394" y="3608388"/>
            <a:ext cx="7208541" cy="8826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6782858" y="3608388"/>
            <a:ext cx="5093709" cy="109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104460" y="3881499"/>
                <a:ext cx="477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460" y="3881499"/>
                <a:ext cx="47724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58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391</Words>
  <Application>Microsoft Office PowerPoint</Application>
  <PresentationFormat>Widescreen</PresentationFormat>
  <Paragraphs>147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Ridge regression and Bayesian linear regression</vt:lpstr>
      <vt:lpstr>Multiple linear regression</vt:lpstr>
      <vt:lpstr>Multiple linear regression</vt:lpstr>
      <vt:lpstr>Multiple predictors, one predicted variable</vt:lpstr>
      <vt:lpstr>Too many predictors</vt:lpstr>
      <vt:lpstr>N = 40,  p = 30,  y=x_1</vt:lpstr>
      <vt:lpstr>N = 40,  p = 30,  y=x_1+noise</vt:lpstr>
      <vt:lpstr>N = 40,  p = 30,  y=x_1+noise</vt:lpstr>
      <vt:lpstr>Geometric interpretation</vt:lpstr>
      <vt:lpstr>Geometric interpretation</vt:lpstr>
      <vt:lpstr>Overfitting = large weight vectors</vt:lpstr>
      <vt:lpstr>Example</vt:lpstr>
      <vt:lpstr>Ridge regression introduces a bias</vt:lpstr>
      <vt:lpstr>A quick trick to do ridge regression</vt:lpstr>
      <vt:lpstr>Regression as a probability model</vt:lpstr>
      <vt:lpstr>Regression as a probability model</vt:lpstr>
      <vt:lpstr>Bayesian linear regression</vt:lpstr>
      <vt:lpstr>Bayesian linear regression </vt:lpstr>
      <vt:lpstr>Bayesian linear regression</vt:lpstr>
      <vt:lpstr>Bayesian predictions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Ridge regression and Bayesian linear regression</dc:title>
  <dc:creator>Kenneth Harris</dc:creator>
  <cp:lastModifiedBy>Kenneth Harris</cp:lastModifiedBy>
  <cp:revision>17</cp:revision>
  <dcterms:created xsi:type="dcterms:W3CDTF">2015-05-01T16:11:50Z</dcterms:created>
  <dcterms:modified xsi:type="dcterms:W3CDTF">2015-05-06T07:25:59Z</dcterms:modified>
</cp:coreProperties>
</file>