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596" y="7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EABC-9579-4C16-BC80-6E8D6CB27E5A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CCA4-9ADD-47BE-8337-566AA7A5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Lasso, Support Vector Machines, Generalized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20/5/15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LASSO regularization path</a:t>
            </a:r>
            <a:endParaRPr lang="en-US" dirty="0"/>
          </a:p>
        </p:txBody>
      </p:sp>
      <p:pic>
        <p:nvPicPr>
          <p:cNvPr id="2050" name="Picture 2" descr="../../_images/plot_lasso_lars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70" y="1328667"/>
            <a:ext cx="6282175" cy="471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4996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Most weights are exactly zero</a:t>
            </a:r>
          </a:p>
          <a:p>
            <a:r>
              <a:rPr lang="en-GB" dirty="0" smtClean="0"/>
              <a:t>“sparse solution”, selects a small number of explanatory variables</a:t>
            </a:r>
          </a:p>
          <a:p>
            <a:r>
              <a:rPr lang="en-GB" dirty="0" smtClean="0"/>
              <a:t>This can help avoid </a:t>
            </a:r>
            <a:r>
              <a:rPr lang="en-GB" dirty="0" err="1" smtClean="0"/>
              <a:t>overfitting</a:t>
            </a:r>
            <a:r>
              <a:rPr lang="en-GB" dirty="0" smtClean="0"/>
              <a:t> when p&gt;&gt;N</a:t>
            </a:r>
          </a:p>
          <a:p>
            <a:r>
              <a:rPr lang="en-GB" dirty="0" smtClean="0"/>
              <a:t>Models are easier to interpret – but remember there is no proof of causation.</a:t>
            </a:r>
          </a:p>
          <a:p>
            <a:r>
              <a:rPr lang="en-GB" dirty="0" smtClean="0"/>
              <a:t>Path is piecewise-linear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1513" y="6326602"/>
            <a:ext cx="8030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http://scikit-learn.org/0.11/auto_examples/linear_model/plot_lasso_lars.html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scikit-learn.org/0.12/_images/plot_lasso_coordinate_descent_path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26" y="2504661"/>
            <a:ext cx="5804452" cy="435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Elastic net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8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Predicting other types of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Linear 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Loss function: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For ridge regression,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 But it could be anything…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  <a:blipFill rotWithShape="0">
                <a:blip r:embed="rId2"/>
                <a:stretch>
                  <a:fillRect l="-1043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031435" y="3826565"/>
            <a:ext cx="1043608" cy="66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0142" y="4497319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Fit quality 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507895" y="3493604"/>
            <a:ext cx="89453" cy="90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5550" y="4403035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Penalty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90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 vector machine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predicting binary data</a:t>
                </a:r>
              </a:p>
              <a:p>
                <a:r>
                  <a:rPr lang="en-GB" dirty="0" smtClean="0"/>
                  <a:t>“Hinge loss” function</a:t>
                </a:r>
              </a:p>
              <a:p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=−1,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=−1,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&gt;−1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179905" y="3146681"/>
            <a:ext cx="3418395" cy="3280345"/>
            <a:chOff x="7444409" y="3265950"/>
            <a:chExt cx="3418395" cy="3280345"/>
          </a:xfrm>
        </p:grpSpPr>
        <p:grpSp>
          <p:nvGrpSpPr>
            <p:cNvPr id="13" name="Group 12"/>
            <p:cNvGrpSpPr/>
            <p:nvPr/>
          </p:nvGrpSpPr>
          <p:grpSpPr>
            <a:xfrm>
              <a:off x="7444409" y="3544058"/>
              <a:ext cx="3220278" cy="2559120"/>
              <a:chOff x="2892287" y="2405270"/>
              <a:chExt cx="6500191" cy="267362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892287" y="5078896"/>
                <a:ext cx="65001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096000" y="2405270"/>
                <a:ext cx="0" cy="2673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3240157" y="2693504"/>
                <a:ext cx="4303643" cy="2385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513983" y="5078896"/>
                <a:ext cx="17294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0607606" y="617696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f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24755" y="326595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6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Errors vs. margins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58948" cy="4351338"/>
              </a:xfrm>
            </p:spPr>
            <p:txBody>
              <a:bodyPr/>
              <a:lstStyle/>
              <a:p>
                <a:r>
                  <a:rPr lang="en-GB" dirty="0" smtClean="0"/>
                  <a:t>Margins are the places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On the correct side of the margin: zero error. </a:t>
                </a:r>
                <a:endParaRPr lang="en-GB" dirty="0"/>
              </a:p>
              <a:p>
                <a:r>
                  <a:rPr lang="en-GB" dirty="0" smtClean="0"/>
                  <a:t>On the incorrect side: error is distance from margin.</a:t>
                </a:r>
              </a:p>
              <a:p>
                <a:r>
                  <a:rPr lang="en-GB" dirty="0" smtClean="0"/>
                  <a:t>Penalty term is higher when margins are close together</a:t>
                </a:r>
              </a:p>
              <a:p>
                <a:r>
                  <a:rPr lang="en-GB" dirty="0" smtClean="0"/>
                  <a:t>SVM balances classifying points correctly </a:t>
                </a:r>
                <a:r>
                  <a:rPr lang="en-GB" dirty="0" err="1" smtClean="0"/>
                  <a:t>vs</a:t>
                </a:r>
                <a:r>
                  <a:rPr lang="en-GB" dirty="0" smtClean="0"/>
                  <a:t> having big margins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58948" cy="4351338"/>
              </a:xfrm>
              <a:blipFill rotWithShape="0">
                <a:blip r:embed="rId2"/>
                <a:stretch>
                  <a:fillRect l="-1782" t="-2241" r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amples misclassified and their distances to their correct reg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83" y="1825625"/>
            <a:ext cx="4673048" cy="468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Generalized linear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343842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Discrete, integer, whatever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enough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Probability distribution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What sort of relationship can you assume?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Linear – nonlinear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Generalized linear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Linear 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Loss function: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For ridge regression,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a Gaussian distribution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  <a:blipFill rotWithShape="0"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Generalized linear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Linear 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Loss function: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is a probability distribution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with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  <a:blipFill rotWithShape="0"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2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62470"/>
            <a:ext cx="4727574" cy="31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61656" y="56448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2096" y="2610336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P(y;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loss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Loss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88" y="2310502"/>
            <a:ext cx="58293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4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linear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r>
                        <a:rPr lang="en-GB" baseline="0" dirty="0" smtClean="0"/>
                        <a:t>ingle best guess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Poisson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positive integer (e.g. spike count)</a:t>
                </a:r>
              </a:p>
              <a:p>
                <a:endParaRPr lang="en-GB" dirty="0"/>
              </a:p>
              <a:p>
                <a:r>
                  <a:rPr lang="en-GB" b="0" dirty="0" smtClean="0">
                    <a:latin typeface="Cambria Math" panose="02040503050406030204" pitchFamily="18" charset="0"/>
                  </a:rPr>
                  <a:t>Distribution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0" dirty="0" smtClean="0">
                    <a:latin typeface="Cambria Math" panose="02040503050406030204" pitchFamily="18" charset="0"/>
                  </a:rPr>
                  <a:t> is Poisson with mean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b="0" dirty="0" smtClean="0">
                  <a:latin typeface="Cambria Math" panose="02040503050406030204" pitchFamily="18" charset="0"/>
                </a:endParaRPr>
              </a:p>
              <a:p>
                <a:endParaRPr lang="en-GB" b="0" dirty="0" smtClean="0">
                  <a:latin typeface="Cambria Math" panose="02040503050406030204" pitchFamily="18" charset="0"/>
                </a:endParaRPr>
              </a:p>
              <a:p>
                <a:r>
                  <a:rPr lang="en-GB" dirty="0" smtClean="0">
                    <a:latin typeface="Cambria Math" panose="02040503050406030204" pitchFamily="18" charset="0"/>
                  </a:rPr>
                  <a:t>“Link function”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b="0" dirty="0" smtClean="0">
                    <a:latin typeface="Cambria Math" panose="02040503050406030204" pitchFamily="18" charset="0"/>
                  </a:rPr>
                  <a:t> must be positive. Often exponential function, but doesn’t have to be (and it’s not always a good idea).</a:t>
                </a:r>
              </a:p>
              <a:p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6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read; what software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51404" y="6311900"/>
            <a:ext cx="484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http://web.stanford.edu/~hastie/glmnet_matlab/</a:t>
            </a:r>
            <a:endParaRPr lang="en-US" dirty="0"/>
          </a:p>
        </p:txBody>
      </p:sp>
      <p:pic>
        <p:nvPicPr>
          <p:cNvPr id="7170" name="Picture 2" descr="http://statweb.stanford.edu/~tibs/ElemStatLearn/CoverII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99" y="1825625"/>
            <a:ext cx="3114675" cy="47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5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Ridge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Not enough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r>
                        <a:rPr lang="en-GB" baseline="0" dirty="0" smtClean="0"/>
                        <a:t>ingle best guess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as a probability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290311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Not enough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Probability distribution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47508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Discrete, integer, whatever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enough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ingle best 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guess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Linear – nonlinear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Ridge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Linear prediction: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Loss function: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Both the fit quality and the penalty can be changed.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  <a:blipFill rotWithShape="0">
                <a:blip r:embed="rId2"/>
                <a:stretch>
                  <a:fillRect l="-1043" t="-275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031435" y="3826565"/>
            <a:ext cx="1043608" cy="66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0142" y="4497319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Fit quality 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507895" y="3493604"/>
            <a:ext cx="89453" cy="90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5550" y="4403035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Penalty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92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../../_images/plot_ridge_path_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61" y="1220135"/>
            <a:ext cx="7024711" cy="526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“Regularization path” for ridge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2974" y="6488668"/>
            <a:ext cx="9250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http://scikit-learn.org/stable/auto_examples/linear_model/plot_ridge_path.html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the penalty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 is called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norm”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is called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norm”</a:t>
                </a:r>
              </a:p>
              <a:p>
                <a:endParaRPr lang="en-GB" dirty="0"/>
              </a:p>
              <a:p>
                <a:r>
                  <a:rPr lang="en-GB" dirty="0" smtClean="0"/>
                  <a:t>In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 is called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norm”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7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LASSO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Loss function: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  <a:blipFill rotWithShape="0"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031435" y="3826565"/>
            <a:ext cx="1043608" cy="66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0142" y="4497319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Fit quality 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507895" y="3493604"/>
            <a:ext cx="89453" cy="90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5550" y="4403035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Penalty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466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Lasso, Support Vector Machines, Generalized linear models</vt:lpstr>
      <vt:lpstr>Multiple linear regression</vt:lpstr>
      <vt:lpstr>Ridge regression</vt:lpstr>
      <vt:lpstr>Regression as a probability model</vt:lpstr>
      <vt:lpstr>Different data types</vt:lpstr>
      <vt:lpstr>Ridge regression</vt:lpstr>
      <vt:lpstr>“Regularization path” for ridge regression</vt:lpstr>
      <vt:lpstr>Changing the penalty</vt:lpstr>
      <vt:lpstr>The LASSO</vt:lpstr>
      <vt:lpstr>LASSO regularization path</vt:lpstr>
      <vt:lpstr>Elastic net</vt:lpstr>
      <vt:lpstr>Predicting other types of data</vt:lpstr>
      <vt:lpstr>Support vector machine</vt:lpstr>
      <vt:lpstr>Errors vs. margins</vt:lpstr>
      <vt:lpstr>Generalized linear models</vt:lpstr>
      <vt:lpstr>Generalized linear models</vt:lpstr>
      <vt:lpstr>Generalized linear models</vt:lpstr>
      <vt:lpstr>Example: logistic regression</vt:lpstr>
      <vt:lpstr>Logistic regression loss function</vt:lpstr>
      <vt:lpstr>Poisson regression</vt:lpstr>
      <vt:lpstr>What to read; what software to 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supervised learning</dc:title>
  <dc:creator>Kenneth Harris</dc:creator>
  <cp:lastModifiedBy>Kenneth Harris</cp:lastModifiedBy>
  <cp:revision>12</cp:revision>
  <dcterms:created xsi:type="dcterms:W3CDTF">2015-05-19T21:59:07Z</dcterms:created>
  <dcterms:modified xsi:type="dcterms:W3CDTF">2015-05-19T23:09:27Z</dcterms:modified>
</cp:coreProperties>
</file>