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4" r:id="rId4"/>
    <p:sldId id="260" r:id="rId5"/>
    <p:sldId id="278" r:id="rId6"/>
    <p:sldId id="283" r:id="rId7"/>
    <p:sldId id="282" r:id="rId8"/>
    <p:sldId id="285" r:id="rId9"/>
    <p:sldId id="288" r:id="rId10"/>
    <p:sldId id="289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8256" autoAdjust="0"/>
  </p:normalViewPr>
  <p:slideViewPr>
    <p:cSldViewPr snapToGrid="0" showGuides="1">
      <p:cViewPr>
        <p:scale>
          <a:sx n="50" d="100"/>
          <a:sy n="50" d="100"/>
        </p:scale>
        <p:origin x="2832" y="1356"/>
      </p:cViewPr>
      <p:guideLst>
        <p:guide orient="horz" pos="2160"/>
        <p:guide pos="6856"/>
      </p:guideLst>
    </p:cSldViewPr>
  </p:slideViewPr>
  <p:outlineViewPr>
    <p:cViewPr>
      <p:scale>
        <a:sx n="33" d="100"/>
        <a:sy n="33" d="100"/>
      </p:scale>
      <p:origin x="0" y="-58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3089-9D5A-4803-A501-2B4D610CC47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695A-3673-453A-90D3-7591E68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Confirmatory analysis for multiple spike trains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  <a:br>
              <a:rPr lang="en-GB" dirty="0" smtClean="0"/>
            </a:br>
            <a:r>
              <a:rPr lang="en-GB" dirty="0" smtClean="0"/>
              <a:t>29/7/15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42947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There are no correlations between cells other than those imposed by the stimulus</a:t>
                </a:r>
              </a:p>
              <a:p>
                <a:r>
                  <a:rPr lang="en-GB" dirty="0" smtClean="0"/>
                  <a:t>Shuffle between repeats, independently for each cell: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Keeps mean firing rate, every cell’s PSTH the same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42947"/>
              </a:xfrm>
              <a:blipFill rotWithShape="0">
                <a:blip r:embed="rId2"/>
                <a:stretch>
                  <a:fillRect l="-1043" t="-2244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94342"/>
              </p:ext>
            </p:extLst>
          </p:nvPr>
        </p:nvGraphicFramePr>
        <p:xfrm>
          <a:off x="2815771" y="4499532"/>
          <a:ext cx="16836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31"/>
                <a:gridCol w="336731"/>
                <a:gridCol w="336731"/>
                <a:gridCol w="336731"/>
                <a:gridCol w="33673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39886" y="64886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Cell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58036" y="5182382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Repeat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1297"/>
              </p:ext>
            </p:extLst>
          </p:nvPr>
        </p:nvGraphicFramePr>
        <p:xfrm>
          <a:off x="7837714" y="4499532"/>
          <a:ext cx="16836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31"/>
                <a:gridCol w="336731"/>
                <a:gridCol w="336731"/>
                <a:gridCol w="336731"/>
                <a:gridCol w="33673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61828" y="64886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Cell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179979" y="5182382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Repeat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283200" y="4945169"/>
            <a:ext cx="1625600" cy="6573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cells the same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dirty="0" smtClean="0"/>
                  <a:t> is a permutation of the cells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For any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Violated just by different cells having different mean rates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1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PSTH shape independent of stimulus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 “temporal coding” hypothesis</a:t>
            </a:r>
          </a:p>
          <a:p>
            <a:endParaRPr lang="en-GB" dirty="0"/>
          </a:p>
          <a:p>
            <a:r>
              <a:rPr lang="en-GB" dirty="0" smtClean="0"/>
              <a:t>Assume one cell. Want to shuffle keeping each stimulus’ firing rate constant, but equalizing PSTH shape across stimuli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58460"/>
              </p:ext>
            </p:extLst>
          </p:nvPr>
        </p:nvGraphicFramePr>
        <p:xfrm>
          <a:off x="775779" y="4153994"/>
          <a:ext cx="229108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66446" y="6176963"/>
            <a:ext cx="272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“Raster </a:t>
            </a:r>
            <a:r>
              <a:rPr lang="en-GB" dirty="0" err="1" smtClean="0"/>
              <a:t>marginals</a:t>
            </a:r>
            <a:r>
              <a:rPr lang="en-GB" dirty="0" smtClean="0"/>
              <a:t> model”</a:t>
            </a:r>
            <a:br>
              <a:rPr lang="en-GB" dirty="0" smtClean="0"/>
            </a:br>
            <a:r>
              <a:rPr lang="en-GB" dirty="0" smtClean="0"/>
              <a:t>Okun et al, J </a:t>
            </a:r>
            <a:r>
              <a:rPr lang="en-GB" dirty="0" err="1" smtClean="0"/>
              <a:t>Neurosci</a:t>
            </a:r>
            <a:r>
              <a:rPr lang="en-GB" dirty="0" smtClean="0"/>
              <a:t> 2012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48496" y="6488668"/>
            <a:ext cx="1197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22594" y="64886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2285" y="4726544"/>
            <a:ext cx="0" cy="157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54991" y="533071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Stimulus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93949" y="5019887"/>
            <a:ext cx="0" cy="82712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59252" y="5019887"/>
            <a:ext cx="0" cy="82712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618963" y="4842456"/>
            <a:ext cx="2058363" cy="8242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41862"/>
              </p:ext>
            </p:extLst>
          </p:nvPr>
        </p:nvGraphicFramePr>
        <p:xfrm>
          <a:off x="6313695" y="4153994"/>
          <a:ext cx="229108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7186412" y="6488668"/>
            <a:ext cx="1197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60510" y="64886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50201" y="4726544"/>
            <a:ext cx="0" cy="157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5482925" y="533071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Stimulus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are many more possibilities…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carefully about what null hypothesis you want to test</a:t>
            </a:r>
          </a:p>
          <a:p>
            <a:endParaRPr lang="en-GB" dirty="0"/>
          </a:p>
          <a:p>
            <a:r>
              <a:rPr lang="en-GB" dirty="0" smtClean="0"/>
              <a:t>Is there a systematic classification of shuffling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0363" cy="4351338"/>
          </a:xfrm>
        </p:spPr>
        <p:txBody>
          <a:bodyPr/>
          <a:lstStyle/>
          <a:p>
            <a:r>
              <a:rPr lang="en-GB" dirty="0" smtClean="0"/>
              <a:t>How do you see if shuffling made a difference?</a:t>
            </a:r>
          </a:p>
          <a:p>
            <a:endParaRPr lang="en-GB" dirty="0"/>
          </a:p>
          <a:p>
            <a:r>
              <a:rPr lang="en-GB" dirty="0" smtClean="0"/>
              <a:t>Best choice depends on what question you are asking</a:t>
            </a:r>
          </a:p>
          <a:p>
            <a:pPr lvl="1"/>
            <a:r>
              <a:rPr lang="en-GB" dirty="0" smtClean="0"/>
              <a:t>E.g. for conditional independence: variance of population rate across trials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0635"/>
              </p:ext>
            </p:extLst>
          </p:nvPr>
        </p:nvGraphicFramePr>
        <p:xfrm>
          <a:off x="2777134" y="4322763"/>
          <a:ext cx="16836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31"/>
                <a:gridCol w="336731"/>
                <a:gridCol w="336731"/>
                <a:gridCol w="336731"/>
                <a:gridCol w="33673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1249" y="63118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Cell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119399" y="5005613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Repeat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72674"/>
              </p:ext>
            </p:extLst>
          </p:nvPr>
        </p:nvGraphicFramePr>
        <p:xfrm>
          <a:off x="7799077" y="4322763"/>
          <a:ext cx="16836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31"/>
                <a:gridCol w="336731"/>
                <a:gridCol w="336731"/>
                <a:gridCol w="336731"/>
                <a:gridCol w="33673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3191" y="63118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Cell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141342" y="5005613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Repeat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244563" y="4768400"/>
            <a:ext cx="1625600" cy="6573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Graphical analysis of shuffled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two null hypothesis, and neither is exactly correct</a:t>
            </a:r>
          </a:p>
          <a:p>
            <a:r>
              <a:rPr lang="en-GB" dirty="0" smtClean="0"/>
              <a:t>Which one is better?</a:t>
            </a:r>
          </a:p>
          <a:p>
            <a:r>
              <a:rPr lang="en-GB" dirty="0" smtClean="0"/>
              <a:t>Use them to make predictions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4" y="3429000"/>
            <a:ext cx="4644571" cy="3377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9486" y="6502400"/>
            <a:ext cx="272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Okun et al, J </a:t>
            </a:r>
            <a:r>
              <a:rPr lang="en-GB" dirty="0" err="1" smtClean="0"/>
              <a:t>Neurosci</a:t>
            </a:r>
            <a:r>
              <a:rPr lang="en-GB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Peer-prediction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 null hypothesis of conditional independence by predicting a cell from stimulus, then seeing if you can predict further from other cells</a:t>
            </a:r>
          </a:p>
          <a:p>
            <a:endParaRPr lang="en-GB" dirty="0"/>
          </a:p>
          <a:p>
            <a:r>
              <a:rPr lang="en-GB" dirty="0" smtClean="0"/>
              <a:t>Works when you don’t have explicit trials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15" y="3743347"/>
            <a:ext cx="4408970" cy="3079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035" y="6176963"/>
            <a:ext cx="242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Harris et al Nature 2003</a:t>
            </a:r>
          </a:p>
          <a:p>
            <a:r>
              <a:rPr lang="en-GB" dirty="0" smtClean="0"/>
              <a:t>Pillow et al Nature 2008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507422" y="4267994"/>
                <a:ext cx="2639441" cy="1287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422" y="4267994"/>
                <a:ext cx="2639441" cy="12872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7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69" y="1458878"/>
            <a:ext cx="3840281" cy="508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Timescale of peer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8319"/>
            <a:ext cx="5703769" cy="4786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71035" y="6542418"/>
            <a:ext cx="2425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Harris et al Nature 2003</a:t>
            </a:r>
          </a:p>
        </p:txBody>
      </p:sp>
    </p:spTree>
    <p:extLst>
      <p:ext uri="{BB962C8B-B14F-4D97-AF65-F5344CB8AC3E}">
        <p14:creationId xmlns:p14="http://schemas.microsoft.com/office/powerpoint/2010/main" val="34201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lots of possible null hypotheses</a:t>
            </a:r>
          </a:p>
          <a:p>
            <a:endParaRPr lang="en-GB" dirty="0"/>
          </a:p>
          <a:p>
            <a:r>
              <a:rPr lang="en-GB" dirty="0" smtClean="0"/>
              <a:t>None of them are exactly correct, but some might be quite good approximations</a:t>
            </a:r>
          </a:p>
          <a:p>
            <a:endParaRPr lang="en-GB" dirty="0"/>
          </a:p>
          <a:p>
            <a:r>
              <a:rPr lang="en-GB" dirty="0" smtClean="0"/>
              <a:t>By seeing which null hypotheses can approximate which observations well, you learn how to understand the data in a simple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vs. confirmatory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Exploratory analysis</a:t>
            </a:r>
          </a:p>
          <a:p>
            <a:pPr lvl="1"/>
            <a:r>
              <a:rPr lang="en-GB" dirty="0" smtClean="0"/>
              <a:t>Helps you formulate a hypothesis</a:t>
            </a:r>
          </a:p>
          <a:p>
            <a:pPr lvl="1"/>
            <a:r>
              <a:rPr lang="en-GB" dirty="0" smtClean="0"/>
              <a:t>End result is often a nice-looking picture</a:t>
            </a:r>
          </a:p>
          <a:p>
            <a:pPr lvl="1"/>
            <a:r>
              <a:rPr lang="en-GB" dirty="0" smtClean="0"/>
              <a:t>Any method is equally valid – because it just helps you think of a hypothesis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Confirmatory analysis</a:t>
            </a:r>
          </a:p>
          <a:p>
            <a:pPr lvl="1"/>
            <a:r>
              <a:rPr lang="en-GB" dirty="0" smtClean="0"/>
              <a:t>Where you test your hypothesis</a:t>
            </a:r>
          </a:p>
          <a:p>
            <a:pPr lvl="1"/>
            <a:r>
              <a:rPr lang="en-GB" dirty="0" smtClean="0"/>
              <a:t>Multiple ways to do it (Classical, Bayesian, Cross-validation)</a:t>
            </a:r>
          </a:p>
          <a:p>
            <a:pPr lvl="1"/>
            <a:r>
              <a:rPr lang="en-GB" dirty="0" smtClean="0"/>
              <a:t>You have to stick to the rules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Inductive vs. deductive reasoning (K. Popper)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Permutation test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613647" y="1690688"/>
            <a:ext cx="1277115" cy="868185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Data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7053" y="2030412"/>
            <a:ext cx="91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09278" y="1807664"/>
            <a:ext cx="893351" cy="4492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Statistic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613647" y="2620935"/>
            <a:ext cx="1277115" cy="868185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Shuffled data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7053" y="2960659"/>
            <a:ext cx="91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09278" y="2737911"/>
            <a:ext cx="893351" cy="449231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Statistic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1613647" y="3623268"/>
            <a:ext cx="1277115" cy="868185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Shuffled data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97053" y="3962992"/>
            <a:ext cx="91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09278" y="3740244"/>
            <a:ext cx="893351" cy="449231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Statistic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1613647" y="4553875"/>
            <a:ext cx="1277115" cy="868185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Shuffled data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7053" y="4893598"/>
            <a:ext cx="91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09278" y="4670851"/>
            <a:ext cx="893351" cy="449231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Statistic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2424" y="4086693"/>
            <a:ext cx="2662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90965" y="2689412"/>
            <a:ext cx="0" cy="139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557247" y="3035904"/>
            <a:ext cx="2088776" cy="1064941"/>
          </a:xfrm>
          <a:custGeom>
            <a:avLst/>
            <a:gdLst>
              <a:gd name="connsiteX0" fmla="*/ 0 w 2079812"/>
              <a:gd name="connsiteY0" fmla="*/ 1052002 h 1064941"/>
              <a:gd name="connsiteX1" fmla="*/ 268941 w 2079812"/>
              <a:gd name="connsiteY1" fmla="*/ 1052002 h 1064941"/>
              <a:gd name="connsiteX2" fmla="*/ 493059 w 2079812"/>
              <a:gd name="connsiteY2" fmla="*/ 917531 h 1064941"/>
              <a:gd name="connsiteX3" fmla="*/ 735106 w 2079812"/>
              <a:gd name="connsiteY3" fmla="*/ 505155 h 1064941"/>
              <a:gd name="connsiteX4" fmla="*/ 896471 w 2079812"/>
              <a:gd name="connsiteY4" fmla="*/ 47955 h 1064941"/>
              <a:gd name="connsiteX5" fmla="*/ 1013012 w 2079812"/>
              <a:gd name="connsiteY5" fmla="*/ 30025 h 1064941"/>
              <a:gd name="connsiteX6" fmla="*/ 1120588 w 2079812"/>
              <a:gd name="connsiteY6" fmla="*/ 191390 h 1064941"/>
              <a:gd name="connsiteX7" fmla="*/ 1183341 w 2079812"/>
              <a:gd name="connsiteY7" fmla="*/ 558943 h 1064941"/>
              <a:gd name="connsiteX8" fmla="*/ 1299882 w 2079812"/>
              <a:gd name="connsiteY8" fmla="*/ 899602 h 1064941"/>
              <a:gd name="connsiteX9" fmla="*/ 1425388 w 2079812"/>
              <a:gd name="connsiteY9" fmla="*/ 971320 h 1064941"/>
              <a:gd name="connsiteX10" fmla="*/ 1541929 w 2079812"/>
              <a:gd name="connsiteY10" fmla="*/ 1052002 h 1064941"/>
              <a:gd name="connsiteX11" fmla="*/ 2079812 w 2079812"/>
              <a:gd name="connsiteY11" fmla="*/ 1043037 h 1064941"/>
              <a:gd name="connsiteX0" fmla="*/ 0 w 2088776"/>
              <a:gd name="connsiteY0" fmla="*/ 1052002 h 1064941"/>
              <a:gd name="connsiteX1" fmla="*/ 268941 w 2088776"/>
              <a:gd name="connsiteY1" fmla="*/ 1052002 h 1064941"/>
              <a:gd name="connsiteX2" fmla="*/ 493059 w 2088776"/>
              <a:gd name="connsiteY2" fmla="*/ 917531 h 1064941"/>
              <a:gd name="connsiteX3" fmla="*/ 735106 w 2088776"/>
              <a:gd name="connsiteY3" fmla="*/ 505155 h 1064941"/>
              <a:gd name="connsiteX4" fmla="*/ 896471 w 2088776"/>
              <a:gd name="connsiteY4" fmla="*/ 47955 h 1064941"/>
              <a:gd name="connsiteX5" fmla="*/ 1013012 w 2088776"/>
              <a:gd name="connsiteY5" fmla="*/ 30025 h 1064941"/>
              <a:gd name="connsiteX6" fmla="*/ 1120588 w 2088776"/>
              <a:gd name="connsiteY6" fmla="*/ 191390 h 1064941"/>
              <a:gd name="connsiteX7" fmla="*/ 1183341 w 2088776"/>
              <a:gd name="connsiteY7" fmla="*/ 558943 h 1064941"/>
              <a:gd name="connsiteX8" fmla="*/ 1299882 w 2088776"/>
              <a:gd name="connsiteY8" fmla="*/ 899602 h 1064941"/>
              <a:gd name="connsiteX9" fmla="*/ 1425388 w 2088776"/>
              <a:gd name="connsiteY9" fmla="*/ 971320 h 1064941"/>
              <a:gd name="connsiteX10" fmla="*/ 1541929 w 2088776"/>
              <a:gd name="connsiteY10" fmla="*/ 1052002 h 1064941"/>
              <a:gd name="connsiteX11" fmla="*/ 2088776 w 2088776"/>
              <a:gd name="connsiteY11" fmla="*/ 1052001 h 1064941"/>
              <a:gd name="connsiteX0" fmla="*/ 0 w 2088776"/>
              <a:gd name="connsiteY0" fmla="*/ 1052002 h 1064941"/>
              <a:gd name="connsiteX1" fmla="*/ 268941 w 2088776"/>
              <a:gd name="connsiteY1" fmla="*/ 1052002 h 1064941"/>
              <a:gd name="connsiteX2" fmla="*/ 493059 w 2088776"/>
              <a:gd name="connsiteY2" fmla="*/ 917531 h 1064941"/>
              <a:gd name="connsiteX3" fmla="*/ 735106 w 2088776"/>
              <a:gd name="connsiteY3" fmla="*/ 505155 h 1064941"/>
              <a:gd name="connsiteX4" fmla="*/ 896471 w 2088776"/>
              <a:gd name="connsiteY4" fmla="*/ 47955 h 1064941"/>
              <a:gd name="connsiteX5" fmla="*/ 1013012 w 2088776"/>
              <a:gd name="connsiteY5" fmla="*/ 30025 h 1064941"/>
              <a:gd name="connsiteX6" fmla="*/ 1120588 w 2088776"/>
              <a:gd name="connsiteY6" fmla="*/ 191390 h 1064941"/>
              <a:gd name="connsiteX7" fmla="*/ 1183341 w 2088776"/>
              <a:gd name="connsiteY7" fmla="*/ 558943 h 1064941"/>
              <a:gd name="connsiteX8" fmla="*/ 1299882 w 2088776"/>
              <a:gd name="connsiteY8" fmla="*/ 899602 h 1064941"/>
              <a:gd name="connsiteX9" fmla="*/ 1425388 w 2088776"/>
              <a:gd name="connsiteY9" fmla="*/ 971320 h 1064941"/>
              <a:gd name="connsiteX10" fmla="*/ 1541929 w 2088776"/>
              <a:gd name="connsiteY10" fmla="*/ 1052002 h 1064941"/>
              <a:gd name="connsiteX11" fmla="*/ 2088776 w 2088776"/>
              <a:gd name="connsiteY11" fmla="*/ 1052001 h 1064941"/>
              <a:gd name="connsiteX0" fmla="*/ 0 w 2088776"/>
              <a:gd name="connsiteY0" fmla="*/ 1052002 h 1064941"/>
              <a:gd name="connsiteX1" fmla="*/ 268941 w 2088776"/>
              <a:gd name="connsiteY1" fmla="*/ 1052002 h 1064941"/>
              <a:gd name="connsiteX2" fmla="*/ 493059 w 2088776"/>
              <a:gd name="connsiteY2" fmla="*/ 917531 h 1064941"/>
              <a:gd name="connsiteX3" fmla="*/ 735106 w 2088776"/>
              <a:gd name="connsiteY3" fmla="*/ 505155 h 1064941"/>
              <a:gd name="connsiteX4" fmla="*/ 896471 w 2088776"/>
              <a:gd name="connsiteY4" fmla="*/ 47955 h 1064941"/>
              <a:gd name="connsiteX5" fmla="*/ 1013012 w 2088776"/>
              <a:gd name="connsiteY5" fmla="*/ 30025 h 1064941"/>
              <a:gd name="connsiteX6" fmla="*/ 1120588 w 2088776"/>
              <a:gd name="connsiteY6" fmla="*/ 191390 h 1064941"/>
              <a:gd name="connsiteX7" fmla="*/ 1183341 w 2088776"/>
              <a:gd name="connsiteY7" fmla="*/ 558943 h 1064941"/>
              <a:gd name="connsiteX8" fmla="*/ 1299882 w 2088776"/>
              <a:gd name="connsiteY8" fmla="*/ 899602 h 1064941"/>
              <a:gd name="connsiteX9" fmla="*/ 1541929 w 2088776"/>
              <a:gd name="connsiteY9" fmla="*/ 1052002 h 1064941"/>
              <a:gd name="connsiteX10" fmla="*/ 2088776 w 2088776"/>
              <a:gd name="connsiteY10" fmla="*/ 1052001 h 106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8776" h="1064941">
                <a:moveTo>
                  <a:pt x="0" y="1052002"/>
                </a:moveTo>
                <a:cubicBezTo>
                  <a:pt x="93382" y="1063208"/>
                  <a:pt x="186765" y="1074414"/>
                  <a:pt x="268941" y="1052002"/>
                </a:cubicBezTo>
                <a:cubicBezTo>
                  <a:pt x="351117" y="1029590"/>
                  <a:pt x="415365" y="1008672"/>
                  <a:pt x="493059" y="917531"/>
                </a:cubicBezTo>
                <a:cubicBezTo>
                  <a:pt x="570753" y="826390"/>
                  <a:pt x="667871" y="650084"/>
                  <a:pt x="735106" y="505155"/>
                </a:cubicBezTo>
                <a:cubicBezTo>
                  <a:pt x="802341" y="360226"/>
                  <a:pt x="850153" y="127143"/>
                  <a:pt x="896471" y="47955"/>
                </a:cubicBezTo>
                <a:cubicBezTo>
                  <a:pt x="942789" y="-31233"/>
                  <a:pt x="975659" y="6119"/>
                  <a:pt x="1013012" y="30025"/>
                </a:cubicBezTo>
                <a:cubicBezTo>
                  <a:pt x="1050365" y="53931"/>
                  <a:pt x="1092200" y="103237"/>
                  <a:pt x="1120588" y="191390"/>
                </a:cubicBezTo>
                <a:cubicBezTo>
                  <a:pt x="1148976" y="279543"/>
                  <a:pt x="1153459" y="440908"/>
                  <a:pt x="1183341" y="558943"/>
                </a:cubicBezTo>
                <a:cubicBezTo>
                  <a:pt x="1213223" y="676978"/>
                  <a:pt x="1240117" y="817426"/>
                  <a:pt x="1299882" y="899602"/>
                </a:cubicBezTo>
                <a:cubicBezTo>
                  <a:pt x="1359647" y="981778"/>
                  <a:pt x="1410447" y="1026602"/>
                  <a:pt x="1541929" y="1052002"/>
                </a:cubicBezTo>
                <a:cubicBezTo>
                  <a:pt x="1652494" y="1065449"/>
                  <a:pt x="1533711" y="1053495"/>
                  <a:pt x="2088776" y="105200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884023" y="2896067"/>
            <a:ext cx="0" cy="1204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83270" y="4131518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accent1"/>
                </a:solidFill>
              </a:rPr>
              <a:t>Statistic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17446" y="246047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accent1"/>
                </a:solidFill>
              </a:rPr>
              <a:t>Frequency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9348" y="255681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Actual value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9852" y="3388052"/>
            <a:ext cx="119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Distribution of shuffled values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955520" y="4037306"/>
            <a:ext cx="8965" cy="7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18411" y="4761940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area = p-value</a:t>
            </a:r>
            <a:endParaRPr lang="en-US" dirty="0"/>
          </a:p>
        </p:txBody>
      </p:sp>
      <p:sp>
        <p:nvSpPr>
          <p:cNvPr id="35" name="Cube 34"/>
          <p:cNvSpPr/>
          <p:nvPr/>
        </p:nvSpPr>
        <p:spPr>
          <a:xfrm>
            <a:off x="1613647" y="5863625"/>
            <a:ext cx="1277115" cy="868185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Shuffled data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97053" y="6203348"/>
            <a:ext cx="91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809278" y="5980601"/>
            <a:ext cx="893351" cy="449231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2">
                    <a:lumMod val="50000"/>
                  </a:schemeClr>
                </a:solidFill>
              </a:rPr>
              <a:t>Statistic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2054073" y="549794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4057822" y="549794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Caveat of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 course your null hypothesis is wrong; you already knew that</a:t>
            </a:r>
          </a:p>
          <a:p>
            <a:endParaRPr lang="en-GB" dirty="0"/>
          </a:p>
          <a:p>
            <a:r>
              <a:rPr lang="en-GB" dirty="0" smtClean="0"/>
              <a:t>You get more information by understanding </a:t>
            </a:r>
            <a:r>
              <a:rPr lang="en-GB" i="1" dirty="0" smtClean="0"/>
              <a:t>how </a:t>
            </a:r>
            <a:r>
              <a:rPr lang="en-GB" dirty="0" smtClean="0"/>
              <a:t>it is wrong</a:t>
            </a:r>
          </a:p>
          <a:p>
            <a:endParaRPr lang="en-GB" dirty="0"/>
          </a:p>
          <a:p>
            <a:r>
              <a:rPr lang="en-GB" dirty="0" smtClean="0"/>
              <a:t>Or by seeing which of several hypotheses is </a:t>
            </a:r>
            <a:r>
              <a:rPr lang="en-GB" i="1" dirty="0" smtClean="0"/>
              <a:t>less wrong</a:t>
            </a:r>
            <a:r>
              <a:rPr lang="en-GB" dirty="0" smtClean="0"/>
              <a:t>. </a:t>
            </a:r>
          </a:p>
          <a:p>
            <a:endParaRPr lang="en-GB" dirty="0"/>
          </a:p>
          <a:p>
            <a:r>
              <a:rPr lang="en-GB" dirty="0" smtClean="0"/>
              <a:t>There are multiple criteria to judge how wrong a hypothesis is, and they can give different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5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spike trains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4D Spike count array summarizing sensory responses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149970" y="3200400"/>
            <a:ext cx="4614015" cy="1758598"/>
            <a:chOff x="3815862" y="3147646"/>
            <a:chExt cx="4614015" cy="175859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317023" y="3147646"/>
              <a:ext cx="1493294" cy="861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15862" y="3982914"/>
              <a:ext cx="9850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Peri</a:t>
              </a:r>
              <a:r>
                <a:rPr lang="en-GB" dirty="0" smtClean="0"/>
                <a:t>-stimulus time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350119" y="3147646"/>
              <a:ext cx="690196" cy="88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66560" y="3982915"/>
              <a:ext cx="84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Repeat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286500" y="3147646"/>
              <a:ext cx="425817" cy="88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63153" y="4035669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Cell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6563153" y="3147646"/>
              <a:ext cx="1078527" cy="88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38900" y="4035669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Stimulus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7215" y="5112834"/>
            <a:ext cx="2700285" cy="1745166"/>
            <a:chOff x="157215" y="5112834"/>
            <a:chExt cx="2700285" cy="1745166"/>
          </a:xfrm>
        </p:grpSpPr>
        <p:sp>
          <p:nvSpPr>
            <p:cNvPr id="25" name="TextBox 24"/>
            <p:cNvSpPr txBox="1"/>
            <p:nvPr/>
          </p:nvSpPr>
          <p:spPr>
            <a:xfrm>
              <a:off x="1705707" y="6488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7215" y="586007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</a:t>
              </a:r>
              <a:endParaRPr lang="en-US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536331" y="5336930"/>
              <a:ext cx="2321169" cy="1046285"/>
            </a:xfrm>
            <a:prstGeom prst="cube">
              <a:avLst>
                <a:gd name="adj" fmla="val 258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</a:t>
              </a:r>
              <a:r>
                <a:rPr lang="en-GB" dirty="0" smtClean="0"/>
                <a:t>=1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536331" y="6488668"/>
              <a:ext cx="2074984" cy="26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22031" y="5627078"/>
              <a:ext cx="8793" cy="677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30824" y="5231477"/>
              <a:ext cx="235927" cy="28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0693" y="511283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896454" y="5112834"/>
            <a:ext cx="2700285" cy="1745166"/>
            <a:chOff x="157215" y="5112834"/>
            <a:chExt cx="2700285" cy="1745166"/>
          </a:xfrm>
        </p:grpSpPr>
        <p:sp>
          <p:nvSpPr>
            <p:cNvPr id="64" name="TextBox 63"/>
            <p:cNvSpPr txBox="1"/>
            <p:nvPr/>
          </p:nvSpPr>
          <p:spPr>
            <a:xfrm>
              <a:off x="1705707" y="6488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215" y="586007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</a:t>
              </a:r>
              <a:endParaRPr lang="en-US" dirty="0"/>
            </a:p>
          </p:txBody>
        </p:sp>
        <p:sp>
          <p:nvSpPr>
            <p:cNvPr id="66" name="Cube 65"/>
            <p:cNvSpPr/>
            <p:nvPr/>
          </p:nvSpPr>
          <p:spPr>
            <a:xfrm>
              <a:off x="536331" y="5336930"/>
              <a:ext cx="2321169" cy="1046285"/>
            </a:xfrm>
            <a:prstGeom prst="cube">
              <a:avLst>
                <a:gd name="adj" fmla="val 258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s=2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536331" y="6488668"/>
              <a:ext cx="2074984" cy="26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22031" y="5627078"/>
              <a:ext cx="8793" cy="677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430824" y="5231477"/>
              <a:ext cx="235927" cy="28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0693" y="511283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312756" y="5112834"/>
            <a:ext cx="2700285" cy="1745166"/>
            <a:chOff x="157215" y="5112834"/>
            <a:chExt cx="2700285" cy="1745166"/>
          </a:xfrm>
        </p:grpSpPr>
        <p:sp>
          <p:nvSpPr>
            <p:cNvPr id="72" name="TextBox 71"/>
            <p:cNvSpPr txBox="1"/>
            <p:nvPr/>
          </p:nvSpPr>
          <p:spPr>
            <a:xfrm>
              <a:off x="1705707" y="6488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7215" y="586007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</a:t>
              </a:r>
              <a:endParaRPr lang="en-US" dirty="0"/>
            </a:p>
          </p:txBody>
        </p:sp>
        <p:sp>
          <p:nvSpPr>
            <p:cNvPr id="74" name="Cube 73"/>
            <p:cNvSpPr/>
            <p:nvPr/>
          </p:nvSpPr>
          <p:spPr>
            <a:xfrm>
              <a:off x="536331" y="5336930"/>
              <a:ext cx="2321169" cy="1046285"/>
            </a:xfrm>
            <a:prstGeom prst="cube">
              <a:avLst>
                <a:gd name="adj" fmla="val 258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s=3</a:t>
              </a:r>
              <a:endParaRPr lang="en-US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536331" y="6488668"/>
              <a:ext cx="2074984" cy="26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22031" y="5627078"/>
              <a:ext cx="8793" cy="677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30824" y="5231477"/>
              <a:ext cx="235927" cy="28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10693" y="511283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1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lots of different null hypotheses you could have</a:t>
            </a:r>
          </a:p>
          <a:p>
            <a:endParaRPr lang="en-GB" dirty="0"/>
          </a:p>
          <a:p>
            <a:r>
              <a:rPr lang="en-GB" dirty="0" smtClean="0"/>
              <a:t>Different </a:t>
            </a:r>
            <a:r>
              <a:rPr lang="en-GB" dirty="0"/>
              <a:t>shuffling methods </a:t>
            </a:r>
            <a:r>
              <a:rPr lang="en-GB" dirty="0" smtClean="0"/>
              <a:t>define different null hypotheses</a:t>
            </a:r>
          </a:p>
          <a:p>
            <a:endParaRPr lang="en-GB" dirty="0"/>
          </a:p>
          <a:p>
            <a:r>
              <a:rPr lang="en-GB" dirty="0" smtClean="0"/>
              <a:t>When you say you shuffled the data, you have to say how!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Exchangeability of repeats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GB" dirty="0" smtClean="0"/>
                  <a:t> is a permutation of the repeat order </a:t>
                </a:r>
              </a:p>
              <a:p>
                <a:pPr lvl="1"/>
                <a:r>
                  <a:rPr lang="en-GB" dirty="0" smtClean="0"/>
                  <a:t>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1,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2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For any permutation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Could be violated by slow drift or changes in state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stimuli the same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is a permutation of the stimulus order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For any permutation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effect of stimulus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is a permutation of the stimuli,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 smtClean="0"/>
                  <a:t> of the times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What is the null hypothesis if you only permute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 and not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 smtClean="0"/>
                  <a:t>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518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Confirmatory analysis for multiple spike trains</vt:lpstr>
      <vt:lpstr>Exploratory vs. confirmatory analysis</vt:lpstr>
      <vt:lpstr>Permutation test</vt:lpstr>
      <vt:lpstr>Caveat of hypothesis testing</vt:lpstr>
      <vt:lpstr>Multiple spike trains</vt:lpstr>
      <vt:lpstr>Null hypotheses</vt:lpstr>
      <vt:lpstr>Exchangeability of repeats</vt:lpstr>
      <vt:lpstr>All stimuli the same</vt:lpstr>
      <vt:lpstr>No effect of stimulus</vt:lpstr>
      <vt:lpstr>Conditional independence</vt:lpstr>
      <vt:lpstr>All cells the same</vt:lpstr>
      <vt:lpstr>PSTH shape independent of stimulus</vt:lpstr>
      <vt:lpstr>There are many more possibilities… </vt:lpstr>
      <vt:lpstr>Test statistics</vt:lpstr>
      <vt:lpstr>Graphical analysis of shuffled data</vt:lpstr>
      <vt:lpstr>Peer-prediction method</vt:lpstr>
      <vt:lpstr>Timescale of peer prediction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Harris</dc:creator>
  <cp:lastModifiedBy>Kenneth Harris</cp:lastModifiedBy>
  <cp:revision>34</cp:revision>
  <dcterms:created xsi:type="dcterms:W3CDTF">2015-07-14T20:14:18Z</dcterms:created>
  <dcterms:modified xsi:type="dcterms:W3CDTF">2015-07-28T17:56:17Z</dcterms:modified>
</cp:coreProperties>
</file>