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8" r:id="rId4"/>
    <p:sldId id="279" r:id="rId5"/>
    <p:sldId id="280" r:id="rId6"/>
    <p:sldId id="282" r:id="rId7"/>
    <p:sldId id="281" r:id="rId8"/>
    <p:sldId id="283" r:id="rId9"/>
    <p:sldId id="284" r:id="rId10"/>
    <p:sldId id="286" r:id="rId11"/>
    <p:sldId id="287" r:id="rId12"/>
    <p:sldId id="288" r:id="rId13"/>
    <p:sldId id="289" r:id="rId14"/>
    <p:sldId id="290" r:id="rId15"/>
    <p:sldId id="29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0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25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0E26-8025-46A6-895C-82684DD03115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A3099-0D84-4C1A-9267-96FE7C1EF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04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0E26-8025-46A6-895C-82684DD03115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A3099-0D84-4C1A-9267-96FE7C1EF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34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0E26-8025-46A6-895C-82684DD03115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A3099-0D84-4C1A-9267-96FE7C1EF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0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0E26-8025-46A6-895C-82684DD03115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A3099-0D84-4C1A-9267-96FE7C1EF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2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0E26-8025-46A6-895C-82684DD03115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A3099-0D84-4C1A-9267-96FE7C1EF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31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0E26-8025-46A6-895C-82684DD03115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A3099-0D84-4C1A-9267-96FE7C1EF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17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0E26-8025-46A6-895C-82684DD03115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A3099-0D84-4C1A-9267-96FE7C1EF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7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0E26-8025-46A6-895C-82684DD03115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A3099-0D84-4C1A-9267-96FE7C1EF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23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0E26-8025-46A6-895C-82684DD03115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A3099-0D84-4C1A-9267-96FE7C1EF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0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0E26-8025-46A6-895C-82684DD03115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A3099-0D84-4C1A-9267-96FE7C1EF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5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0E26-8025-46A6-895C-82684DD03115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A3099-0D84-4C1A-9267-96FE7C1EF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23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10E26-8025-46A6-895C-82684DD03115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A3099-0D84-4C1A-9267-96FE7C1EF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37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err="1" smtClean="0"/>
              <a:t>Neuroinformatics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dirty="0" smtClean="0"/>
              <a:t>18: the bootstrap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Kenneth D. Harris</a:t>
            </a:r>
          </a:p>
          <a:p>
            <a:r>
              <a:rPr lang="en-GB" dirty="0" smtClean="0"/>
              <a:t>UCL, </a:t>
            </a:r>
            <a:r>
              <a:rPr lang="en-GB" dirty="0" smtClean="0"/>
              <a:t>5/8/15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12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Circular mean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GB" dirty="0" smtClean="0"/>
                  <a:t>Treat angles as points on a circle</a:t>
                </a:r>
              </a:p>
              <a:p>
                <a:endParaRPr lang="en-GB" dirty="0"/>
              </a:p>
              <a:p>
                <a:r>
                  <a:rPr lang="en-GB" dirty="0" smtClean="0"/>
                  <a:t>The mean of these gives you</a:t>
                </a:r>
              </a:p>
              <a:p>
                <a:pPr lvl="1"/>
                <a:r>
                  <a:rPr lang="en-GB" dirty="0" smtClean="0"/>
                  <a:t>Circular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GB" dirty="0" smtClean="0"/>
              </a:p>
              <a:p>
                <a:pPr lvl="1"/>
                <a:r>
                  <a:rPr lang="en-GB" dirty="0" smtClean="0"/>
                  <a:t>Vector strength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GB" dirty="0" smtClean="0"/>
              </a:p>
              <a:p>
                <a:pPr lvl="1"/>
                <a:endParaRPr lang="en-GB" dirty="0"/>
              </a:p>
              <a:p>
                <a:r>
                  <a:rPr lang="en-GB" dirty="0" smtClean="0"/>
                  <a:t>If all angles are the same: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GB" dirty="0" smtClean="0"/>
                  <a:t> is this angle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dirty="0" smtClean="0"/>
                  <a:t> is 1</a:t>
                </a:r>
              </a:p>
              <a:p>
                <a:pPr lvl="1"/>
                <a:endParaRPr lang="en-GB" dirty="0"/>
              </a:p>
              <a:p>
                <a:r>
                  <a:rPr lang="en-GB" dirty="0" smtClean="0"/>
                  <a:t>If angles are completely uniform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dirty="0" smtClean="0"/>
                  <a:t> is 0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GB" dirty="0" smtClean="0"/>
                  <a:t> is meaningless.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32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6620329" y="1027906"/>
            <a:ext cx="4733471" cy="4923803"/>
            <a:chOff x="3729264" y="1631092"/>
            <a:chExt cx="4733471" cy="492380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29264" y="1631092"/>
              <a:ext cx="4733471" cy="492380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7191633" y="2650599"/>
                  <a:ext cx="1005147" cy="3814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GB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</m:oMath>
                    </m:oMathPara>
                  </a14:m>
                  <a:endParaRPr lang="en-GB" dirty="0" smtClean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1633" y="2650599"/>
                  <a:ext cx="1005147" cy="38145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6417587" y="3425032"/>
                  <a:ext cx="1122487" cy="4085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GB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a:rPr lang="en-GB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p>
                          <m:sSupPr>
                            <m:ctrlPr>
                              <a:rPr lang="en-GB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acc>
                              <m:accPr>
                                <m:chr m:val="̅"/>
                                <m:ctrlPr>
                                  <a:rPr lang="en-GB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sup>
                        </m:sSup>
                      </m:oMath>
                    </m:oMathPara>
                  </a14:m>
                  <a:endParaRPr lang="en-GB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7587" y="3425032"/>
                  <a:ext cx="1122487" cy="40857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1521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Connector 7"/>
            <p:cNvCxnSpPr/>
            <p:nvPr/>
          </p:nvCxnSpPr>
          <p:spPr>
            <a:xfrm>
              <a:off x="6186616" y="4341341"/>
              <a:ext cx="10050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rc 9"/>
            <p:cNvSpPr/>
            <p:nvPr/>
          </p:nvSpPr>
          <p:spPr>
            <a:xfrm rot="1648467">
              <a:off x="6781123" y="4015096"/>
              <a:ext cx="395416" cy="495483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6791759" y="4043848"/>
                  <a:ext cx="3741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1759" y="4043848"/>
                  <a:ext cx="374141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/>
            <p:cNvSpPr txBox="1"/>
            <p:nvPr/>
          </p:nvSpPr>
          <p:spPr>
            <a:xfrm>
              <a:off x="6482059" y="385918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R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31835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Bootstrap resamples of vector strength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594480" y="1811867"/>
            <a:ext cx="4344374" cy="4726517"/>
            <a:chOff x="1457324" y="1419225"/>
            <a:chExt cx="4853130" cy="528002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7324" y="1419225"/>
              <a:ext cx="4853130" cy="5280025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/>
                <p:cNvSpPr txBox="1"/>
                <p:nvPr/>
              </p:nvSpPr>
              <p:spPr>
                <a:xfrm>
                  <a:off x="5252509" y="2744788"/>
                  <a:ext cx="544957" cy="3814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2509" y="2744788"/>
                  <a:ext cx="544957" cy="38145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/>
            <p:cNvSpPr txBox="1"/>
            <p:nvPr/>
          </p:nvSpPr>
          <p:spPr>
            <a:xfrm>
              <a:off x="4609888" y="4267200"/>
              <a:ext cx="148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0000FF"/>
                  </a:solidFill>
                </a:rPr>
                <a:t>Circular mean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3962400" y="4267200"/>
              <a:ext cx="690827" cy="226219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413000" y="3244334"/>
              <a:ext cx="2112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accent6">
                      <a:lumMod val="50000"/>
                    </a:schemeClr>
                  </a:solidFill>
                </a:rPr>
                <a:t>Bootstrap resamples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8532" y="1811233"/>
            <a:ext cx="5816588" cy="2550054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6917531" y="2709333"/>
            <a:ext cx="3005402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03969" y="2400300"/>
            <a:ext cx="243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95% confidence interval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61000" y="4691902"/>
            <a:ext cx="6036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actual vector strength was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There is a 0% chance that this will fall within the bootstrap confidence interval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4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did it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Vector strength is a biased statistic</a:t>
            </a:r>
          </a:p>
          <a:p>
            <a:endParaRPr lang="en-GB" dirty="0"/>
          </a:p>
          <a:p>
            <a:r>
              <a:rPr lang="en-GB" dirty="0" smtClean="0"/>
              <a:t>The bias gets worse the smaller the sample size</a:t>
            </a:r>
          </a:p>
          <a:p>
            <a:endParaRPr lang="en-GB" dirty="0"/>
          </a:p>
          <a:p>
            <a:r>
              <a:rPr lang="en-GB" dirty="0" smtClean="0"/>
              <a:t>Bootstrapping makes the equivalent sample size even smaller</a:t>
            </a:r>
          </a:p>
          <a:p>
            <a:endParaRPr lang="en-GB" dirty="0"/>
          </a:p>
          <a:p>
            <a:r>
              <a:rPr lang="en-GB" dirty="0" smtClean="0"/>
              <a:t>There are variants of the bootstrap that make this kind of mistake less often, but you need to know exactly when to use which version.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47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Bootstrap vs. permutation test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Permutation test: is the observed statistic in the null distribution?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Bootstrap: is the null value in the bootstrap distribution?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312333" y="2437871"/>
            <a:ext cx="7323667" cy="3653978"/>
            <a:chOff x="1312333" y="2437871"/>
            <a:chExt cx="10553700" cy="526553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2333" y="2437871"/>
              <a:ext cx="10553700" cy="2524125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/>
            <p:nvPr/>
          </p:nvCxnSpPr>
          <p:spPr>
            <a:xfrm>
              <a:off x="3175265" y="3443299"/>
              <a:ext cx="4317735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22554" y="3134265"/>
              <a:ext cx="3667230" cy="376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 smtClean="0">
                  <a:solidFill>
                    <a:srgbClr val="FF0000"/>
                  </a:solidFill>
                </a:rPr>
                <a:t>95% interval for null distribution</a:t>
              </a:r>
              <a:endParaRPr 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76800" y="3837686"/>
              <a:ext cx="1312332" cy="620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 smtClean="0">
                  <a:solidFill>
                    <a:srgbClr val="00B0F0"/>
                  </a:solidFill>
                </a:rPr>
                <a:t>Observed statistic</a:t>
              </a:r>
              <a:endParaRPr lang="en-US" sz="1100" dirty="0">
                <a:solidFill>
                  <a:srgbClr val="00B0F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21800" y="7082476"/>
              <a:ext cx="1312332" cy="620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 smtClean="0">
                  <a:solidFill>
                    <a:srgbClr val="00B0F0"/>
                  </a:solidFill>
                </a:rPr>
                <a:t>Observed statistic</a:t>
              </a:r>
              <a:endParaRPr lang="en-US" sz="11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895439" y="4887179"/>
            <a:ext cx="5139428" cy="1902029"/>
            <a:chOff x="2018666" y="4357410"/>
            <a:chExt cx="5816588" cy="255005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8666" y="4357410"/>
              <a:ext cx="5816588" cy="2550054"/>
            </a:xfrm>
            <a:prstGeom prst="rect">
              <a:avLst/>
            </a:prstGeom>
          </p:spPr>
        </p:pic>
        <p:cxnSp>
          <p:nvCxnSpPr>
            <p:cNvPr id="13" name="Straight Arrow Connector 12"/>
            <p:cNvCxnSpPr/>
            <p:nvPr/>
          </p:nvCxnSpPr>
          <p:spPr>
            <a:xfrm>
              <a:off x="3327665" y="5255510"/>
              <a:ext cx="3005402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98594" y="4952397"/>
              <a:ext cx="2856730" cy="3713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>
                  <a:solidFill>
                    <a:srgbClr val="FF0000"/>
                  </a:solidFill>
                </a:rPr>
                <a:t>95% interval of bootstrap distribution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7" name="Straight Connector 16"/>
          <p:cNvCxnSpPr/>
          <p:nvPr/>
        </p:nvCxnSpPr>
        <p:spPr>
          <a:xfrm flipV="1">
            <a:off x="3598333" y="5469467"/>
            <a:ext cx="0" cy="101600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31870" y="5682503"/>
            <a:ext cx="508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rgbClr val="00B0F0"/>
                </a:solidFill>
              </a:rPr>
              <a:t>Null value</a:t>
            </a:r>
            <a:endParaRPr lang="en-US" sz="11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85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When to use the 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When you can’t use a traditional method (e.g. permutation test)</a:t>
            </a:r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When you actually understand the conditions for a particular bootstrap variant to give valid results</a:t>
            </a:r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When you can prove these conditions hold in your circumstance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79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When NOT</a:t>
            </a:r>
            <a:r>
              <a:rPr lang="en-GB" b="1" dirty="0" smtClean="0"/>
              <a:t> </a:t>
            </a:r>
            <a:r>
              <a:rPr lang="en-GB" dirty="0" smtClean="0"/>
              <a:t>to use the 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When you tried a traditional test, but it gave you p&gt;0.05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42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of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/>
          </a:bodyPr>
          <a:lstStyle/>
          <a:p>
            <a:r>
              <a:rPr lang="en-GB" dirty="0" smtClean="0"/>
              <a:t>Exploratory analysis</a:t>
            </a:r>
          </a:p>
          <a:p>
            <a:pPr lvl="1"/>
            <a:r>
              <a:rPr lang="en-GB" dirty="0" smtClean="0"/>
              <a:t>Graphical</a:t>
            </a:r>
          </a:p>
          <a:p>
            <a:pPr lvl="1"/>
            <a:r>
              <a:rPr lang="en-GB" dirty="0" smtClean="0"/>
              <a:t>Interactive</a:t>
            </a:r>
          </a:p>
          <a:p>
            <a:pPr lvl="1"/>
            <a:r>
              <a:rPr lang="en-GB" dirty="0" smtClean="0"/>
              <a:t>Aimed at formulating hypotheses</a:t>
            </a:r>
          </a:p>
          <a:p>
            <a:pPr lvl="1"/>
            <a:r>
              <a:rPr lang="en-GB" dirty="0" smtClean="0"/>
              <a:t>No rules – whatever helps you find a hypothesis</a:t>
            </a:r>
          </a:p>
          <a:p>
            <a:r>
              <a:rPr lang="en-GB" dirty="0" smtClean="0"/>
              <a:t>Confirmatory analysis</a:t>
            </a:r>
          </a:p>
          <a:p>
            <a:pPr lvl="1"/>
            <a:r>
              <a:rPr lang="en-GB" dirty="0" smtClean="0"/>
              <a:t>For testing hypotheses once they have been formulated</a:t>
            </a:r>
          </a:p>
          <a:p>
            <a:pPr lvl="1"/>
            <a:r>
              <a:rPr lang="en-GB" dirty="0" smtClean="0"/>
              <a:t>Several frameworks for testing hypotheses</a:t>
            </a:r>
          </a:p>
          <a:p>
            <a:pPr lvl="1"/>
            <a:r>
              <a:rPr lang="en-GB" dirty="0" smtClean="0"/>
              <a:t>Rules need to be </a:t>
            </a:r>
            <a:r>
              <a:rPr lang="en-GB" dirty="0" smtClean="0"/>
              <a:t>followed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1033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Confidence interval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GB" dirty="0" smtClean="0"/>
                  <a:t>Probability distribution characterized by parameter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GB" dirty="0" smtClean="0"/>
              </a:p>
              <a:p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 smtClean="0"/>
                  <a:t>Classical statistics: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smtClean="0"/>
                  <a:t>is random, but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dirty="0" smtClean="0"/>
                  <a:t> is not.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dirty="0" smtClean="0"/>
                  <a:t> has a true value, which we don’t know.</a:t>
                </a:r>
              </a:p>
              <a:p>
                <a:pPr lvl="1"/>
                <a:r>
                  <a:rPr lang="en-GB" dirty="0" smtClean="0"/>
                  <a:t>We don’t want to make incorrect statements more than 5% of the time.</a:t>
                </a:r>
              </a:p>
              <a:p>
                <a:endParaRPr lang="en-GB" dirty="0"/>
              </a:p>
              <a:p>
                <a:r>
                  <a:rPr lang="en-GB" dirty="0" smtClean="0"/>
                  <a:t>Confidence interval: from data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GB" i="1" dirty="0" smtClean="0"/>
                  <a:t>, </a:t>
                </a:r>
                <a:r>
                  <a:rPr lang="en-GB" dirty="0" smtClean="0"/>
                  <a:t>compute an interval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),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GB" dirty="0" smtClean="0"/>
                  <a:t>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 with 95% probability (whatever the actual value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dirty="0" smtClean="0"/>
                  <a:t>).</a:t>
                </a:r>
                <a:endParaRPr lang="en-GB" dirty="0"/>
              </a:p>
              <a:p>
                <a:endParaRPr lang="en-GB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 b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182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compute a confidence interval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Most often:</a:t>
                </a:r>
              </a:p>
              <a:p>
                <a:pPr lvl="1"/>
                <a:r>
                  <a:rPr lang="en-GB" dirty="0"/>
                  <a:t>A</a:t>
                </a:r>
                <a:r>
                  <a:rPr lang="en-GB" dirty="0" smtClean="0"/>
                  <a:t>ssume that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a known distribution family (e.g. Gaussian, Poisson)</a:t>
                </a:r>
              </a:p>
              <a:p>
                <a:pPr lvl="1"/>
                <a:r>
                  <a:rPr lang="en-US" dirty="0" smtClean="0"/>
                  <a:t>Look up formula for confidence interval in a textbook, or use standard software</a:t>
                </a:r>
              </a:p>
              <a:p>
                <a:pPr lvl="1"/>
                <a:endParaRPr lang="en-GB" dirty="0"/>
              </a:p>
              <a:p>
                <a:r>
                  <a:rPr lang="en-GB" dirty="0" smtClean="0"/>
                  <a:t>Assumptions:</a:t>
                </a:r>
              </a:p>
              <a:p>
                <a:pPr lvl="1"/>
                <a:r>
                  <a:rPr lang="en-GB" dirty="0" smtClean="0"/>
                  <a:t>Your assumed distribution is appropriate</a:t>
                </a:r>
              </a:p>
              <a:p>
                <a:pPr lvl="1"/>
                <a:r>
                  <a:rPr lang="en-GB" dirty="0" smtClean="0"/>
                  <a:t>(Often) the sample is sufficiently large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377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bootstrap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337800" cy="4351338"/>
              </a:xfrm>
            </p:spPr>
            <p:txBody>
              <a:bodyPr/>
              <a:lstStyle/>
              <a:p>
                <a:r>
                  <a:rPr lang="en-GB" dirty="0" smtClean="0"/>
                  <a:t>An alternative way to compute confidence intervals, that does not require an assumption for the form of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endParaRPr lang="en-GB" dirty="0"/>
              </a:p>
              <a:p>
                <a:r>
                  <a:rPr lang="en-GB" sz="2000" dirty="0" smtClean="0"/>
                  <a:t>“… </a:t>
                </a:r>
                <a:r>
                  <a:rPr lang="en-GB" sz="2000" dirty="0"/>
                  <a:t>I found myself stunned, and in a hole nine fathoms under the grass, when I recovered, hardly knowing how to get out again.  </a:t>
                </a:r>
                <a:r>
                  <a:rPr lang="en-GB" sz="2000" dirty="0" smtClean="0"/>
                  <a:t>Looking </a:t>
                </a:r>
                <a:r>
                  <a:rPr lang="en-GB" sz="2000" dirty="0"/>
                  <a:t>down, I observed that I had on a pair of boots with exceptionally sturdy straps. Grasping them firmly, I pulled with all my might. Soon I had hoist myself to the top and stepped out on terra firma without further ado</a:t>
                </a:r>
                <a:r>
                  <a:rPr lang="en-GB" sz="2000" dirty="0" smtClean="0"/>
                  <a:t>.” - Singular </a:t>
                </a:r>
                <a:r>
                  <a:rPr lang="en-GB" sz="2000" dirty="0"/>
                  <a:t>Travels, Campaigns and Adventures of Baron </a:t>
                </a:r>
                <a:r>
                  <a:rPr lang="en-GB" sz="2000" dirty="0" smtClean="0"/>
                  <a:t>Munchausen, ed. J</a:t>
                </a:r>
                <a:r>
                  <a:rPr lang="en-GB" sz="2000" dirty="0"/>
                  <a:t>. </a:t>
                </a:r>
                <a:r>
                  <a:rPr lang="en-GB" sz="2000" dirty="0" err="1" smtClean="0"/>
                  <a:t>Carswell</a:t>
                </a:r>
                <a:r>
                  <a:rPr lang="en-GB" sz="2000" dirty="0" smtClean="0"/>
                  <a:t>, 1948 </a:t>
                </a:r>
              </a:p>
              <a:p>
                <a:endParaRPr lang="en-GB" sz="2000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337800" cy="4351338"/>
              </a:xfrm>
              <a:blipFill rotWithShape="0">
                <a:blip r:embed="rId2"/>
                <a:stretch>
                  <a:fillRect l="-1062" t="-2241" r="-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849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the bootstrap with caution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 looks simple, but…</a:t>
            </a:r>
          </a:p>
          <a:p>
            <a:endParaRPr lang="en-GB" dirty="0"/>
          </a:p>
          <a:p>
            <a:pPr lvl="1"/>
            <a:r>
              <a:rPr lang="en-GB" dirty="0" smtClean="0"/>
              <a:t>There are many subtly different variants of the bootstrap</a:t>
            </a:r>
          </a:p>
          <a:p>
            <a:pPr lvl="1"/>
            <a:r>
              <a:rPr lang="en-GB" dirty="0" smtClean="0"/>
              <a:t>Different variants work in different situations</a:t>
            </a:r>
          </a:p>
          <a:p>
            <a:pPr lvl="1"/>
            <a:r>
              <a:rPr lang="en-GB" dirty="0" smtClean="0"/>
              <a:t>Often they you false-positive errors (without warning)</a:t>
            </a:r>
            <a:endParaRPr lang="en-GB" dirty="0"/>
          </a:p>
          <a:p>
            <a:pPr lvl="1"/>
            <a:endParaRPr lang="en-GB" dirty="0" smtClean="0"/>
          </a:p>
          <a:p>
            <a:r>
              <a:rPr lang="en-GB" dirty="0" smtClean="0"/>
              <a:t>Like Baron Munchausen’s way of getting out of a hole, </a:t>
            </a:r>
            <a:r>
              <a:rPr lang="en-GB" b="1" u="sng" dirty="0" smtClean="0">
                <a:solidFill>
                  <a:srgbClr val="FF0000"/>
                </a:solidFill>
              </a:rPr>
              <a:t>the bootstrap is not guaranteed to work in all circumstances.</a:t>
            </a:r>
            <a:endParaRPr lang="en-US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9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Bootstrap resampling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Original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…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endParaRPr lang="en-GB" dirty="0"/>
              </a:p>
              <a:p>
                <a:r>
                  <a:rPr lang="en-GB" dirty="0" smtClean="0"/>
                  <a:t>Resample with replacement: choose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 smtClean="0"/>
                  <a:t> random integers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between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, create resampled data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sSub>
                          <m:sSubPr>
                            <m:ctrlPr>
                              <a:rPr lang="en-GB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GB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sSub>
                          <m:sSubPr>
                            <m:ctrlPr>
                              <a:rPr lang="en-GB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 …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. </a:t>
                </a:r>
              </a:p>
              <a:p>
                <a:endParaRPr lang="en-US" dirty="0"/>
              </a:p>
              <a:p>
                <a:r>
                  <a:rPr lang="en-US" dirty="0" smtClean="0"/>
                  <a:t>For example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699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Simplest method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“Percentile bootstrap”</a:t>
                </a:r>
              </a:p>
              <a:p>
                <a:endParaRPr lang="en-GB" dirty="0"/>
              </a:p>
              <a:p>
                <a:r>
                  <a:rPr lang="en-GB" dirty="0" smtClean="0"/>
                  <a:t>Given estimator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GB" dirty="0" smtClean="0"/>
                  <a:t> of parameter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dirty="0" smtClean="0"/>
                  <a:t> </a:t>
                </a:r>
              </a:p>
              <a:p>
                <a:pPr lvl="1"/>
                <a:r>
                  <a:rPr lang="en-GB" dirty="0" smtClean="0"/>
                  <a:t>E.g. sample mean, sample variance, etc.</a:t>
                </a:r>
              </a:p>
              <a:p>
                <a:endParaRPr lang="en-GB" dirty="0"/>
              </a:p>
              <a:p>
                <a:r>
                  <a:rPr lang="en-GB" dirty="0" smtClean="0"/>
                  <a:t>Make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 smtClean="0"/>
                  <a:t> bootstrap resamples. (At least several thousand)</a:t>
                </a:r>
              </a:p>
              <a:p>
                <a:endParaRPr lang="en-GB" dirty="0"/>
              </a:p>
              <a:p>
                <a:r>
                  <a:rPr lang="en-GB" dirty="0" smtClean="0"/>
                  <a:t>Compute confidence interval as 2.5</a:t>
                </a:r>
                <a:r>
                  <a:rPr lang="en-GB" baseline="30000" dirty="0" smtClean="0"/>
                  <a:t>th</a:t>
                </a:r>
                <a:r>
                  <a:rPr lang="en-GB" dirty="0" smtClean="0"/>
                  <a:t> and 97.5</a:t>
                </a:r>
                <a:r>
                  <a:rPr lang="en-GB" baseline="30000" dirty="0" smtClean="0"/>
                  <a:t>th</a:t>
                </a:r>
                <a:r>
                  <a:rPr lang="en-GB" dirty="0" smtClean="0"/>
                  <a:t> percentiles of distribution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 smtClean="0"/>
                  <a:t> computed from these </a:t>
                </a:r>
                <a:r>
                  <a:rPr lang="en-US" dirty="0" err="1" smtClean="0"/>
                  <a:t>resamplings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b="-4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184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 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… of why you have to be </a:t>
                </a:r>
                <a:r>
                  <a:rPr lang="en-GB" dirty="0" smtClean="0"/>
                  <a:t>careful. </a:t>
                </a:r>
              </a:p>
              <a:p>
                <a:endParaRPr lang="en-GB" dirty="0"/>
              </a:p>
              <a:p>
                <a:r>
                  <a:rPr lang="en-GB" dirty="0" smtClean="0"/>
                  <a:t>We observe a set of angles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. Are they drawn from a uniform distribution?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r>
                  <a:rPr lang="en-GB" dirty="0"/>
                  <a:t>Naïve application of </a:t>
                </a:r>
                <a:r>
                  <a:rPr lang="en-GB" dirty="0" smtClean="0"/>
                  <a:t>bootstrap to compute confidence interval for vector strength</a:t>
                </a:r>
              </a:p>
              <a:p>
                <a:endParaRPr lang="en-GB" dirty="0"/>
              </a:p>
              <a:p>
                <a:r>
                  <a:rPr lang="en-GB" dirty="0" smtClean="0"/>
                  <a:t>Gives </a:t>
                </a:r>
                <a:r>
                  <a:rPr lang="en-GB" dirty="0"/>
                  <a:t>incorrect result with 100% probability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794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1716</TotalTime>
  <Words>496</Words>
  <Application>Microsoft Office PowerPoint</Application>
  <PresentationFormat>Widescreen</PresentationFormat>
  <Paragraphs>123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Neuroinformatics 18: the bootstrap</vt:lpstr>
      <vt:lpstr>Types of data analysis</vt:lpstr>
      <vt:lpstr>Confidence interval</vt:lpstr>
      <vt:lpstr>How to compute a confidence interval</vt:lpstr>
      <vt:lpstr>The bootstrap</vt:lpstr>
      <vt:lpstr>Use the bootstrap with caution</vt:lpstr>
      <vt:lpstr>Bootstrap resampling</vt:lpstr>
      <vt:lpstr>Simplest method</vt:lpstr>
      <vt:lpstr>An example</vt:lpstr>
      <vt:lpstr>Circular mean</vt:lpstr>
      <vt:lpstr>Bootstrap resamples of vector strength</vt:lpstr>
      <vt:lpstr>Why did it go wrong?</vt:lpstr>
      <vt:lpstr>Bootstrap vs. permutation test</vt:lpstr>
      <vt:lpstr>When to use the bootstrap</vt:lpstr>
      <vt:lpstr>When NOT to use the bootstrap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Neuroinformatics 1: review of statistics</dc:title>
  <dc:creator>Kenneth Harris</dc:creator>
  <cp:lastModifiedBy>Kenneth Harris</cp:lastModifiedBy>
  <cp:revision>63</cp:revision>
  <dcterms:created xsi:type="dcterms:W3CDTF">2015-01-24T15:34:17Z</dcterms:created>
  <dcterms:modified xsi:type="dcterms:W3CDTF">2015-08-04T13:38:02Z</dcterms:modified>
</cp:coreProperties>
</file>