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7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81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5496-3C38-4F10-83D6-E5A85D0FED5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87F9-BA4E-4529-B8E5-E7D76A98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Spike Trains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3/2/2015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point process defines a probability distribution over the space of possible spike trains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629989" y="3648891"/>
            <a:ext cx="3823062" cy="18549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 space =</a:t>
            </a:r>
          </a:p>
          <a:p>
            <a:pPr algn="ctr"/>
            <a:r>
              <a:rPr lang="en-GB" dirty="0" smtClean="0"/>
              <a:t>all possible spike trains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390606" y="3013166"/>
            <a:ext cx="2342605" cy="1776548"/>
          </a:xfrm>
          <a:custGeom>
            <a:avLst/>
            <a:gdLst>
              <a:gd name="connsiteX0" fmla="*/ 0 w 2342605"/>
              <a:gd name="connsiteY0" fmla="*/ 1776548 h 1776548"/>
              <a:gd name="connsiteX1" fmla="*/ 940525 w 2342605"/>
              <a:gd name="connsiteY1" fmla="*/ 357051 h 1776548"/>
              <a:gd name="connsiteX2" fmla="*/ 2342605 w 2342605"/>
              <a:gd name="connsiteY2" fmla="*/ 0 h 17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605" h="1776548">
                <a:moveTo>
                  <a:pt x="0" y="1776548"/>
                </a:moveTo>
                <a:cubicBezTo>
                  <a:pt x="275045" y="1214845"/>
                  <a:pt x="550091" y="653142"/>
                  <a:pt x="940525" y="357051"/>
                </a:cubicBezTo>
                <a:cubicBezTo>
                  <a:pt x="1330959" y="60960"/>
                  <a:pt x="1836782" y="30480"/>
                  <a:pt x="234260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924800" y="2943497"/>
            <a:ext cx="1001485" cy="174172"/>
            <a:chOff x="7924800" y="2943497"/>
            <a:chExt cx="1001485" cy="17417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924800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16388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586652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78240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64433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734697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26285" y="2943497"/>
              <a:ext cx="0" cy="174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own Arrow 20"/>
          <p:cNvSpPr/>
          <p:nvPr/>
        </p:nvSpPr>
        <p:spPr>
          <a:xfrm>
            <a:off x="8264433" y="3265714"/>
            <a:ext cx="322219" cy="735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96598" y="4173679"/>
            <a:ext cx="356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Probability density 0.000343534976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Poisson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Occurrence of a spike at any time is independent of any other time</a:t>
                </a:r>
              </a:p>
              <a:p>
                <a:endParaRPr lang="en-GB" dirty="0"/>
              </a:p>
              <a:p>
                <a:r>
                  <a:rPr lang="en-GB" dirty="0" smtClean="0"/>
                  <a:t>Probability of seeing a spike depends on bin size</a:t>
                </a:r>
              </a:p>
              <a:p>
                <a:endParaRPr lang="en-GB" dirty="0"/>
              </a:p>
              <a:p>
                <a:r>
                  <a:rPr lang="en-GB" dirty="0" smtClean="0"/>
                  <a:t>Firing rate is constant in time, called </a:t>
                </a:r>
                <a:r>
                  <a:rPr lang="en-GB" i="1" dirty="0" smtClean="0"/>
                  <a:t>intensity</a:t>
                </a: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𝑆𝑝𝑖𝑘𝑒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𝑏𝑒𝑡𝑤𝑒𝑒𝑛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2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Spike counts in the Poisson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Probability distribution of spike counts in any interval given by a Poisson distribution with mean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𝑠𝑝𝑖𝑘𝑒𝑠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292"/>
            <a:ext cx="10515600" cy="1325563"/>
          </a:xfrm>
        </p:spPr>
        <p:txBody>
          <a:bodyPr/>
          <a:lstStyle/>
          <a:p>
            <a:r>
              <a:rPr lang="en-GB" dirty="0" smtClean="0"/>
              <a:t>Inhomogeneous Poisson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160" y="1391420"/>
                <a:ext cx="10515600" cy="4351338"/>
              </a:xfrm>
            </p:spPr>
            <p:txBody>
              <a:bodyPr/>
              <a:lstStyle/>
              <a:p>
                <a:r>
                  <a:rPr lang="en-GB" dirty="0" smtClean="0"/>
                  <a:t>Intensity depends on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𝑆𝑝𝑖𝑘𝑒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𝑏𝑒𝑡𝑤𝑒𝑒𝑛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PSTH is an estimator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GB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160" y="1391420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2629988" y="3800997"/>
            <a:ext cx="6148252" cy="3255399"/>
            <a:chOff x="992735" y="887890"/>
            <a:chExt cx="9280413" cy="4990139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7139980" y="3025427"/>
              <a:ext cx="379819" cy="506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>
              <a:spAutoFit/>
            </a:bodyPr>
            <a:lstStyle/>
            <a:p>
              <a:endParaRPr lang="en-US" sz="1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8780" y="1267982"/>
              <a:ext cx="2690093" cy="537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Local field potential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108727"/>
              <a:ext cx="8087471" cy="11051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182402"/>
              <a:ext cx="8087471" cy="236205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448104" y="887890"/>
              <a:ext cx="0" cy="2656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524000" y="3620110"/>
              <a:ext cx="82725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92735" y="2304039"/>
              <a:ext cx="511027" cy="1416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06799" y="3620110"/>
              <a:ext cx="966349" cy="50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Time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24000" y="5365695"/>
              <a:ext cx="82725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48104" y="3820165"/>
              <a:ext cx="0" cy="1545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6799" y="5371783"/>
              <a:ext cx="966349" cy="50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Time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2735" y="4063930"/>
              <a:ext cx="511027" cy="8688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Intensity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3999" y="1123926"/>
              <a:ext cx="151790" cy="24350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1572894" y="4371203"/>
              <a:ext cx="54000" cy="5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Oval 17"/>
            <p:cNvSpPr/>
            <p:nvPr/>
          </p:nvSpPr>
          <p:spPr>
            <a:xfrm>
              <a:off x="2635424" y="5110725"/>
              <a:ext cx="54000" cy="5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Oval 18"/>
            <p:cNvSpPr/>
            <p:nvPr/>
          </p:nvSpPr>
          <p:spPr>
            <a:xfrm>
              <a:off x="3697954" y="4367614"/>
              <a:ext cx="54000" cy="5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86529" y="1123926"/>
              <a:ext cx="151790" cy="24350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49059" y="1123926"/>
              <a:ext cx="151790" cy="24350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" name="Straight Arrow Connector 21"/>
            <p:cNvCxnSpPr>
              <a:stCxn id="16" idx="2"/>
            </p:cNvCxnSpPr>
            <p:nvPr/>
          </p:nvCxnSpPr>
          <p:spPr>
            <a:xfrm>
              <a:off x="1599894" y="3558972"/>
              <a:ext cx="0" cy="77587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662424" y="3558973"/>
              <a:ext cx="0" cy="15517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724954" y="3558972"/>
              <a:ext cx="0" cy="77587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2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Interspike</a:t>
            </a:r>
            <a:r>
              <a:rPr lang="en-GB" dirty="0" smtClean="0"/>
              <a:t>-interval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SGNs fire patterned action potential bursts during the prehearing period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4"/>
          <a:stretch/>
        </p:blipFill>
        <p:spPr bwMode="auto">
          <a:xfrm>
            <a:off x="1923414" y="2490491"/>
            <a:ext cx="3458483" cy="39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31987" y="6076769"/>
            <a:ext cx="342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Developing cochlear hair cells, </a:t>
            </a:r>
          </a:p>
          <a:p>
            <a:r>
              <a:rPr lang="en-US" dirty="0" err="1" smtClean="0"/>
              <a:t>Tritsch</a:t>
            </a:r>
            <a:r>
              <a:rPr lang="en-US" dirty="0" smtClean="0"/>
              <a:t> et al, Nature </a:t>
            </a:r>
            <a:r>
              <a:rPr lang="en-US" dirty="0" err="1" smtClean="0"/>
              <a:t>Neurosci</a:t>
            </a:r>
            <a:r>
              <a:rPr lang="en-US" dirty="0" smtClean="0"/>
              <a:t> 2010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42606" y="3526971"/>
            <a:ext cx="1822230" cy="1724298"/>
            <a:chOff x="2342606" y="3526971"/>
            <a:chExt cx="1822230" cy="1724298"/>
          </a:xfrm>
        </p:grpSpPr>
        <p:sp>
          <p:nvSpPr>
            <p:cNvPr id="7" name="TextBox 6"/>
            <p:cNvSpPr txBox="1"/>
            <p:nvPr/>
          </p:nvSpPr>
          <p:spPr>
            <a:xfrm>
              <a:off x="2342606" y="3526971"/>
              <a:ext cx="18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Refractory period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717074" y="3823063"/>
              <a:ext cx="1" cy="14282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78629" y="4074760"/>
            <a:ext cx="1871765" cy="728615"/>
            <a:chOff x="3178629" y="4074760"/>
            <a:chExt cx="1871765" cy="728615"/>
          </a:xfrm>
        </p:grpSpPr>
        <p:sp>
          <p:nvSpPr>
            <p:cNvPr id="12" name="TextBox 11"/>
            <p:cNvSpPr txBox="1"/>
            <p:nvPr/>
          </p:nvSpPr>
          <p:spPr>
            <a:xfrm>
              <a:off x="3873597" y="4074760"/>
              <a:ext cx="1176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Burst peak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178629" y="4434043"/>
              <a:ext cx="1181010" cy="3693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80523" y="4881937"/>
            <a:ext cx="2555505" cy="741830"/>
            <a:chOff x="5080523" y="4881937"/>
            <a:chExt cx="2555505" cy="741830"/>
          </a:xfrm>
        </p:grpSpPr>
        <p:sp>
          <p:nvSpPr>
            <p:cNvPr id="18" name="TextBox 17"/>
            <p:cNvSpPr txBox="1"/>
            <p:nvPr/>
          </p:nvSpPr>
          <p:spPr>
            <a:xfrm>
              <a:off x="5788663" y="4881937"/>
              <a:ext cx="184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Asymptote is zero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523" y="5254435"/>
              <a:ext cx="879635" cy="3693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244431" y="6189115"/>
            <a:ext cx="1822775" cy="566149"/>
            <a:chOff x="4244431" y="6189115"/>
            <a:chExt cx="1822775" cy="566149"/>
          </a:xfrm>
        </p:grpSpPr>
        <p:sp>
          <p:nvSpPr>
            <p:cNvPr id="21" name="TextBox 20"/>
            <p:cNvSpPr txBox="1"/>
            <p:nvPr/>
          </p:nvSpPr>
          <p:spPr>
            <a:xfrm>
              <a:off x="5036475" y="6385932"/>
              <a:ext cx="1030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Log scale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244431" y="6189115"/>
              <a:ext cx="792044" cy="3814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8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a Poisson process…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www.phy.ornl.gov/csep/gif_figures/mcf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06" y="2715986"/>
            <a:ext cx="4314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Suppose you only knew ISI 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Renewal process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𝑆𝑝𝑖𝑘𝑒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Can model rhythmic firing</a:t>
                </a:r>
              </a:p>
              <a:p>
                <a:endParaRPr lang="en-GB" dirty="0"/>
              </a:p>
              <a:p>
                <a:r>
                  <a:rPr lang="en-GB" dirty="0" smtClean="0"/>
                  <a:t>Know only PSTH =&gt; Inhomogeneous Poisson</a:t>
                </a:r>
              </a:p>
              <a:p>
                <a:r>
                  <a:rPr lang="en-GB" dirty="0" smtClean="0"/>
                  <a:t>Know only ISI histogram =&gt; Renewal process</a:t>
                </a:r>
              </a:p>
              <a:p>
                <a:r>
                  <a:rPr lang="en-GB" dirty="0" smtClean="0"/>
                  <a:t>Know both =&gt; no simple way to write down probability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Spike trains are not renewal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Hippocampal place cell bursting</a:t>
            </a:r>
            <a:endParaRPr lang="en-US" dirty="0"/>
          </a:p>
        </p:txBody>
      </p:sp>
      <p:pic>
        <p:nvPicPr>
          <p:cNvPr id="3076" name="Picture 4" descr="Full-size image (20 K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67" y="2308249"/>
            <a:ext cx="3745865" cy="43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92641" y="6470465"/>
            <a:ext cx="254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Harris et al, Neuron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Autocorrelogram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𝑃𝑟𝑜𝑏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𝑆𝑝𝑖𝑘𝑒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𝑏𝑒𝑡𝑤𝑒𝑒𝑛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0]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Not the same as ISI histogram</a:t>
                </a:r>
              </a:p>
              <a:p>
                <a:pPr lvl="1"/>
                <a:r>
                  <a:rPr lang="en-GB" dirty="0" smtClean="0"/>
                  <a:t>Can be predicted from it for renewal process only</a:t>
                </a:r>
              </a:p>
              <a:p>
                <a:r>
                  <a:rPr lang="en-GB" dirty="0" smtClean="0"/>
                  <a:t>Computing them is </a:t>
                </a:r>
                <a:r>
                  <a:rPr lang="en-GB" i="1" dirty="0" smtClean="0"/>
                  <a:t>almost </a:t>
                </a:r>
                <a:r>
                  <a:rPr lang="en-GB" dirty="0" smtClean="0"/>
                  <a:t>easy</a:t>
                </a:r>
              </a:p>
              <a:p>
                <a:pPr lvl="1"/>
                <a:r>
                  <a:rPr lang="en-GB" dirty="0" smtClean="0"/>
                  <a:t>Pitfalls to be discussed later in class</a:t>
                </a:r>
                <a:endParaRPr lang="en-GB" dirty="0" smtClean="0"/>
              </a:p>
              <a:p>
                <a:r>
                  <a:rPr lang="en-GB" dirty="0" smtClean="0"/>
                  <a:t>Don’t </a:t>
                </a:r>
                <a:r>
                  <a:rPr lang="en-GB" dirty="0" smtClean="0"/>
                  <a:t>forget to normalize the y-axis!</a:t>
                </a:r>
              </a:p>
              <a:p>
                <a:r>
                  <a:rPr lang="en-GB" dirty="0" smtClean="0"/>
                  <a:t>Asymptote is firing rate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jn.physiology.org/content/jn/105/1/4/F1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5" r="34539"/>
          <a:stretch/>
        </p:blipFill>
        <p:spPr bwMode="auto">
          <a:xfrm>
            <a:off x="7829646" y="2740047"/>
            <a:ext cx="2759977" cy="36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4503" y="6531425"/>
            <a:ext cx="43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AV Thalamus, </a:t>
            </a:r>
            <a:r>
              <a:rPr lang="en-GB" dirty="0" err="1" smtClean="0"/>
              <a:t>Tsanov</a:t>
            </a:r>
            <a:r>
              <a:rPr lang="en-GB" dirty="0" smtClean="0"/>
              <a:t> et al, J </a:t>
            </a:r>
            <a:r>
              <a:rPr lang="en-GB" dirty="0" err="1" smtClean="0"/>
              <a:t>Neurophys</a:t>
            </a:r>
            <a:r>
              <a:rPr lang="en-GB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Firing rate of cell depends on animal’s location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How to estimate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have recorded one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analyse the data?</a:t>
            </a:r>
            <a:endParaRPr lang="en-US" dirty="0" smtClean="0"/>
          </a:p>
          <a:p>
            <a:endParaRPr lang="en-GB" dirty="0"/>
          </a:p>
          <a:p>
            <a:r>
              <a:rPr lang="en-GB" dirty="0" smtClean="0"/>
              <a:t>Different types of experiment: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Controlled presentation of sensory stimuli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Uncontrolled active behaviour (e.g. spatial navigation)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41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 place fields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1991" y="2433902"/>
                <a:ext cx="4935682" cy="173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𝑆𝑝𝑖𝑘𝑒𝐶𝑜𝑢𝑛𝑡𝑀𝑎𝑝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̅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𝑂𝑐𝑐𝑀𝑎𝑝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991" y="2433902"/>
                <a:ext cx="4935682" cy="173831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2" y="1588029"/>
            <a:ext cx="6330099" cy="51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local 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ecx.images-amazon.com/images/I/417gQqO3t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44" y="1825625"/>
            <a:ext cx="295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classical statistics wherever possible</a:t>
            </a:r>
          </a:p>
          <a:p>
            <a:pPr lvl="1"/>
            <a:r>
              <a:rPr lang="en-GB" dirty="0" smtClean="0"/>
              <a:t>Is there a stimulus response? T-test on spike counts before and after.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1427"/>
          <a:stretch/>
        </p:blipFill>
        <p:spPr>
          <a:xfrm>
            <a:off x="1627457" y="3055791"/>
            <a:ext cx="7381875" cy="36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the response cause an inhibition?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test this? (</a:t>
            </a:r>
            <a:r>
              <a:rPr lang="en-GB" dirty="0" err="1" smtClean="0"/>
              <a:t>Discussison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452" b="32457"/>
          <a:stretch/>
        </p:blipFill>
        <p:spPr>
          <a:xfrm>
            <a:off x="1984482" y="3261888"/>
            <a:ext cx="7381875" cy="26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spike-train predictions by cross-validation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Was the cell really modulated by position?</a:t>
                </a:r>
              </a:p>
              <a:p>
                <a:endParaRPr lang="en-GB" dirty="0"/>
              </a:p>
              <a:p>
                <a:r>
                  <a:rPr lang="en-GB" dirty="0" smtClean="0"/>
                  <a:t>Model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Model 2: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GB" dirty="0"/>
              </a:p>
              <a:p>
                <a:r>
                  <a:rPr lang="en-GB" dirty="0" smtClean="0"/>
                  <a:t>Which one fits the data better?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9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prediction 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0823" y="1511564"/>
                <a:ext cx="10515600" cy="5354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when there is a spike, this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Must make sure predictions are never too close to 0</a:t>
                </a:r>
              </a:p>
              <a:p>
                <a:endParaRPr lang="en-GB" dirty="0"/>
              </a:p>
              <a:p>
                <a:r>
                  <a:rPr lang="en-GB" dirty="0" smtClean="0"/>
                  <a:t>An alternative quality measure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Analogous to squared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23" y="1511564"/>
                <a:ext cx="10515600" cy="5354821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37608" y="6497053"/>
            <a:ext cx="370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Itskov</a:t>
            </a:r>
            <a:r>
              <a:rPr lang="en-GB" dirty="0" smtClean="0"/>
              <a:t> et al, Neural computation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 we will look 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 methods for exploratory analyses (raster plots)</a:t>
            </a:r>
          </a:p>
          <a:p>
            <a:r>
              <a:rPr lang="en-GB" dirty="0" smtClean="0"/>
              <a:t>Some math (point process theory)</a:t>
            </a:r>
          </a:p>
          <a:p>
            <a:r>
              <a:rPr lang="en-GB" dirty="0" smtClean="0"/>
              <a:t>Some tools for confirmatory analyses </a:t>
            </a:r>
            <a:endParaRPr lang="en-GB" dirty="0" smtClean="0"/>
          </a:p>
          <a:p>
            <a:pPr lvl="1"/>
            <a:r>
              <a:rPr lang="en-GB" dirty="0" err="1" smtClean="0"/>
              <a:t>Peristimulus</a:t>
            </a:r>
            <a:r>
              <a:rPr lang="en-GB" dirty="0" smtClean="0"/>
              <a:t> </a:t>
            </a:r>
            <a:r>
              <a:rPr lang="en-GB" dirty="0" smtClean="0"/>
              <a:t>time histogram, </a:t>
            </a:r>
            <a:endParaRPr lang="en-GB" dirty="0" smtClean="0"/>
          </a:p>
          <a:p>
            <a:pPr lvl="1"/>
            <a:r>
              <a:rPr lang="en-GB" dirty="0" smtClean="0"/>
              <a:t>Place </a:t>
            </a:r>
            <a:r>
              <a:rPr lang="en-GB" dirty="0" smtClean="0"/>
              <a:t>field </a:t>
            </a:r>
            <a:r>
              <a:rPr lang="en-GB" dirty="0" smtClean="0"/>
              <a:t>estimation</a:t>
            </a:r>
          </a:p>
          <a:p>
            <a:pPr lvl="1"/>
            <a:r>
              <a:rPr lang="en-GB" dirty="0" smtClean="0"/>
              <a:t>Measures of spike train prediction quality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48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raster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Stimulus onset at 100ms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1427"/>
          <a:stretch/>
        </p:blipFill>
        <p:spPr>
          <a:xfrm>
            <a:off x="2253990" y="2513924"/>
            <a:ext cx="7381875" cy="36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a raster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452" b="32457"/>
          <a:stretch/>
        </p:blipFill>
        <p:spPr>
          <a:xfrm>
            <a:off x="2253990" y="3695025"/>
            <a:ext cx="7381875" cy="266767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Stimulus onset at 100ms</a:t>
            </a:r>
          </a:p>
          <a:p>
            <a:r>
              <a:rPr lang="en-US" dirty="0" smtClean="0"/>
              <a:t>Movement response occurs </a:t>
            </a:r>
            <a:r>
              <a:rPr lang="en-US" dirty="0" smtClean="0"/>
              <a:t>a random time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 to movement onset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you don’t see stimulus response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9672" y="2825864"/>
            <a:ext cx="7852228" cy="2952636"/>
            <a:chOff x="2688772" y="2902064"/>
            <a:chExt cx="6553200" cy="21984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54022"/>
            <a:stretch/>
          </p:blipFill>
          <p:spPr>
            <a:xfrm>
              <a:off x="2688772" y="2902064"/>
              <a:ext cx="6553200" cy="219846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5247911" y="4001294"/>
              <a:ext cx="0" cy="675209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by mean firing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16"/>
          <a:stretch/>
        </p:blipFill>
        <p:spPr>
          <a:xfrm>
            <a:off x="1194609" y="1910093"/>
            <a:ext cx="9367664" cy="4182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3913" y="6488668"/>
            <a:ext cx="28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Luczak et al, </a:t>
            </a:r>
            <a:r>
              <a:rPr lang="en-GB" smtClean="0"/>
              <a:t>J Neurosci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31689"/>
            <a:ext cx="9144000" cy="701675"/>
          </a:xfrm>
        </p:spPr>
        <p:txBody>
          <a:bodyPr/>
          <a:lstStyle/>
          <a:p>
            <a:r>
              <a:rPr lang="en-US" sz="4000" dirty="0" err="1" smtClean="0"/>
              <a:t>Peri</a:t>
            </a:r>
            <a:r>
              <a:rPr lang="en-US" sz="4000" dirty="0" smtClean="0"/>
              <a:t>-Stimulus time histogram (PSTH)</a:t>
            </a:r>
            <a:endParaRPr lang="en-US" sz="4000" dirty="0"/>
          </a:p>
        </p:txBody>
      </p: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7139980" y="3093885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8780" y="1267983"/>
            <a:ext cx="22340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chemeClr val="bg1"/>
                </a:solidFill>
              </a:rPr>
              <a:t>Local field potential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08727"/>
            <a:ext cx="8087471" cy="1105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2402"/>
            <a:ext cx="8087471" cy="236205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448104" y="887890"/>
            <a:ext cx="0" cy="2656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3620110"/>
            <a:ext cx="82725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2735" y="1720733"/>
            <a:ext cx="461665" cy="7249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Trial #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6800" y="362011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0" y="5365695"/>
            <a:ext cx="82725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48104" y="3820165"/>
            <a:ext cx="0" cy="15455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06800" y="5371784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2735" y="3593473"/>
            <a:ext cx="461665" cy="19133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Spike count in bin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3999" y="1123926"/>
            <a:ext cx="151790" cy="2435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72894" y="4371203"/>
            <a:ext cx="54000" cy="5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5424" y="5110725"/>
            <a:ext cx="54000" cy="5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97954" y="4367614"/>
            <a:ext cx="54000" cy="5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86529" y="1123926"/>
            <a:ext cx="151790" cy="2435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49059" y="1123926"/>
            <a:ext cx="151790" cy="2435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>
            <a:off x="1599894" y="3558972"/>
            <a:ext cx="0" cy="775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62424" y="3558973"/>
            <a:ext cx="0" cy="155175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24954" y="3558972"/>
            <a:ext cx="0" cy="775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1000" y="5741116"/>
                <a:ext cx="6172200" cy="130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/>
                  <a:t>Estimated firing rate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𝑠𝑝𝑖𝑘𝑒𝑠</m:t>
                        </m:r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𝑏𝑖𝑛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endParaRPr lang="en-GB" sz="3200" b="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0" y="5741116"/>
                <a:ext cx="6172200" cy="1301254"/>
              </a:xfrm>
              <a:prstGeom prst="rect">
                <a:avLst/>
              </a:prstGeom>
              <a:blipFill rotWithShape="0">
                <a:blip r:embed="rId6"/>
                <a:stretch>
                  <a:fillRect l="-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compute PSTH from limited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0500" cy="4351338"/>
          </a:xfrm>
        </p:spPr>
        <p:txBody>
          <a:bodyPr/>
          <a:lstStyle/>
          <a:p>
            <a:r>
              <a:rPr lang="en-GB" dirty="0" smtClean="0"/>
              <a:t>Convolve PSTH with a kernel</a:t>
            </a:r>
          </a:p>
          <a:p>
            <a:r>
              <a:rPr lang="en-GB" dirty="0" smtClean="0"/>
              <a:t>Kernel values must sum to 1!</a:t>
            </a:r>
          </a:p>
          <a:p>
            <a:endParaRPr lang="en-GB" dirty="0"/>
          </a:p>
          <a:p>
            <a:r>
              <a:rPr lang="en-GB" dirty="0" smtClean="0"/>
              <a:t>What kernel to use?</a:t>
            </a:r>
          </a:p>
          <a:p>
            <a:pPr lvl="1"/>
            <a:r>
              <a:rPr lang="en-GB" dirty="0" smtClean="0"/>
              <a:t>Wider means smoother, but lose  time resolution</a:t>
            </a:r>
          </a:p>
          <a:p>
            <a:pPr lvl="1"/>
            <a:r>
              <a:rPr lang="en-GB" dirty="0" smtClean="0"/>
              <a:t>Causal?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1690688"/>
            <a:ext cx="4226793" cy="4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445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Spike Trains</vt:lpstr>
      <vt:lpstr>You have recorded one neuron</vt:lpstr>
      <vt:lpstr>Today we will look at </vt:lpstr>
      <vt:lpstr>The raster plot</vt:lpstr>
      <vt:lpstr>Sorting a raster plot</vt:lpstr>
      <vt:lpstr>Align to movement onset</vt:lpstr>
      <vt:lpstr>Sorting by mean firing rate</vt:lpstr>
      <vt:lpstr>Peri-Stimulus time histogram (PSTH)</vt:lpstr>
      <vt:lpstr>How to compute PSTH from limited data</vt:lpstr>
      <vt:lpstr>Point processes</vt:lpstr>
      <vt:lpstr>The Poisson process</vt:lpstr>
      <vt:lpstr>Spike counts in the Poisson process</vt:lpstr>
      <vt:lpstr>Inhomogeneous Poisson process</vt:lpstr>
      <vt:lpstr>Interspike-interval histogram</vt:lpstr>
      <vt:lpstr>For a Poisson process… </vt:lpstr>
      <vt:lpstr>Suppose you only knew ISI histogram</vt:lpstr>
      <vt:lpstr>Spike trains are not renewal processes</vt:lpstr>
      <vt:lpstr>Autocorrelogram</vt:lpstr>
      <vt:lpstr>Place fields</vt:lpstr>
      <vt:lpstr>Estimating place fields</vt:lpstr>
      <vt:lpstr>This is local maximum likelihood estimation</vt:lpstr>
      <vt:lpstr>Confirmatory analysis</vt:lpstr>
      <vt:lpstr>Does the response cause an inhibition?</vt:lpstr>
      <vt:lpstr>Comparing spike-train predictions by cross-validation</vt:lpstr>
      <vt:lpstr>Measuring prediction quality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Trains</dc:title>
  <dc:creator>Kenneth Harris</dc:creator>
  <cp:lastModifiedBy>Kenneth Harris</cp:lastModifiedBy>
  <cp:revision>44</cp:revision>
  <dcterms:created xsi:type="dcterms:W3CDTF">2015-02-01T22:12:37Z</dcterms:created>
  <dcterms:modified xsi:type="dcterms:W3CDTF">2015-02-02T23:11:16Z</dcterms:modified>
</cp:coreProperties>
</file>