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79" r:id="rId8"/>
    <p:sldId id="278" r:id="rId9"/>
    <p:sldId id="280" r:id="rId10"/>
    <p:sldId id="266" r:id="rId11"/>
    <p:sldId id="269" r:id="rId12"/>
    <p:sldId id="270" r:id="rId13"/>
    <p:sldId id="258" r:id="rId14"/>
    <p:sldId id="260" r:id="rId15"/>
    <p:sldId id="259" r:id="rId16"/>
    <p:sldId id="281" r:id="rId17"/>
    <p:sldId id="271" r:id="rId18"/>
    <p:sldId id="273" r:id="rId19"/>
    <p:sldId id="274" r:id="rId20"/>
    <p:sldId id="276" r:id="rId21"/>
    <p:sldId id="275" r:id="rId22"/>
    <p:sldId id="277" r:id="rId23"/>
    <p:sldId id="272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69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8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CA8C-191B-4C98-ABBD-84150DF5F9B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F8C8-F898-469F-B37C-B45F63EC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5. Spectrograms and non-stationary 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Kenneth D. Harris</a:t>
            </a:r>
          </a:p>
          <a:p>
            <a:r>
              <a:rPr lang="en-US" dirty="0" smtClean="0"/>
              <a:t>25/2/15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“Time-bandwidth product”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981898"/>
              </p:ext>
            </p:extLst>
          </p:nvPr>
        </p:nvGraphicFramePr>
        <p:xfrm>
          <a:off x="1193800" y="1574800"/>
          <a:ext cx="3600005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  <a:gridCol w="211765"/>
              </a:tblGrid>
              <a:tr h="7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900" y="627322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Time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22195" y="3454400"/>
            <a:ext cx="192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Frequency</a:t>
            </a:r>
            <a:endParaRPr lang="en-US" sz="3200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607255"/>
              </p:ext>
            </p:extLst>
          </p:nvPr>
        </p:nvGraphicFramePr>
        <p:xfrm>
          <a:off x="7302500" y="1574800"/>
          <a:ext cx="3600000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9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21700" y="627322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Time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772205" y="3454400"/>
            <a:ext cx="192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Frequency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43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mpsensor.com/images/wavele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445646"/>
            <a:ext cx="7327900" cy="51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Wavelets slice time/frequency space differently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943" y="2232360"/>
            <a:ext cx="2883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Frequency bins on a log scale (e.g. octaves)</a:t>
            </a:r>
          </a:p>
          <a:p>
            <a:endParaRPr lang="en-GB" dirty="0"/>
          </a:p>
          <a:p>
            <a:r>
              <a:rPr lang="en-GB" dirty="0" smtClean="0"/>
              <a:t>More time resolution for higher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Wavelet LFP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</a:t>
            </a:r>
            <a:endParaRPr lang="en-US" dirty="0"/>
          </a:p>
        </p:txBody>
      </p:sp>
      <p:pic>
        <p:nvPicPr>
          <p:cNvPr id="3076" name="Picture 4" descr="http://www.frontiersin.org/files/Articles/57482/fncir-07-00144-HTML/image_m/fncir-07-00144-g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63" y="1522461"/>
            <a:ext cx="5347759" cy="43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18400" y="6375400"/>
            <a:ext cx="430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Ferando</a:t>
            </a:r>
            <a:r>
              <a:rPr lang="en-GB" dirty="0" smtClean="0"/>
              <a:t> &amp; </a:t>
            </a:r>
            <a:r>
              <a:rPr lang="en-GB" dirty="0" err="1" smtClean="0"/>
              <a:t>Mody</a:t>
            </a:r>
            <a:r>
              <a:rPr lang="en-GB" dirty="0" smtClean="0"/>
              <a:t>, Front Neural Circuits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Evoked and induced oscillations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Evoked potential -&gt; exactly the same on every trial.</a:t>
                </a:r>
              </a:p>
              <a:p>
                <a:pPr lvl="1"/>
                <a:r>
                  <a:rPr lang="en-GB" dirty="0" smtClean="0"/>
                  <a:t>Mean waveform can have power in lots of frequencies</a:t>
                </a:r>
              </a:p>
              <a:p>
                <a:endParaRPr lang="en-GB" dirty="0"/>
              </a:p>
              <a:p>
                <a:r>
                  <a:rPr lang="en-GB" dirty="0" smtClean="0"/>
                  <a:t>Induced oscillation -&gt; different phase of different trials</a:t>
                </a:r>
              </a:p>
              <a:p>
                <a:pPr lvl="1"/>
                <a:r>
                  <a:rPr lang="en-GB" dirty="0" smtClean="0"/>
                  <a:t>Always has power at that frequency</a:t>
                </a:r>
              </a:p>
              <a:p>
                <a:pPr lvl="1"/>
                <a:r>
                  <a:rPr lang="en-GB" dirty="0" smtClean="0"/>
                  <a:t>Cancels out in average</a:t>
                </a:r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Gaussian process: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</m:d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383314" y="5428343"/>
            <a:ext cx="348343" cy="7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268686" y="5428343"/>
            <a:ext cx="653143" cy="74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6285" y="6176963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Evoked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71300" y="617696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Induced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5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Evoked and Induced oscillations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657428"/>
            <a:ext cx="9293225" cy="50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65125"/>
            <a:ext cx="8640762" cy="63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you compute from a spectrogram?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1" y="2661744"/>
            <a:ext cx="7463973" cy="4196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Comodugram</a:t>
            </a:r>
            <a:r>
              <a:rPr lang="en-GB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Correlation of instantaneous power in different frequencies</a:t>
            </a:r>
          </a:p>
          <a:p>
            <a:r>
              <a:rPr lang="en-GB" dirty="0" smtClean="0"/>
              <a:t>Won’t happen for a stationary Gaussian process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04332" y="6129763"/>
            <a:ext cx="3187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Mouse hippocampus</a:t>
            </a:r>
          </a:p>
          <a:p>
            <a:r>
              <a:rPr lang="en-GB" dirty="0" err="1" smtClean="0"/>
              <a:t>Buzsaki</a:t>
            </a:r>
            <a:r>
              <a:rPr lang="en-GB" dirty="0" smtClean="0"/>
              <a:t> et al Neuroscience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Phase-amplitude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Gamma power highest on peak of theta oscillation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982"/>
            <a:ext cx="9481171" cy="416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Hilbert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A way to compute instantaneous phase and amplitude of a signal</a:t>
                </a:r>
              </a:p>
              <a:p>
                <a:endParaRPr lang="en-GB" dirty="0"/>
              </a:p>
              <a:p>
                <a:r>
                  <a:rPr lang="en-GB" dirty="0" smtClean="0"/>
                  <a:t>Remember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GB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b="0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 smtClean="0"/>
                  <a:t> is real because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GB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Hilbert transform sets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Produces complex signal, imaginary part 90 degrees delayed.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8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Welch method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MATLAB: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[p, </a:t>
            </a:r>
            <a:r>
              <a:rPr lang="en-US" dirty="0" err="1" smtClean="0"/>
              <a:t>fo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err="1" smtClean="0"/>
              <a:t>pwelch</a:t>
            </a:r>
            <a:r>
              <a:rPr lang="en-US" dirty="0" smtClean="0"/>
              <a:t>(</a:t>
            </a:r>
            <a:r>
              <a:rPr lang="en-US" dirty="0" err="1" smtClean="0"/>
              <a:t>x,window,noverlap,nfft</a:t>
            </a:r>
            <a:r>
              <a:rPr lang="en-US" dirty="0" smtClean="0"/>
              <a:t>, fs)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3488" y="4133088"/>
            <a:ext cx="421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as large as you like</a:t>
            </a:r>
          </a:p>
          <a:p>
            <a:r>
              <a:rPr lang="en-GB" dirty="0" smtClean="0"/>
              <a:t>Higher =&gt; evaluated at more frequencies, but stays as smooth / noisy as before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461504" y="3246120"/>
            <a:ext cx="539496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7048" y="4133088"/>
            <a:ext cx="4215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Higher values -&gt; more frequency resolution but more noisy. Fit as largest value with reasonable amount of noise.</a:t>
            </a:r>
          </a:p>
          <a:p>
            <a:endParaRPr lang="en-GB" dirty="0"/>
          </a:p>
          <a:p>
            <a:r>
              <a:rPr lang="en-GB" dirty="0" smtClean="0"/>
              <a:t>Rule of thumb: to get n Hz resolution, take fs/n.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22776" y="3246120"/>
            <a:ext cx="896112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Hilbert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4" y="2058193"/>
            <a:ext cx="10574929" cy="443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is angle, amplitude is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89820" cy="47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careful with Hilbert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it doesn’t work you get junk. Check by plotting</a:t>
            </a:r>
          </a:p>
          <a:p>
            <a:r>
              <a:rPr lang="en-GB" dirty="0" smtClean="0"/>
              <a:t>You often need to filter very narrowband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19" y="2915294"/>
            <a:ext cx="8620576" cy="37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Relating amplitude of one frequency to phase </a:t>
            </a:r>
            <a:r>
              <a:rPr lang="en-GB" smtClean="0"/>
              <a:t>of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71" y="2515449"/>
            <a:ext cx="7733457" cy="391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8271" y="6516915"/>
            <a:ext cx="26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Buhl et al, J </a:t>
            </a:r>
            <a:r>
              <a:rPr lang="en-GB" dirty="0" err="1" smtClean="0"/>
              <a:t>Neurosci</a:t>
            </a:r>
            <a:r>
              <a:rPr lang="en-GB" dirty="0" smtClean="0"/>
              <a:t> 2003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0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Confirmatory </a:t>
            </a:r>
            <a:r>
              <a:rPr lang="en-GB" dirty="0" err="1" smtClean="0"/>
              <a:t>statististics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What is null hypothesis?</a:t>
                </a:r>
              </a:p>
              <a:p>
                <a:pPr lvl="1"/>
                <a:r>
                  <a:rPr lang="en-GB" dirty="0" smtClean="0"/>
                  <a:t>Stationary Gaussian process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Permutation test</a:t>
                </a:r>
              </a:p>
              <a:p>
                <a:pPr lvl="1"/>
                <a:r>
                  <a:rPr lang="en-GB" dirty="0" smtClean="0"/>
                  <a:t>Phase randomization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𝑟𝑎𝑛𝑑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𝑖𝑓𝑡</m:t>
                              </m:r>
                              <m:r>
                                <a:rPr lang="en-GB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dirty="0" smtClean="0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𝑟𝑎𝑛𝑑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8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554427"/>
            <a:ext cx="9380537" cy="48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0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Multitaper</a:t>
            </a:r>
            <a:r>
              <a:rPr lang="en-GB" dirty="0" smtClean="0"/>
              <a:t> method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MATLAB: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[p, </a:t>
            </a:r>
            <a:r>
              <a:rPr lang="en-US" dirty="0" err="1" smtClean="0"/>
              <a:t>fo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err="1" smtClean="0"/>
              <a:t>pxx</a:t>
            </a:r>
            <a:r>
              <a:rPr lang="en-US" dirty="0" smtClean="0"/>
              <a:t> = </a:t>
            </a:r>
            <a:r>
              <a:rPr lang="en-US" dirty="0" err="1" smtClean="0"/>
              <a:t>pmtm</a:t>
            </a:r>
            <a:r>
              <a:rPr lang="en-US" dirty="0" smtClean="0"/>
              <a:t>(</a:t>
            </a:r>
            <a:r>
              <a:rPr lang="en-US" dirty="0" err="1" smtClean="0"/>
              <a:t>x,nw,nfft,fs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38416" y="4437888"/>
            <a:ext cx="421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as large as you like</a:t>
            </a:r>
          </a:p>
          <a:p>
            <a:r>
              <a:rPr lang="en-GB" dirty="0" smtClean="0"/>
              <a:t>Higher =&gt; evaluated at more frequencies, but stays as smooth / noisy as before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05500" y="3294064"/>
            <a:ext cx="1854200" cy="100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7048" y="4133088"/>
            <a:ext cx="4215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Higher values -&gt; less frequency resolution, but less noisy. Fit as smallest value with reasonable amount of noise. 3 often a good first choice.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0276" y="3270092"/>
            <a:ext cx="896112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Multitaper</a:t>
            </a:r>
            <a:r>
              <a:rPr lang="en-GB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41" y="1825625"/>
            <a:ext cx="8972117" cy="47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Nonstationary</a:t>
            </a:r>
            <a:r>
              <a:rPr lang="en-GB" dirty="0" smtClean="0"/>
              <a:t>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Recall stationary signal is one you can shift in time and it would have been just as likely as the original</a:t>
            </a:r>
          </a:p>
          <a:p>
            <a:endParaRPr lang="en-GB" dirty="0"/>
          </a:p>
          <a:p>
            <a:r>
              <a:rPr lang="en-GB" dirty="0" smtClean="0"/>
              <a:t>A process can only be </a:t>
            </a:r>
            <a:r>
              <a:rPr lang="en-GB" dirty="0" err="1" smtClean="0"/>
              <a:t>nonstationary</a:t>
            </a:r>
            <a:r>
              <a:rPr lang="en-GB" dirty="0" smtClean="0"/>
              <a:t> if there are multiple instances relative to defined moments in time (e.g. stimulus onset).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/>
          <a:lstStyle/>
          <a:p>
            <a:r>
              <a:rPr lang="en-GB" dirty="0" smtClean="0"/>
              <a:t>Series of power spectra of a series of short signal snippets</a:t>
            </a:r>
          </a:p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274235"/>
              </p:ext>
            </p:extLst>
          </p:nvPr>
        </p:nvGraphicFramePr>
        <p:xfrm>
          <a:off x="7302500" y="1574800"/>
          <a:ext cx="3600000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9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21700" y="627322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Time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772205" y="3454400"/>
            <a:ext cx="192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Frequency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8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spectrogram of LFP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jn.physiology.org/content/jn/111/2/258/F2.large.jpg?width=800&amp;height=600&amp;carouse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790"/>
          <a:stretch/>
        </p:blipFill>
        <p:spPr bwMode="auto">
          <a:xfrm>
            <a:off x="838200" y="1690688"/>
            <a:ext cx="6280598" cy="4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9599" y="6211669"/>
            <a:ext cx="385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S1, urethane, ChR2 in cholinergic </a:t>
            </a:r>
            <a:r>
              <a:rPr lang="en-GB" dirty="0" err="1" smtClean="0"/>
              <a:t>fibers</a:t>
            </a:r>
            <a:endParaRPr lang="en-GB" dirty="0" smtClean="0"/>
          </a:p>
          <a:p>
            <a:r>
              <a:rPr lang="en-GB" dirty="0" err="1" smtClean="0"/>
              <a:t>Kalmbach</a:t>
            </a:r>
            <a:r>
              <a:rPr lang="en-GB" dirty="0" smtClean="0"/>
              <a:t> &amp; Waters, J </a:t>
            </a:r>
            <a:r>
              <a:rPr lang="en-GB" dirty="0" err="1" smtClean="0"/>
              <a:t>Neurophys</a:t>
            </a:r>
            <a:r>
              <a:rPr lang="en-GB" dirty="0" smtClean="0"/>
              <a:t>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the problems of power spectra get harder since the signals are so short.</a:t>
            </a:r>
          </a:p>
          <a:p>
            <a:endParaRPr lang="en-GB" dirty="0" smtClean="0"/>
          </a:p>
          <a:p>
            <a:r>
              <a:rPr lang="en-GB" dirty="0" smtClean="0"/>
              <a:t>Can average over multiple presentations.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Can use </a:t>
            </a:r>
            <a:r>
              <a:rPr lang="en-GB" dirty="0" err="1" smtClean="0"/>
              <a:t>multitaper</a:t>
            </a:r>
            <a:r>
              <a:rPr lang="en-GB" dirty="0" smtClean="0"/>
              <a:t> method.</a:t>
            </a:r>
          </a:p>
          <a:p>
            <a:endParaRPr lang="en-GB" dirty="0"/>
          </a:p>
          <a:p>
            <a:r>
              <a:rPr lang="en-GB" dirty="0" smtClean="0"/>
              <a:t>Trade off between time resolution and frequency resolution.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557</Words>
  <Application>Microsoft Office PowerPoint</Application>
  <PresentationFormat>Custom</PresentationFormat>
  <Paragraphs>95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5. Spectrograms and non-stationary signals</vt:lpstr>
      <vt:lpstr>Welch method in practice</vt:lpstr>
      <vt:lpstr>Welch examples</vt:lpstr>
      <vt:lpstr>Multitaper method in practice</vt:lpstr>
      <vt:lpstr>Multitaper examples</vt:lpstr>
      <vt:lpstr>Nonstationary signals</vt:lpstr>
      <vt:lpstr>The spectrogram</vt:lpstr>
      <vt:lpstr>Average spectrogram of LFP</vt:lpstr>
      <vt:lpstr>Practical issues</vt:lpstr>
      <vt:lpstr>“Time-bandwidth product”</vt:lpstr>
      <vt:lpstr>Wavelets slice time/frequency space differently </vt:lpstr>
      <vt:lpstr>Wavelet LFP analysis</vt:lpstr>
      <vt:lpstr>Evoked and induced oscillations</vt:lpstr>
      <vt:lpstr>PowerPoint Presentation</vt:lpstr>
      <vt:lpstr>PowerPoint Presentation</vt:lpstr>
      <vt:lpstr>What can you compute from a spectrogram?</vt:lpstr>
      <vt:lpstr>“Comodugram”</vt:lpstr>
      <vt:lpstr>Phase-amplitude coupling</vt:lpstr>
      <vt:lpstr>Hilbert transform</vt:lpstr>
      <vt:lpstr>Hilbert example</vt:lpstr>
      <vt:lpstr>Phase is angle, amplitude is magnitude</vt:lpstr>
      <vt:lpstr>Be careful with Hilbert transform</vt:lpstr>
      <vt:lpstr>Relating amplitude of one frequency to phase of another</vt:lpstr>
      <vt:lpstr>Confirmatory statististics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Spectrograms and non-stationary signals</dc:title>
  <dc:creator>Kenneth Harris</dc:creator>
  <cp:lastModifiedBy>avtemp33</cp:lastModifiedBy>
  <cp:revision>50</cp:revision>
  <dcterms:created xsi:type="dcterms:W3CDTF">2015-02-21T12:32:46Z</dcterms:created>
  <dcterms:modified xsi:type="dcterms:W3CDTF">2015-02-25T11:05:35Z</dcterms:modified>
</cp:coreProperties>
</file>