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66" r:id="rId14"/>
    <p:sldId id="270" r:id="rId15"/>
    <p:sldId id="273" r:id="rId16"/>
    <p:sldId id="272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78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3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4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3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D23E-B6C6-4216-A755-B461CFBA2BC1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174C-1723-4B9A-8932-BD263A698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Circular statistics</a:t>
            </a:r>
            <a:br>
              <a:rPr lang="en-GB" dirty="0" smtClean="0"/>
            </a:br>
            <a:r>
              <a:rPr lang="en-GB" dirty="0" smtClean="0"/>
              <a:t>Maximum likelihood </a:t>
            </a:r>
            <a:br>
              <a:rPr lang="en-GB" dirty="0" smtClean="0"/>
            </a:br>
            <a:r>
              <a:rPr lang="en-GB" dirty="0" smtClean="0"/>
              <a:t>Local likelihood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4/3/2015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04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likelihood 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Given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 smtClean="0"/>
                  <a:t>, how do we estimate parameters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?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Choose them to maximize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7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likelihood 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2353"/>
              </a:xfrm>
            </p:spPr>
            <p:txBody>
              <a:bodyPr/>
              <a:lstStyle/>
              <a:p>
                <a:r>
                  <a:rPr lang="en-GB" dirty="0" smtClean="0"/>
                  <a:t>Given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 smtClean="0"/>
                  <a:t>, how do we estimate parameters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?</a:t>
                </a:r>
              </a:p>
              <a:p>
                <a:endParaRPr lang="en-GB" dirty="0"/>
              </a:p>
              <a:p>
                <a:r>
                  <a:rPr lang="en-GB" dirty="0" smtClean="0"/>
                  <a:t>Log likelihood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2353"/>
              </a:xfrm>
              <a:blipFill rotWithShape="0">
                <a:blip r:embed="rId2"/>
                <a:stretch>
                  <a:fillRect l="-1043" t="-1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75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likelihood von Mises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,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= circular mean).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GB" dirty="0" smtClean="0"/>
                  <a:t> is the solution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,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= vector strength).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r>
                  <a:rPr lang="en-GB" dirty="0" smtClean="0"/>
                  <a:t> is another modified Bessel function. 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4" y="1605004"/>
            <a:ext cx="10177147" cy="465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phase depend on another variable?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6616"/>
            <a:ext cx="10515600" cy="506198"/>
          </a:xfrm>
        </p:spPr>
        <p:txBody>
          <a:bodyPr>
            <a:normAutofit/>
          </a:bodyPr>
          <a:lstStyle/>
          <a:p>
            <a:r>
              <a:rPr lang="en-GB" dirty="0" smtClean="0"/>
              <a:t>Don’t use linear regression!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9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Locally-weighted likelihood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Log likelihood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Locally-weighted likelihood </a:t>
                </a:r>
              </a:p>
              <a:p>
                <a:pPr lvl="2"/>
                <a:r>
                  <a:rPr lang="en-GB" dirty="0" smtClean="0"/>
                  <a:t>Spike phases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occur at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6853881" y="4497859"/>
            <a:ext cx="947351" cy="68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01232" y="4096727"/>
                <a:ext cx="203485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GB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32" y="4096727"/>
                <a:ext cx="2034852" cy="532390"/>
              </a:xfrm>
              <a:prstGeom prst="rect">
                <a:avLst/>
              </a:prstGeom>
              <a:blipFill rotWithShape="0">
                <a:blip r:embed="rId3"/>
                <a:stretch>
                  <a:fillRect l="-2695" b="-18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43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smoother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1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Is local likelihood for a Gaussian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Gaussian kernel reg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67" y="3227473"/>
            <a:ext cx="48006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8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 field estimation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1991" y="2433902"/>
                <a:ext cx="4935682" cy="17383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𝑆𝑝𝑖𝑘𝑒𝐶𝑜𝑢𝑛𝑡𝑀𝑎𝑝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𝑂𝑐𝑐𝑀𝑎𝑝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Local likelihood estimation for a Poisson distribution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991" y="2433902"/>
                <a:ext cx="4935682" cy="1738312"/>
              </a:xfrm>
              <a:blipFill rotWithShape="0">
                <a:blip r:embed="rId2"/>
                <a:stretch>
                  <a:fillRect l="-3214" b="-59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2" y="1588029"/>
            <a:ext cx="6330099" cy="51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likelihood estimation for von Mises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7" y="2749361"/>
            <a:ext cx="6650477" cy="3423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2260600"/>
            <a:ext cx="4602106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4166" y="2744787"/>
            <a:ext cx="15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 space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697566" y="1823800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 space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66271" y="6500018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Harris et al Nature 2002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92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Confirmatory statistics: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test that phase is independent of place?</a:t>
            </a:r>
          </a:p>
          <a:p>
            <a:endParaRPr lang="en-GB" dirty="0" smtClean="0"/>
          </a:p>
          <a:p>
            <a:r>
              <a:rPr lang="en-GB" dirty="0" smtClean="0"/>
              <a:t>Shuffling method?</a:t>
            </a:r>
          </a:p>
          <a:p>
            <a:endParaRPr lang="en-GB" dirty="0"/>
          </a:p>
          <a:p>
            <a:r>
              <a:rPr lang="en-GB" dirty="0" smtClean="0"/>
              <a:t>Test statistic?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9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of cells to oscillations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://www.sciencemag.org/content/321/5885/53/F2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16" y="1515589"/>
            <a:ext cx="9169168" cy="49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6770" y="6545257"/>
            <a:ext cx="369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Klausberger</a:t>
            </a:r>
            <a:r>
              <a:rPr lang="en-GB" dirty="0" smtClean="0"/>
              <a:t> &amp; Somogyi, Science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1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of cells to oscillations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19" y="1517519"/>
            <a:ext cx="10177147" cy="4659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2218" y="6488668"/>
            <a:ext cx="364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O’Keefe &amp; Recce, Hippocampus 1993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quantify: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cell’s average phase of firing?</a:t>
            </a:r>
          </a:p>
          <a:p>
            <a:endParaRPr lang="en-GB" dirty="0"/>
          </a:p>
          <a:p>
            <a:r>
              <a:rPr lang="en-GB" dirty="0" smtClean="0"/>
              <a:t>How phase depends on other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instantaneous phase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94" y="1603203"/>
            <a:ext cx="5348332" cy="25695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0578" y="1603203"/>
            <a:ext cx="10515600" cy="4351338"/>
          </a:xfrm>
        </p:spPr>
        <p:txBody>
          <a:bodyPr/>
          <a:lstStyle/>
          <a:p>
            <a:r>
              <a:rPr lang="en-GB" dirty="0" smtClean="0"/>
              <a:t>Hilbert transform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Peak fitting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6" y="4404529"/>
            <a:ext cx="5004909" cy="22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cells prefer different phases</a:t>
            </a:r>
          </a:p>
          <a:p>
            <a:endParaRPr lang="en-GB" dirty="0"/>
          </a:p>
          <a:p>
            <a:r>
              <a:rPr lang="en-GB" dirty="0" smtClean="0"/>
              <a:t>How do we compute each cell’s mean phase?</a:t>
            </a:r>
            <a:endParaRPr lang="en-GB" dirty="0"/>
          </a:p>
        </p:txBody>
      </p:sp>
      <p:pic>
        <p:nvPicPr>
          <p:cNvPr id="4" name="Picture 2" descr="http://www.sciencemag.org/content/321/5885/53/F2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3" r="22418"/>
          <a:stretch/>
        </p:blipFill>
        <p:spPr bwMode="auto">
          <a:xfrm>
            <a:off x="8781535" y="1256911"/>
            <a:ext cx="1622854" cy="49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22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mean doesn’t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8" y="1562894"/>
            <a:ext cx="548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Circular mean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Treat angles as points on a circle</a:t>
                </a:r>
              </a:p>
              <a:p>
                <a:endParaRPr lang="en-GB" dirty="0"/>
              </a:p>
              <a:p>
                <a:r>
                  <a:rPr lang="en-GB" dirty="0" smtClean="0"/>
                  <a:t>The mean of these gives you</a:t>
                </a:r>
              </a:p>
              <a:p>
                <a:pPr lvl="1"/>
                <a:r>
                  <a:rPr lang="en-GB" dirty="0" smtClean="0"/>
                  <a:t>Circular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Vector strength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If all angles are the same: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is this angle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is 1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If angles are completely uniform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is 0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is meaningless.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620329" y="1027906"/>
            <a:ext cx="4733471" cy="4923803"/>
            <a:chOff x="3729264" y="1631092"/>
            <a:chExt cx="4733471" cy="49238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264" y="1631092"/>
              <a:ext cx="4733471" cy="49238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91633" y="2650599"/>
                  <a:ext cx="1005147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GB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633" y="2650599"/>
                  <a:ext cx="1005147" cy="3814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417587" y="3425032"/>
                  <a:ext cx="1122487" cy="408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GB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587" y="3425032"/>
                  <a:ext cx="1122487" cy="4085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6186616" y="4341341"/>
              <a:ext cx="10050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648467">
              <a:off x="6781123" y="4015096"/>
              <a:ext cx="395416" cy="4954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91759" y="404384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759" y="4043848"/>
                  <a:ext cx="374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482059" y="38591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84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von Mises distribution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is central angle </a:t>
                </a:r>
              </a:p>
              <a:p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GB" dirty="0" smtClean="0"/>
                  <a:t> is concentration parameter</a:t>
                </a:r>
              </a:p>
              <a:p>
                <a:pPr lvl="1"/>
                <a:r>
                  <a:rPr lang="en-GB" dirty="0" smtClean="0"/>
                  <a:t>Larger -&gt; more peaked</a:t>
                </a:r>
              </a:p>
              <a:p>
                <a:pPr lvl="1"/>
                <a:r>
                  <a:rPr lang="en-GB" dirty="0" smtClean="0"/>
                  <a:t>Zero -&gt; uniform distribution</a:t>
                </a:r>
              </a:p>
              <a:p>
                <a:pPr lvl="1"/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r>
                  <a:rPr lang="en-GB" dirty="0" smtClean="0"/>
                  <a:t> is a </a:t>
                </a:r>
                <a:r>
                  <a:rPr lang="en-GB" i="1" dirty="0" smtClean="0"/>
                  <a:t>Modified Bessel function</a:t>
                </a:r>
              </a:p>
              <a:p>
                <a:pPr lvl="1"/>
                <a:r>
                  <a:rPr lang="en-GB" dirty="0" smtClean="0"/>
                  <a:t>Needed to make probabilities integrate to 1.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178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Circular statistics Maximum likelihood  Local likelihood</vt:lpstr>
      <vt:lpstr>Relationship of cells to oscillations</vt:lpstr>
      <vt:lpstr>Relationship of cells to oscillations</vt:lpstr>
      <vt:lpstr>How do we quantify:</vt:lpstr>
      <vt:lpstr>Computing instantaneous phase</vt:lpstr>
      <vt:lpstr>Phase histogram</vt:lpstr>
      <vt:lpstr>Linear mean doesn’t work</vt:lpstr>
      <vt:lpstr>Circular mean</vt:lpstr>
      <vt:lpstr>von Mises distribution</vt:lpstr>
      <vt:lpstr>Maximum likelihood estimation</vt:lpstr>
      <vt:lpstr>Maximum likelihood estimation</vt:lpstr>
      <vt:lpstr>Maximum likelihood von Mises</vt:lpstr>
      <vt:lpstr>How does phase depend on another variable?</vt:lpstr>
      <vt:lpstr>Locally-weighted likelihood</vt:lpstr>
      <vt:lpstr>Kernel smoother</vt:lpstr>
      <vt:lpstr>Place field estimation </vt:lpstr>
      <vt:lpstr>Phase field</vt:lpstr>
      <vt:lpstr>Confirmatory statistics: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statistics Maximum likelihood  and Coherence</dc:title>
  <dc:creator>Kenneth Harris</dc:creator>
  <cp:lastModifiedBy>Kenneth Harris</cp:lastModifiedBy>
  <cp:revision>15</cp:revision>
  <dcterms:created xsi:type="dcterms:W3CDTF">2015-03-03T11:42:52Z</dcterms:created>
  <dcterms:modified xsi:type="dcterms:W3CDTF">2015-03-03T14:43:38Z</dcterms:modified>
</cp:coreProperties>
</file>