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1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" y="38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CE6A-B5C0-4132-A3D5-A9EF2A85112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2EE6-C414-4ECB-A396-C2ACF7CF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Estimating mutual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25/3/2015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choices: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Predict stimulus from spike train(s)</a:t>
            </a:r>
          </a:p>
          <a:p>
            <a:endParaRPr lang="en-GB" dirty="0"/>
          </a:p>
          <a:p>
            <a:r>
              <a:rPr lang="en-GB" dirty="0" smtClean="0"/>
              <a:t>Predicted spike train(s) from stimulus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spike counts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Single cell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Problem: variance is </a:t>
                </a:r>
                <a:r>
                  <a:rPr lang="en-GB" i="1" dirty="0" smtClean="0"/>
                  <a:t>higher </a:t>
                </a:r>
                <a:r>
                  <a:rPr lang="en-GB" dirty="0" smtClean="0"/>
                  <a:t>than Poisson</a:t>
                </a:r>
              </a:p>
              <a:p>
                <a:pPr marL="0" indent="0">
                  <a:buNone/>
                </a:pPr>
                <a:r>
                  <a:rPr lang="en-GB" dirty="0" smtClean="0"/>
                  <a:t>Solution: use generalized Poisson or negative binomial distribution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8049718" y="3222885"/>
            <a:ext cx="884420" cy="53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34138" y="2970751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Likelihood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“Information theory is probability theory with logs taken to base 2”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Bits / stimulus</a:t>
            </a:r>
          </a:p>
          <a:p>
            <a:r>
              <a:rPr lang="en-GB" dirty="0" smtClean="0"/>
              <a:t>Bits / second (Bits/stimulus divided stimulus length)</a:t>
            </a:r>
          </a:p>
          <a:p>
            <a:r>
              <a:rPr lang="en-GB" dirty="0" smtClean="0"/>
              <a:t>Bits / spike (Bits/second divided mean firing rate)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High bits/second =&gt; dense code</a:t>
            </a:r>
          </a:p>
          <a:p>
            <a:r>
              <a:rPr lang="en-GB" dirty="0" smtClean="0"/>
              <a:t>High bits/spike =&gt; sparse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33"/>
            <a:ext cx="10515600" cy="1325563"/>
          </a:xfrm>
        </p:spPr>
        <p:txBody>
          <a:bodyPr/>
          <a:lstStyle/>
          <a:p>
            <a:r>
              <a:rPr lang="en-GB" dirty="0" smtClean="0"/>
              <a:t>Bits per stimulus and bits per spike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28392"/>
              </p:ext>
            </p:extLst>
          </p:nvPr>
        </p:nvGraphicFramePr>
        <p:xfrm>
          <a:off x="6924205" y="1786940"/>
          <a:ext cx="3239128" cy="32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91"/>
                <a:gridCol w="404891"/>
                <a:gridCol w="404891"/>
                <a:gridCol w="404891"/>
                <a:gridCol w="404891"/>
                <a:gridCol w="404891"/>
                <a:gridCol w="404891"/>
                <a:gridCol w="404891"/>
              </a:tblGrid>
              <a:tr h="4013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74631"/>
              </p:ext>
            </p:extLst>
          </p:nvPr>
        </p:nvGraphicFramePr>
        <p:xfrm>
          <a:off x="1287905" y="1786940"/>
          <a:ext cx="2969304" cy="32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63"/>
                <a:gridCol w="371163"/>
                <a:gridCol w="371163"/>
                <a:gridCol w="371163"/>
                <a:gridCol w="371163"/>
                <a:gridCol w="371163"/>
                <a:gridCol w="371163"/>
                <a:gridCol w="371163"/>
              </a:tblGrid>
              <a:tr h="4013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013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34264" y="5037957"/>
                <a:ext cx="4183505" cy="2103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6 bits if </a:t>
                </a:r>
                <a:r>
                  <a:rPr lang="en-GB" dirty="0" smtClean="0"/>
                  <a:t>spike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=.02</m:t>
                    </m:r>
                  </m:oMath>
                </a14:m>
                <a:r>
                  <a:rPr lang="en-US" dirty="0" smtClean="0"/>
                  <a:t> bits if no spike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.02∗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63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+6∗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=0.12 </m:t>
                    </m:r>
                  </m:oMath>
                </a14:m>
                <a:r>
                  <a:rPr lang="en-US" dirty="0" smtClean="0"/>
                  <a:t>bits/stimulus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 smtClean="0"/>
                  <a:t> spikes/stimulus</a:t>
                </a:r>
              </a:p>
              <a:p>
                <a:r>
                  <a:rPr lang="en-GB" dirty="0" smtClean="0"/>
                  <a:t>7.4 bits/spike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64" y="5037957"/>
                <a:ext cx="4183505" cy="2103076"/>
              </a:xfrm>
              <a:prstGeom prst="rect">
                <a:avLst/>
              </a:prstGeom>
              <a:blipFill rotWithShape="0">
                <a:blip r:embed="rId2"/>
                <a:stretch>
                  <a:fillRect l="-1166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42934" y="5134210"/>
            <a:ext cx="4183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</a:t>
            </a:r>
            <a:r>
              <a:rPr lang="en-GB" dirty="0" smtClean="0"/>
              <a:t>bit if spike</a:t>
            </a:r>
            <a:endParaRPr lang="en-GB" dirty="0" smtClean="0"/>
          </a:p>
          <a:p>
            <a:r>
              <a:rPr lang="en-GB" dirty="0" smtClean="0"/>
              <a:t>1 bit if no spike</a:t>
            </a:r>
          </a:p>
          <a:p>
            <a:r>
              <a:rPr lang="en-GB" dirty="0" smtClean="0"/>
              <a:t>1 </a:t>
            </a:r>
            <a:r>
              <a:rPr lang="en-GB" dirty="0" smtClean="0"/>
              <a:t>bit/stimulus</a:t>
            </a:r>
          </a:p>
          <a:p>
            <a:r>
              <a:rPr lang="en-GB" dirty="0" smtClean="0"/>
              <a:t>.5 spikes/stimulus</a:t>
            </a:r>
          </a:p>
          <a:p>
            <a:r>
              <a:rPr lang="en-GB" dirty="0" smtClean="0"/>
              <a:t>2 bits/spike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sparseness with bits/spike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090" y="1964320"/>
            <a:ext cx="4773565" cy="4099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3" y="1481475"/>
            <a:ext cx="2198533" cy="5191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05" y="2309093"/>
            <a:ext cx="3875693" cy="3754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1586" y="6488668"/>
            <a:ext cx="31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Sakata and Harris, Neuron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7504"/>
                <a:ext cx="10515600" cy="48127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GB" b="0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/>
                  <a:t> is </a:t>
                </a:r>
                <a:r>
                  <a:rPr lang="en-GB" i="1" dirty="0" smtClean="0"/>
                  <a:t>intensity function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when there is a spike, this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Must make sure predictions are never too close to 0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Compare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is training set mean rate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7504"/>
                <a:ext cx="10515600" cy="481273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37608" y="6497053"/>
            <a:ext cx="370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Itskov</a:t>
            </a:r>
            <a:r>
              <a:rPr lang="en-GB" dirty="0" smtClean="0"/>
              <a:t> et al, Neural computation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Likelihood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Constants cancel! Good thing, since they </a:t>
                </a:r>
                <a:r>
                  <a:rPr lang="en-GB" dirty="0"/>
                  <a:t>are </a:t>
                </a:r>
                <a:r>
                  <a:rPr lang="en-GB" dirty="0" smtClean="0"/>
                  <a:t>both infinite.</a:t>
                </a:r>
              </a:p>
              <a:p>
                <a:pPr marL="0" indent="0">
                  <a:buNone/>
                </a:pPr>
                <a:r>
                  <a:rPr lang="en-GB" dirty="0" smtClean="0"/>
                  <a:t>Remember these are natural logs. To get bits, divide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GB" dirty="0" smtClean="0"/>
                  <a:t>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firing rate from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969" y="1574800"/>
            <a:ext cx="5657526" cy="509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200" y="1854200"/>
                <a:ext cx="4140200" cy="323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𝑆𝑝𝑖𝑘𝑒𝐶𝑜𝑢𝑛𝑡𝑀𝑎𝑝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𝑂𝑐𝑐𝑀𝑎𝑝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Cross-validation finds best smoothing width</a:t>
                </a:r>
              </a:p>
              <a:p>
                <a:endParaRPr lang="en-GB" dirty="0"/>
              </a:p>
              <a:p>
                <a:r>
                  <a:rPr lang="en-GB" dirty="0" smtClean="0"/>
                  <a:t>Without cross-validation, appears best with least smoothing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854200"/>
                <a:ext cx="4140200" cy="3231013"/>
              </a:xfrm>
              <a:prstGeom prst="rect">
                <a:avLst/>
              </a:prstGeom>
              <a:blipFill rotWithShape="0">
                <a:blip r:embed="rId3"/>
                <a:stretch>
                  <a:fillRect l="-1176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78900" y="6482834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Harris et al, Nature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8425"/>
            <a:ext cx="10515600" cy="1325563"/>
          </a:xfrm>
        </p:spPr>
        <p:txBody>
          <a:bodyPr/>
          <a:lstStyle/>
          <a:p>
            <a:r>
              <a:rPr lang="en-GB" dirty="0" smtClean="0"/>
              <a:t>Comparing different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1" y="1141385"/>
            <a:ext cx="6540500" cy="5504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78900" y="6482834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Harris et al, Nature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Number of bits needed to communicate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on average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07" y="2471974"/>
            <a:ext cx="5763659" cy="3556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Number of bits saved communicating X if you know Y</a:t>
                </a:r>
                <a:br>
                  <a:rPr lang="en-GB" b="0" dirty="0" smtClean="0">
                    <a:latin typeface="Cambria Math" panose="02040503050406030204" pitchFamily="18" charset="0"/>
                  </a:rPr>
                </a:br>
                <a:r>
                  <a:rPr lang="en-GB" b="0" dirty="0" smtClean="0">
                    <a:latin typeface="Cambria Math" panose="02040503050406030204" pitchFamily="18" charset="0"/>
                  </a:rPr>
                  <a:t>Number of bits saved communicating </a:t>
                </a:r>
                <a:r>
                  <a:rPr lang="en-GB" dirty="0" smtClean="0">
                    <a:latin typeface="Cambria Math" panose="02040503050406030204" pitchFamily="18" charset="0"/>
                  </a:rPr>
                  <a:t>Y </a:t>
                </a:r>
                <a:r>
                  <a:rPr lang="en-GB" b="0" dirty="0" smtClean="0">
                    <a:latin typeface="Cambria Math" panose="02040503050406030204" pitchFamily="18" charset="0"/>
                  </a:rPr>
                  <a:t>if you know X</a:t>
                </a:r>
              </a:p>
              <a:p>
                <a:pPr marL="0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0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b="0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 smtClean="0"/>
                  <a:t> are independent,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 rotWithShape="0">
                <a:blip r:embed="rId3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“Plug in”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Compute histogram of X and 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Biased above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626" y="431786"/>
            <a:ext cx="6730584" cy="5994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326910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X and Y independent and random binary variables</a:t>
                </a:r>
              </a:p>
              <a:p>
                <a:endParaRPr lang="en-GB" dirty="0"/>
              </a:p>
              <a:p>
                <a:r>
                  <a:rPr lang="en-GB" dirty="0" smtClean="0"/>
                  <a:t>True information is zero</a:t>
                </a:r>
              </a:p>
              <a:p>
                <a:endParaRPr lang="en-GB" dirty="0"/>
              </a:p>
              <a:p>
                <a:r>
                  <a:rPr lang="en-GB" dirty="0" smtClean="0"/>
                  <a:t>Histogram is rarely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3269105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3358" t="-3081" r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Bias correction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2359" cy="4351338"/>
          </a:xfrm>
        </p:spPr>
        <p:txBody>
          <a:bodyPr/>
          <a:lstStyle/>
          <a:p>
            <a:r>
              <a:rPr lang="en-GB" dirty="0" smtClean="0"/>
              <a:t>Not always perfect</a:t>
            </a:r>
          </a:p>
          <a:p>
            <a:endParaRPr lang="en-GB" dirty="0"/>
          </a:p>
          <a:p>
            <a:r>
              <a:rPr lang="en-GB" dirty="0" smtClean="0"/>
              <a:t>Only use them if you truly understand how they work!</a:t>
            </a:r>
            <a:endParaRPr lang="en-US" dirty="0"/>
          </a:p>
        </p:txBody>
      </p:sp>
      <p:pic>
        <p:nvPicPr>
          <p:cNvPr id="1026" name="Picture 2" descr="http://jn.physiology.org/content/98/3/1064/F3.large.jpg?width=800&amp;height=600&amp;carouse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07" y="1688501"/>
            <a:ext cx="5492345" cy="46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92112" y="6488668"/>
            <a:ext cx="30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Panzeri et al, J </a:t>
            </a:r>
            <a:r>
              <a:rPr lang="en-GB" dirty="0" err="1" smtClean="0"/>
              <a:t>Neurophys</a:t>
            </a:r>
            <a:r>
              <a:rPr lang="en-GB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Mutual information measures how many bits I save telling you about the spike train, if we both know the stimulus</a:t>
            </a:r>
          </a:p>
          <a:p>
            <a:endParaRPr lang="en-GB" dirty="0"/>
          </a:p>
          <a:p>
            <a:r>
              <a:rPr lang="en-GB" dirty="0" smtClean="0"/>
              <a:t>Or how many bits I save telling you the stimulus, if we both know the spike train</a:t>
            </a:r>
          </a:p>
          <a:p>
            <a:endParaRPr lang="en-GB" dirty="0"/>
          </a:p>
          <a:p>
            <a:r>
              <a:rPr lang="en-GB" dirty="0" smtClean="0"/>
              <a:t>We agree a code based on the training set</a:t>
            </a:r>
          </a:p>
          <a:p>
            <a:endParaRPr lang="en-GB" dirty="0"/>
          </a:p>
          <a:p>
            <a:r>
              <a:rPr lang="en-GB" dirty="0" smtClean="0"/>
              <a:t>How many bits do we save on the test set? (might be negative)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Use training set to estimate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𝑆𝑝𝑖𝑘𝑒𝑠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𝑆𝑡𝑖𝑚𝑢𝑙𝑢𝑠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𝑠𝑒𝑡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𝑆𝑝𝑖𝑘𝑒𝑠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𝑆𝑝𝑖𝑘𝑒𝑠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𝑆𝑡𝑖𝑚𝑢𝑙𝑢𝑠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672590" y="4901785"/>
            <a:ext cx="419725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199620" y="4961744"/>
            <a:ext cx="374754" cy="10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4081" y="5812923"/>
            <a:ext cx="466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Codeword</a:t>
            </a:r>
            <a:r>
              <a:rPr lang="en-GB" dirty="0" smtClean="0"/>
              <a:t> length when we don’t know stimulus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703" y="5942568"/>
            <a:ext cx="440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Codeword</a:t>
            </a:r>
            <a:r>
              <a:rPr lang="en-GB" dirty="0" smtClean="0"/>
              <a:t> length when we do know stimulus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underestimates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417" y="1938002"/>
            <a:ext cx="3979185" cy="4351338"/>
          </a:xfrm>
        </p:spPr>
        <p:txBody>
          <a:bodyPr/>
          <a:lstStyle/>
          <a:p>
            <a:r>
              <a:rPr lang="en-GB" dirty="0" smtClean="0"/>
              <a:t>Can show expected bias is negative of plug-in bias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85" y="1465933"/>
            <a:ext cx="7374615" cy="50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313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Estimating mutual information</vt:lpstr>
      <vt:lpstr>Entropy</vt:lpstr>
      <vt:lpstr>Mutual information</vt:lpstr>
      <vt:lpstr>“Plug in” measure</vt:lpstr>
      <vt:lpstr>No information</vt:lpstr>
      <vt:lpstr>Bias correction methods</vt:lpstr>
      <vt:lpstr>Cross-validation</vt:lpstr>
      <vt:lpstr>Strategy</vt:lpstr>
      <vt:lpstr>This underestimates information</vt:lpstr>
      <vt:lpstr>Two choices:</vt:lpstr>
      <vt:lpstr>Predicting spike counts</vt:lpstr>
      <vt:lpstr>Unit of measurement</vt:lpstr>
      <vt:lpstr>Bits per stimulus and bits per spike</vt:lpstr>
      <vt:lpstr>Measuring sparseness with bits/spike</vt:lpstr>
      <vt:lpstr>Continuous time</vt:lpstr>
      <vt:lpstr>Likelihood ratio</vt:lpstr>
      <vt:lpstr>Predicting firing rate from place</vt:lpstr>
      <vt:lpstr>Comparing different predictions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mutual information</dc:title>
  <dc:creator>Kenneth Harris</dc:creator>
  <cp:lastModifiedBy>Kenneth Harris</cp:lastModifiedBy>
  <cp:revision>16</cp:revision>
  <dcterms:created xsi:type="dcterms:W3CDTF">2015-03-24T21:32:39Z</dcterms:created>
  <dcterms:modified xsi:type="dcterms:W3CDTF">2015-03-25T22:08:29Z</dcterms:modified>
</cp:coreProperties>
</file>