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3" r:id="rId1"/>
  </p:sldMasterIdLst>
  <p:notesMasterIdLst>
    <p:notesMasterId r:id="rId18"/>
  </p:notesMasterIdLst>
  <p:handoutMasterIdLst>
    <p:handoutMasterId r:id="rId19"/>
  </p:handoutMasterIdLst>
  <p:sldIdLst>
    <p:sldId id="256" r:id="rId2"/>
    <p:sldId id="628" r:id="rId3"/>
    <p:sldId id="624" r:id="rId4"/>
    <p:sldId id="646" r:id="rId5"/>
    <p:sldId id="647" r:id="rId6"/>
    <p:sldId id="601" r:id="rId7"/>
    <p:sldId id="602" r:id="rId8"/>
    <p:sldId id="620" r:id="rId9"/>
    <p:sldId id="663" r:id="rId10"/>
    <p:sldId id="606" r:id="rId11"/>
    <p:sldId id="608" r:id="rId12"/>
    <p:sldId id="652" r:id="rId13"/>
    <p:sldId id="650" r:id="rId14"/>
    <p:sldId id="660" r:id="rId15"/>
    <p:sldId id="664" r:id="rId16"/>
    <p:sldId id="66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Geneva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7C80"/>
    <a:srgbClr val="323232"/>
    <a:srgbClr val="787878"/>
    <a:srgbClr val="B4B4B4"/>
    <a:srgbClr val="DCDCDC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9" autoAdjust="0"/>
    <p:restoredTop sz="79567" autoAdjust="0"/>
  </p:normalViewPr>
  <p:slideViewPr>
    <p:cSldViewPr snapToGrid="0" snapToObjects="1">
      <p:cViewPr varScale="1">
        <p:scale>
          <a:sx n="118" d="100"/>
          <a:sy n="118" d="100"/>
        </p:scale>
        <p:origin x="-10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214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" pitchFamily="-112" charset="0"/>
              </a:defRPr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</a:defRPr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" pitchFamily="-112" charset="0"/>
              </a:defRPr>
            </a:lvl1pPr>
          </a:lstStyle>
          <a:p>
            <a:fld id="{88602556-669F-394B-9A93-CE316ABB069A}" type="slidenum">
              <a:rPr lang="en-US"/>
              <a:pPr/>
              <a:t>‹#›</a:t>
            </a:fld>
            <a:endParaRPr lang="en-US" sz="1200"/>
          </a:p>
        </p:txBody>
      </p:sp>
      <p:sp>
        <p:nvSpPr>
          <p:cNvPr id="36870" name="Rectangle 6"/>
          <p:cNvSpPr>
            <a:spLocks noGrp="1" noChangeArrowheads="1"/>
          </p:cNvSpPr>
          <p:nvPr/>
        </p:nvSpPr>
        <p:spPr bwMode="auto">
          <a:xfrm>
            <a:off x="0" y="8683625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r>
              <a:rPr lang="en-US" sz="1000">
                <a:latin typeface="Times" pitchFamily="-112" charset="0"/>
                <a:ea typeface="ＭＳ Ｐゴシック" pitchFamily="-112" charset="-128"/>
                <a:cs typeface="ＭＳ Ｐゴシック" pitchFamily="-112" charset="-128"/>
              </a:rPr>
              <a:t>ERP Boot Camp</a:t>
            </a:r>
          </a:p>
          <a:p>
            <a:r>
              <a:rPr lang="en-US" sz="1000">
                <a:latin typeface="Times" pitchFamily="-112" charset="0"/>
                <a:ea typeface="ＭＳ Ｐゴシック" pitchFamily="-112" charset="-128"/>
                <a:cs typeface="ＭＳ Ｐゴシック" pitchFamily="-112" charset="-128"/>
              </a:rPr>
              <a:t>© S. J. Luck, All rights reserved</a:t>
            </a:r>
            <a:endParaRPr lang="en-US" sz="1200">
              <a:latin typeface="Time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</a:defRPr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</a:defRPr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</a:defRPr>
            </a:lvl1pPr>
          </a:lstStyle>
          <a:p>
            <a:fld id="{A8D72CDF-30AD-A14B-9A04-73B41D825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0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8DBE8-FEA4-6947-9B40-BE5793BCA52F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DCD1C-2369-3045-8A8E-753DC218D037}" type="slidenum">
              <a:rPr lang="en-US"/>
              <a:pPr/>
              <a:t>10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F205A-441A-704F-86F5-33071CBEA5E1}" type="slidenum">
              <a:rPr lang="en-US"/>
              <a:pPr/>
              <a:t>11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Figure 8.3 from Luck, Steven J. (2005). An introduction to the Event-Related Potential Technique. Cambridge, MA: MIT Press.© MIT Press. This material may be used for nonprofit research and education purposes only, and it may not be reprinted or distributed in any form including print and electronic forms.</a:t>
            </a:r>
          </a:p>
          <a:p>
            <a:pPr rtl="0"/>
            <a:endParaRPr lang="en-US" sz="1200" kern="1200" baseline="0" dirty="0" smtClean="0">
              <a:solidFill>
                <a:schemeClr val="tx1"/>
              </a:solidFill>
              <a:latin typeface="Times New Roman" pitchFamily="-112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Other content: 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pPr rtl="0"/>
            <a:endParaRPr lang="en-US" sz="1200" kern="1200" baseline="0" dirty="0" smtClean="0">
              <a:solidFill>
                <a:schemeClr val="tx1"/>
              </a:solidFill>
              <a:latin typeface="Times New Roman" pitchFamily="-112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33C1-F042-E548-9CB3-A3FEB302F204}" type="slidenum">
              <a:rPr lang="en-US"/>
              <a:pPr/>
              <a:t>12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33C1-F042-E548-9CB3-A3FEB302F204}" type="slidenum">
              <a:rPr lang="en-US"/>
              <a:pPr/>
              <a:t>13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33C1-F042-E548-9CB3-A3FEB302F204}" type="slidenum">
              <a:rPr lang="en-US"/>
              <a:pPr/>
              <a:t>14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33C1-F042-E548-9CB3-A3FEB302F204}" type="slidenum">
              <a:rPr lang="en-US"/>
              <a:pPr/>
              <a:t>15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33C1-F042-E548-9CB3-A3FEB302F204}" type="slidenum">
              <a:rPr lang="en-US"/>
              <a:pPr/>
              <a:t>16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FCFBB-9728-2040-A1A0-78D84DB3FAAB}" type="slidenum">
              <a:rPr lang="en-US"/>
              <a:pPr/>
              <a:t>2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FCFBB-9728-2040-A1A0-78D84DB3FAAB}" type="slidenum">
              <a:rPr lang="en-US"/>
              <a:pPr/>
              <a:t>3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63B9E-9950-CC48-AA2F-B7D6984C3B6A}" type="slidenum">
              <a:rPr lang="en-US"/>
              <a:pPr/>
              <a:t>4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F3346-AFAE-954A-BB8E-03E48BDFF8BF}" type="slidenum">
              <a:rPr lang="en-US"/>
              <a:pPr/>
              <a:t>5</a:t>
            </a:fld>
            <a:endParaRPr lang="en-US"/>
          </a:p>
        </p:txBody>
      </p:sp>
      <p:sp>
        <p:nvSpPr>
          <p:cNvPr id="135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434D1-1995-5E41-816E-5CC9E3CA0743}" type="slidenum">
              <a:rPr lang="en-US"/>
              <a:pPr/>
              <a:t>6</a:t>
            </a:fld>
            <a:endParaRPr lang="en-US"/>
          </a:p>
        </p:txBody>
      </p:sp>
      <p:sp>
        <p:nvSpPr>
          <p:cNvPr id="134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holder(s) for any other use.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Times New Roman" pitchFamily="-112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Backpack for experimenter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Cell phone for subject or experimenter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Sound proofing versus masking noise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37E37-124C-3A42-94C7-C9F357FEA3EE}" type="slidenum">
              <a:rPr lang="en-US"/>
              <a:pPr/>
              <a:t>7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37E37-124C-3A42-94C7-C9F357FEA3EE}" type="slidenum">
              <a:rPr lang="en-US"/>
              <a:pPr/>
              <a:t>8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37E37-124C-3A42-94C7-C9F357FEA3EE}" type="slidenum">
              <a:rPr lang="en-US"/>
              <a:pPr/>
              <a:t>9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2" charset="0"/>
                <a:ea typeface="+mn-ea"/>
                <a:cs typeface="+mn-cs"/>
              </a:rPr>
              <a:t>) for any other use.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9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Times" pitchFamily="-112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079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Box 42"/>
          <p:cNvSpPr txBox="1">
            <a:spLocks noChangeArrowheads="1"/>
          </p:cNvSpPr>
          <p:nvPr userDrawn="1"/>
        </p:nvSpPr>
        <p:spPr bwMode="auto">
          <a:xfrm>
            <a:off x="990600" y="6248400"/>
            <a:ext cx="7356915" cy="5770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dirty="0" smtClean="0"/>
              <a:t>All slides © </a:t>
            </a:r>
            <a:r>
              <a:rPr lang="en-US" sz="1050" dirty="0"/>
              <a:t>S. J. </a:t>
            </a:r>
            <a:r>
              <a:rPr lang="en-US" sz="1050" dirty="0" smtClean="0"/>
              <a:t>Luck, except as indicated in the notes sections of individual slides</a:t>
            </a:r>
          </a:p>
          <a:p>
            <a:pPr algn="ctr"/>
            <a:r>
              <a:rPr lang="en-US" sz="1050" dirty="0" smtClean="0"/>
              <a:t>Slides may be used for</a:t>
            </a:r>
            <a:r>
              <a:rPr lang="en-US" sz="1050" baseline="0" dirty="0" smtClean="0"/>
              <a:t> nonprofit educational purposes</a:t>
            </a:r>
            <a:r>
              <a:rPr lang="en-US" sz="1050" dirty="0" smtClean="0"/>
              <a:t> if this copyright notice is included, except as noted</a:t>
            </a:r>
            <a:endParaRPr lang="en-US" sz="1050" baseline="0" dirty="0" smtClean="0"/>
          </a:p>
          <a:p>
            <a:pPr algn="ctr"/>
            <a:r>
              <a:rPr lang="en-US" sz="1050" baseline="0" dirty="0" smtClean="0"/>
              <a:t>Permission must be obtained from the copyright </a:t>
            </a:r>
            <a:r>
              <a:rPr lang="en-US" sz="1050" baseline="0" dirty="0" err="1" smtClean="0"/>
              <a:t>holder(s</a:t>
            </a:r>
            <a:r>
              <a:rPr lang="en-US" sz="1050" baseline="0" dirty="0" smtClean="0"/>
              <a:t>) for any other use</a:t>
            </a:r>
            <a:endParaRPr lang="en-US" sz="105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2180AC-48F4-5A44-B8DB-9C64D9627F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B2B9B7-FF3A-4F4F-A88E-B709003011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F72AC5-08D7-2949-8A5D-FD10393004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247246-5A69-6040-BCC5-9CDB1D2C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9415F-694A-0E4D-9C20-0998D2EEFE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140C81-1BF5-B24C-B446-53EF1E2DB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6035C7-1A17-F74A-B059-92BB0F0890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6ADC5E-B157-9E4A-8AE3-9B46DA6D33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566679-06E0-6449-AD50-70C4EC216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FF4A65-565B-244E-97D7-3B20B8A7AA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65" name="Rectangle 37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9766" name="Rectangle 38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9767" name="Rectangle 39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2" charset="0"/>
              </a:defRPr>
            </a:lvl1pPr>
          </a:lstStyle>
          <a:p>
            <a:endParaRPr lang="en-US"/>
          </a:p>
        </p:txBody>
      </p:sp>
      <p:sp>
        <p:nvSpPr>
          <p:cNvPr id="329768" name="Rectangle 40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12" charset="0"/>
              </a:defRPr>
            </a:lvl1pPr>
          </a:lstStyle>
          <a:p>
            <a:endParaRPr lang="en-US"/>
          </a:p>
        </p:txBody>
      </p:sp>
      <p:sp>
        <p:nvSpPr>
          <p:cNvPr id="329769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2" charset="0"/>
              </a:defRPr>
            </a:lvl1pPr>
          </a:lstStyle>
          <a:p>
            <a:fld id="{B8B3B04F-AFA6-7043-830F-2282F766BD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12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12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12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1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25000"/>
        <a:buFont typeface="Times" pitchFamily="-112" charset="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-"/>
        <a:defRPr sz="2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Times" pitchFamily="-112" charset="0"/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12" charset="2"/>
        <a:buChar char="n"/>
        <a:defRPr sz="1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2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2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2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2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2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924800" cy="2286000"/>
          </a:xfrm>
        </p:spPr>
        <p:txBody>
          <a:bodyPr anchor="ctr"/>
          <a:lstStyle/>
          <a:p>
            <a:r>
              <a:rPr lang="en-US" b="1"/>
              <a:t>The ERP Boot Camp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black">
          <a:xfrm>
            <a:off x="1358900" y="3962400"/>
            <a:ext cx="642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Setting up and Running 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an ERP </a:t>
            </a: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Lab</a:t>
            </a: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rot="5400000">
            <a:off x="4533900" y="220893"/>
            <a:ext cx="0" cy="6553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Positive Up Logo"/>
          <p:cNvPicPr>
            <a:picLocks noChangeAspect="1" noChangeArrowheads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 bwMode="auto">
          <a:xfrm>
            <a:off x="86193" y="0"/>
            <a:ext cx="242840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95250"/>
            <a:ext cx="6248400" cy="971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Ethical Issues</a:t>
            </a:r>
          </a:p>
        </p:txBody>
      </p:sp>
      <p:sp>
        <p:nvSpPr>
          <p:cNvPr id="136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570761"/>
          </a:xfrm>
        </p:spPr>
        <p:txBody>
          <a:bodyPr/>
          <a:lstStyle/>
          <a:p>
            <a:r>
              <a:rPr lang="en-US" dirty="0"/>
              <a:t>Everything that applies to behavioral experiments plus…</a:t>
            </a:r>
          </a:p>
          <a:p>
            <a:pPr lvl="1"/>
            <a:r>
              <a:rPr lang="en-US" dirty="0"/>
              <a:t>Risk of disease transmission</a:t>
            </a:r>
          </a:p>
          <a:p>
            <a:pPr lvl="2"/>
            <a:r>
              <a:rPr lang="en-US" dirty="0"/>
              <a:t>High impedance </a:t>
            </a:r>
            <a:r>
              <a:rPr lang="en-US" dirty="0" smtClean="0"/>
              <a:t>helps (because abrasion is not needed)</a:t>
            </a:r>
          </a:p>
          <a:p>
            <a:pPr lvl="2"/>
            <a:r>
              <a:rPr lang="en-US" dirty="0" smtClean="0"/>
              <a:t>Need </a:t>
            </a:r>
            <a:r>
              <a:rPr lang="en-US" dirty="0"/>
              <a:t>thoughtful </a:t>
            </a:r>
            <a:r>
              <a:rPr lang="en-US" dirty="0" smtClean="0"/>
              <a:t>disinfection (even for high impedance)</a:t>
            </a:r>
          </a:p>
          <a:p>
            <a:pPr lvl="1"/>
            <a:r>
              <a:rPr lang="en-US" dirty="0"/>
              <a:t>Risk of electrical shock</a:t>
            </a:r>
          </a:p>
          <a:p>
            <a:pPr lvl="2"/>
            <a:r>
              <a:rPr lang="en-US" dirty="0"/>
              <a:t>Optical isolation and/or battery power</a:t>
            </a:r>
          </a:p>
          <a:p>
            <a:pPr lvl="1"/>
            <a:r>
              <a:rPr lang="en-US" dirty="0"/>
              <a:t>Headache from electrode cap</a:t>
            </a:r>
          </a:p>
          <a:p>
            <a:pPr lvl="1"/>
            <a:r>
              <a:rPr lang="en-US" dirty="0"/>
              <a:t>Gel in hair</a:t>
            </a:r>
          </a:p>
          <a:p>
            <a:pPr lvl="1"/>
            <a:r>
              <a:rPr lang="en-US" dirty="0"/>
              <a:t>Long duration of experiment</a:t>
            </a:r>
          </a:p>
          <a:p>
            <a:pPr lvl="1"/>
            <a:r>
              <a:rPr lang="en-US" dirty="0"/>
              <a:t>Claustrophobia</a:t>
            </a:r>
          </a:p>
          <a:p>
            <a:pPr lvl="1"/>
            <a:r>
              <a:rPr lang="en-US" dirty="0"/>
              <a:t>Concerns about privacy of EEG data</a:t>
            </a:r>
          </a:p>
          <a:p>
            <a:r>
              <a:rPr lang="en-US" dirty="0"/>
              <a:t>Providing clear information in advance is the best way to prevent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Also: Don’t fish for p values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900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Line 2"/>
          <p:cNvSpPr>
            <a:spLocks noChangeShapeType="1"/>
          </p:cNvSpPr>
          <p:nvPr/>
        </p:nvSpPr>
        <p:spPr bwMode="auto">
          <a:xfrm rot="5400000">
            <a:off x="4572000" y="-2906128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685"/>
            <a:ext cx="8229600" cy="1143000"/>
          </a:xfrm>
        </p:spPr>
        <p:txBody>
          <a:bodyPr/>
          <a:lstStyle/>
          <a:p>
            <a:r>
              <a:rPr lang="en-US" dirty="0"/>
              <a:t>CRT Basics</a:t>
            </a:r>
          </a:p>
        </p:txBody>
      </p:sp>
      <p:pic>
        <p:nvPicPr>
          <p:cNvPr id="13649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42557"/>
            <a:ext cx="9144000" cy="4156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4300" y="4638675"/>
            <a:ext cx="5626100" cy="2219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Stimulus Presentation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7"/>
            <a:ext cx="8229600" cy="5105400"/>
          </a:xfrm>
        </p:spPr>
        <p:txBody>
          <a:bodyPr/>
          <a:lstStyle/>
          <a:p>
            <a:r>
              <a:rPr lang="en-US" dirty="0"/>
              <a:t>Testing the timing of event codes</a:t>
            </a:r>
          </a:p>
          <a:p>
            <a:pPr lvl="1"/>
            <a:r>
              <a:rPr lang="en-US" dirty="0"/>
              <a:t>Digitize at </a:t>
            </a:r>
            <a:r>
              <a:rPr lang="en-US" dirty="0" smtClean="0"/>
              <a:t>~1000 Hz</a:t>
            </a:r>
            <a:endParaRPr lang="en-US" dirty="0"/>
          </a:p>
          <a:p>
            <a:pPr lvl="1"/>
            <a:r>
              <a:rPr lang="en-US" dirty="0"/>
              <a:t>Point some kind of </a:t>
            </a:r>
            <a:r>
              <a:rPr lang="en-US" dirty="0" smtClean="0"/>
              <a:t>light-sensitive device </a:t>
            </a:r>
            <a:r>
              <a:rPr lang="en-US" dirty="0"/>
              <a:t>to the video monitor and connect to digitization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Measure from the upper left corner of the monitor</a:t>
            </a:r>
          </a:p>
          <a:p>
            <a:pPr lvl="2"/>
            <a:r>
              <a:rPr lang="en-US" dirty="0" smtClean="0"/>
              <a:t>Also try other locations to assess delay</a:t>
            </a:r>
            <a:endParaRPr lang="en-US" dirty="0"/>
          </a:p>
          <a:p>
            <a:pPr lvl="1"/>
            <a:r>
              <a:rPr lang="en-US" dirty="0" smtClean="0"/>
              <a:t>Present </a:t>
            </a:r>
            <a:r>
              <a:rPr lang="en-US" dirty="0"/>
              <a:t>stimuli with event codes and record the stimulus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when the stimuli are actually presented relative to the event </a:t>
            </a:r>
            <a:r>
              <a:rPr lang="en-US" dirty="0" smtClean="0"/>
              <a:t>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9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8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Line 2"/>
          <p:cNvSpPr>
            <a:spLocks noChangeShapeType="1"/>
          </p:cNvSpPr>
          <p:nvPr/>
        </p:nvSpPr>
        <p:spPr bwMode="auto">
          <a:xfrm rot="5400000">
            <a:off x="4572000" y="-2932545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68"/>
            <a:ext cx="8229600" cy="1143000"/>
          </a:xfrm>
        </p:spPr>
        <p:txBody>
          <a:bodyPr/>
          <a:lstStyle/>
          <a:p>
            <a:r>
              <a:rPr lang="en-US" dirty="0" smtClean="0"/>
              <a:t>CRT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081"/>
            <a:ext cx="9144000" cy="49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Line 2"/>
          <p:cNvSpPr>
            <a:spLocks noChangeShapeType="1"/>
          </p:cNvSpPr>
          <p:nvPr/>
        </p:nvSpPr>
        <p:spPr bwMode="auto">
          <a:xfrm rot="5400000">
            <a:off x="4572000" y="-2944091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22"/>
            <a:ext cx="8229600" cy="1143000"/>
          </a:xfrm>
        </p:spPr>
        <p:txBody>
          <a:bodyPr/>
          <a:lstStyle/>
          <a:p>
            <a:r>
              <a:rPr lang="en-US" dirty="0" smtClean="0"/>
              <a:t>LCD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309"/>
            <a:ext cx="9144000" cy="56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Auditory Stimulus </a:t>
            </a:r>
            <a:r>
              <a:rPr lang="en-US" dirty="0"/>
              <a:t>Presentation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7"/>
            <a:ext cx="8229600" cy="5105400"/>
          </a:xfrm>
        </p:spPr>
        <p:txBody>
          <a:bodyPr/>
          <a:lstStyle/>
          <a:p>
            <a:r>
              <a:rPr lang="en-US" dirty="0"/>
              <a:t>Auditory artifacts</a:t>
            </a:r>
          </a:p>
          <a:p>
            <a:pPr lvl="1"/>
            <a:r>
              <a:rPr lang="en-US" dirty="0"/>
              <a:t>Speaker in headphones may induce a </a:t>
            </a:r>
            <a:r>
              <a:rPr lang="en-US" dirty="0" smtClean="0"/>
              <a:t>current in your electrodes/wires</a:t>
            </a:r>
            <a:endParaRPr lang="en-US" dirty="0"/>
          </a:p>
          <a:p>
            <a:pPr lvl="1"/>
            <a:r>
              <a:rPr lang="en-US" dirty="0"/>
              <a:t>Post-auricular muscle twitch</a:t>
            </a:r>
          </a:p>
          <a:p>
            <a:r>
              <a:rPr lang="en-US" dirty="0" smtClean="0"/>
              <a:t>Testing </a:t>
            </a:r>
            <a:r>
              <a:rPr lang="en-US" dirty="0"/>
              <a:t>the timing of event codes</a:t>
            </a:r>
          </a:p>
          <a:p>
            <a:pPr lvl="1"/>
            <a:r>
              <a:rPr lang="en-US" dirty="0"/>
              <a:t>Digitize at </a:t>
            </a:r>
            <a:r>
              <a:rPr lang="en-US" dirty="0" smtClean="0"/>
              <a:t>fastest possible rate (e.g., 10KHz)</a:t>
            </a:r>
            <a:endParaRPr lang="en-US" dirty="0"/>
          </a:p>
          <a:p>
            <a:pPr lvl="1"/>
            <a:r>
              <a:rPr lang="en-US" dirty="0" smtClean="0"/>
              <a:t>Connect </a:t>
            </a:r>
            <a:r>
              <a:rPr lang="en-US" dirty="0"/>
              <a:t>auditory output (or a microphone) to the digitization system</a:t>
            </a:r>
          </a:p>
          <a:p>
            <a:pPr lvl="2"/>
            <a:r>
              <a:rPr lang="en-US" dirty="0"/>
              <a:t>You might want to use a square-wave tone or a 50-Hz sine wave</a:t>
            </a:r>
          </a:p>
          <a:p>
            <a:pPr lvl="1"/>
            <a:r>
              <a:rPr lang="en-US" dirty="0" smtClean="0"/>
              <a:t>Present stimuli with event codes and record the stimulus</a:t>
            </a:r>
            <a:endParaRPr lang="en-US" dirty="0"/>
          </a:p>
          <a:p>
            <a:pPr lvl="1"/>
            <a:r>
              <a:rPr lang="en-US" dirty="0"/>
              <a:t>See when the stimuli are actually presented relative to the event </a:t>
            </a:r>
            <a:r>
              <a:rPr lang="en-US" dirty="0" smtClean="0"/>
              <a:t>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1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Auditory Stimulus </a:t>
            </a:r>
            <a:r>
              <a:rPr lang="en-US" dirty="0"/>
              <a:t>Presentation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09123"/>
            <a:ext cx="8229600" cy="665300"/>
          </a:xfrm>
        </p:spPr>
        <p:txBody>
          <a:bodyPr/>
          <a:lstStyle/>
          <a:p>
            <a:r>
              <a:rPr lang="en-US" dirty="0" smtClean="0"/>
              <a:t>Look for constant and variable delays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60" y="1655872"/>
            <a:ext cx="6274540" cy="46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Recording Chamber</a:t>
            </a:r>
          </a:p>
        </p:txBody>
      </p:sp>
      <p:sp>
        <p:nvSpPr>
          <p:cNvPr id="129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7"/>
            <a:ext cx="8229600" cy="5257800"/>
          </a:xfrm>
        </p:spPr>
        <p:txBody>
          <a:bodyPr/>
          <a:lstStyle/>
          <a:p>
            <a:r>
              <a:rPr lang="en-US" dirty="0"/>
              <a:t>Do you really need one?</a:t>
            </a:r>
            <a:endParaRPr lang="en-US" dirty="0" smtClean="0"/>
          </a:p>
          <a:p>
            <a:r>
              <a:rPr lang="en-US" dirty="0" smtClean="0"/>
              <a:t>Probably not </a:t>
            </a:r>
            <a:r>
              <a:rPr lang="en-US" dirty="0"/>
              <a:t>if:</a:t>
            </a:r>
          </a:p>
          <a:p>
            <a:pPr lvl="1"/>
            <a:r>
              <a:rPr lang="en-US" dirty="0"/>
              <a:t>You’re looking at slow components and can low-pass filter with a 50% cutoff at 30 Hz</a:t>
            </a:r>
          </a:p>
          <a:p>
            <a:pPr lvl="1"/>
            <a:r>
              <a:rPr lang="en-US" dirty="0"/>
              <a:t>And you’re not near any major source of electrical noise</a:t>
            </a:r>
          </a:p>
          <a:p>
            <a:pPr lvl="2"/>
            <a:r>
              <a:rPr lang="en-US" dirty="0"/>
              <a:t>Elevators, centrifuges, power transformers, ventilation </a:t>
            </a:r>
            <a:r>
              <a:rPr lang="en-US" dirty="0" smtClean="0"/>
              <a:t>fans</a:t>
            </a:r>
          </a:p>
          <a:p>
            <a:pPr lvl="1"/>
            <a:r>
              <a:rPr lang="en-US" dirty="0" smtClean="0"/>
              <a:t>You don’t care about gamma oscillations</a:t>
            </a:r>
          </a:p>
          <a:p>
            <a:pPr lvl="1"/>
            <a:r>
              <a:rPr lang="en-US" dirty="0" smtClean="0"/>
              <a:t>Or you have active electrodes</a:t>
            </a:r>
          </a:p>
          <a:p>
            <a:r>
              <a:rPr lang="en-US" dirty="0"/>
              <a:t>They’re good for keeping subjects focused</a:t>
            </a:r>
          </a:p>
          <a:p>
            <a:r>
              <a:rPr lang="en-US" dirty="0"/>
              <a:t>They tend to get warm, so it may actually be better not to have one if skin potentials are</a:t>
            </a:r>
            <a:r>
              <a:rPr lang="en-US" dirty="0" smtClean="0"/>
              <a:t> a major </a:t>
            </a:r>
            <a:r>
              <a:rPr lang="en-US" dirty="0"/>
              <a:t>source of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You can build one from 2x4’s and copper screen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4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1010042.JPG"/>
          <p:cNvPicPr>
            <a:picLocks noChangeAspect="1"/>
          </p:cNvPicPr>
          <p:nvPr/>
        </p:nvPicPr>
        <p:blipFill>
          <a:blip r:embed="rId3"/>
          <a:srcRect l="11037"/>
          <a:stretch>
            <a:fillRect/>
          </a:stretch>
        </p:blipFill>
        <p:spPr>
          <a:xfrm rot="5400000">
            <a:off x="1092640" y="538181"/>
            <a:ext cx="6858001" cy="57816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0772" y="6457892"/>
            <a:ext cx="2333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Courtesy of Lynne </a:t>
            </a:r>
            <a:r>
              <a:rPr lang="en-US" sz="1400" dirty="0" err="1" smtClean="0"/>
              <a:t>Reder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Seating</a:t>
            </a:r>
          </a:p>
        </p:txBody>
      </p:sp>
      <p:sp>
        <p:nvSpPr>
          <p:cNvPr id="129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7"/>
            <a:ext cx="6220668" cy="4965700"/>
          </a:xfrm>
        </p:spPr>
        <p:txBody>
          <a:bodyPr/>
          <a:lstStyle/>
          <a:p>
            <a:r>
              <a:rPr lang="en-US" dirty="0"/>
              <a:t>Key points:</a:t>
            </a:r>
          </a:p>
          <a:p>
            <a:pPr lvl="1"/>
            <a:r>
              <a:rPr lang="en-US" dirty="0"/>
              <a:t>Comfortable to avoid muscle noise</a:t>
            </a:r>
          </a:p>
          <a:p>
            <a:pPr lvl="1"/>
            <a:r>
              <a:rPr lang="en-US" dirty="0"/>
              <a:t>Don’t want subjects to fall asleep</a:t>
            </a:r>
          </a:p>
          <a:p>
            <a:pPr lvl="1"/>
            <a:r>
              <a:rPr lang="en-US" dirty="0"/>
              <a:t>Don’t want electrodes to rest on anything</a:t>
            </a:r>
          </a:p>
          <a:p>
            <a:r>
              <a:rPr lang="en-US" dirty="0"/>
              <a:t>Recliners </a:t>
            </a:r>
            <a:r>
              <a:rPr lang="en-US" dirty="0" smtClean="0"/>
              <a:t>were once common</a:t>
            </a:r>
          </a:p>
          <a:p>
            <a:pPr lvl="1"/>
            <a:r>
              <a:rPr lang="en-US" dirty="0" smtClean="0"/>
              <a:t>Not good if you have electrodes over the back of the head</a:t>
            </a:r>
            <a:endParaRPr lang="en-US" dirty="0"/>
          </a:p>
          <a:p>
            <a:r>
              <a:rPr lang="en-US" dirty="0"/>
              <a:t>I recommend high-quality office chair</a:t>
            </a:r>
          </a:p>
          <a:p>
            <a:pPr lvl="1"/>
            <a:r>
              <a:rPr lang="en-US" dirty="0"/>
              <a:t>Glides rather than wheels</a:t>
            </a:r>
          </a:p>
          <a:p>
            <a:pPr lvl="1"/>
            <a:r>
              <a:rPr lang="en-US" dirty="0"/>
              <a:t>Mark the floor</a:t>
            </a:r>
          </a:p>
          <a:p>
            <a:r>
              <a:rPr lang="en-US" dirty="0"/>
              <a:t>I haven’t had much luck with chin rests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534" y="1224557"/>
            <a:ext cx="2304206" cy="2477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534" y="3759412"/>
            <a:ext cx="2304206" cy="26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7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7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5450" y="1346200"/>
            <a:ext cx="2577768" cy="20016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355778" name="Line 2"/>
          <p:cNvSpPr>
            <a:spLocks noChangeShapeType="1"/>
          </p:cNvSpPr>
          <p:nvPr/>
        </p:nvSpPr>
        <p:spPr bwMode="auto">
          <a:xfrm rot="5400000">
            <a:off x="4572000" y="-2921000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3813"/>
            <a:ext cx="8229600" cy="1143000"/>
          </a:xfrm>
        </p:spPr>
        <p:txBody>
          <a:bodyPr/>
          <a:lstStyle/>
          <a:p>
            <a:r>
              <a:rPr lang="en-US"/>
              <a:t>Response Devices</a:t>
            </a:r>
          </a:p>
        </p:txBody>
      </p:sp>
      <p:sp>
        <p:nvSpPr>
          <p:cNvPr id="135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6200"/>
            <a:ext cx="8229600" cy="4965700"/>
          </a:xfrm>
        </p:spPr>
        <p:txBody>
          <a:bodyPr/>
          <a:lstStyle/>
          <a:p>
            <a:r>
              <a:rPr lang="en-US" dirty="0"/>
              <a:t>Need to be held in a comfortable position</a:t>
            </a:r>
          </a:p>
          <a:p>
            <a:pPr lvl="1"/>
            <a:r>
              <a:rPr lang="en-US" dirty="0"/>
              <a:t>Don’t want subject holding arms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Standard computer keyboards are bad</a:t>
            </a:r>
            <a:endParaRPr lang="en-US" dirty="0"/>
          </a:p>
          <a:p>
            <a:r>
              <a:rPr lang="en-US" dirty="0"/>
              <a:t>Game controllers work well</a:t>
            </a:r>
          </a:p>
          <a:p>
            <a:pPr lvl="1"/>
            <a:r>
              <a:rPr lang="en-US" dirty="0"/>
              <a:t>Mass-produced -&gt; </a:t>
            </a:r>
            <a:r>
              <a:rPr lang="en-US" dirty="0" smtClean="0"/>
              <a:t>reliable</a:t>
            </a:r>
          </a:p>
          <a:p>
            <a:r>
              <a:rPr lang="en-US" dirty="0"/>
              <a:t>Constant and variable timing </a:t>
            </a:r>
            <a:r>
              <a:rPr lang="en-US" dirty="0" smtClean="0"/>
              <a:t>errors are possible</a:t>
            </a:r>
            <a:endParaRPr lang="en-US" dirty="0"/>
          </a:p>
          <a:p>
            <a:pPr lvl="1"/>
            <a:r>
              <a:rPr lang="en-US" dirty="0"/>
              <a:t>RT is so variable that a bit of timing variability will usually have virtually no impact (unless you are looking at response-locked averages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Ulrich, R., &amp; </a:t>
            </a:r>
            <a:r>
              <a:rPr lang="en-US" dirty="0" err="1"/>
              <a:t>Giray</a:t>
            </a:r>
            <a:r>
              <a:rPr lang="en-US" dirty="0"/>
              <a:t>, M. (1989). Time resolution of clocks: Effects on reaction time measurement—Good news for bad clocks. British Journal of Mathematical and Statistical Psychology, 42, 1-12.</a:t>
            </a:r>
            <a:endParaRPr lang="en-US" dirty="0" smtClean="0"/>
          </a:p>
          <a:p>
            <a:pPr lvl="1"/>
            <a:r>
              <a:rPr lang="en-US" dirty="0" smtClean="0"/>
              <a:t>EMG for best response timing</a:t>
            </a:r>
          </a:p>
          <a:p>
            <a:pPr lvl="1"/>
            <a:r>
              <a:rPr lang="en-US" dirty="0"/>
              <a:t>Can measure</a:t>
            </a:r>
            <a:r>
              <a:rPr lang="en-US" dirty="0" smtClean="0"/>
              <a:t> timing errors by putting a </a:t>
            </a:r>
            <a:r>
              <a:rPr lang="en-US" dirty="0" err="1" smtClean="0"/>
              <a:t>mic</a:t>
            </a:r>
            <a:r>
              <a:rPr lang="en-US" dirty="0" smtClean="0"/>
              <a:t> next to device and recording “click” along with event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6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8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Hints for Running Subjects</a:t>
            </a:r>
          </a:p>
        </p:txBody>
      </p:sp>
      <p:sp>
        <p:nvSpPr>
          <p:cNvPr id="1347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7"/>
            <a:ext cx="8229600" cy="5257800"/>
          </a:xfrm>
          <a:noFill/>
          <a:ln/>
        </p:spPr>
        <p:txBody>
          <a:bodyPr/>
          <a:lstStyle/>
          <a:p>
            <a:r>
              <a:rPr lang="en-US" dirty="0" smtClean="0"/>
              <a:t>~60 </a:t>
            </a:r>
            <a:r>
              <a:rPr lang="en-US" dirty="0"/>
              <a:t>minutes of “run time” per </a:t>
            </a:r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More for interesting experiments</a:t>
            </a:r>
          </a:p>
          <a:p>
            <a:pPr lvl="1"/>
            <a:r>
              <a:rPr lang="en-US" dirty="0" smtClean="0"/>
              <a:t>Whole session is about 3 hours</a:t>
            </a:r>
            <a:endParaRPr lang="en-US" dirty="0"/>
          </a:p>
          <a:p>
            <a:r>
              <a:rPr lang="en-US" dirty="0"/>
              <a:t>Runs of 4-6 minutes with 2-3 20-second breaks</a:t>
            </a:r>
          </a:p>
          <a:p>
            <a:pPr lvl="1"/>
            <a:r>
              <a:rPr lang="en-US" dirty="0"/>
              <a:t>Less makes it inefficient to deal with electrodes, etc.</a:t>
            </a:r>
          </a:p>
          <a:p>
            <a:pPr lvl="1"/>
            <a:r>
              <a:rPr lang="en-US" dirty="0"/>
              <a:t>More leads to fatigue</a:t>
            </a:r>
          </a:p>
          <a:p>
            <a:pPr lvl="1"/>
            <a:r>
              <a:rPr lang="en-US" dirty="0"/>
              <a:t>Some labs do all-day sessions with lot of breaks</a:t>
            </a:r>
          </a:p>
          <a:p>
            <a:r>
              <a:rPr lang="en-US" dirty="0"/>
              <a:t>Dilution Rule: Don’t dilute good data with bad data</a:t>
            </a:r>
          </a:p>
          <a:p>
            <a:pPr lvl="1"/>
            <a:r>
              <a:rPr lang="en-US" dirty="0"/>
              <a:t>Adding noisy trials doesn’t improve the S/N ratio</a:t>
            </a:r>
          </a:p>
          <a:p>
            <a:r>
              <a:rPr lang="en-US" dirty="0" smtClean="0"/>
              <a:t>Watch </a:t>
            </a:r>
            <a:r>
              <a:rPr lang="en-US" dirty="0"/>
              <a:t>the EEG throughout the session</a:t>
            </a:r>
          </a:p>
          <a:p>
            <a:pPr lvl="1"/>
            <a:r>
              <a:rPr lang="en-US" dirty="0"/>
              <a:t>Look for artifacts, bad connections,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Watch the subject with a video camera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5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90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Hints for Running Subjects</a:t>
            </a:r>
          </a:p>
        </p:txBody>
      </p:sp>
      <p:sp>
        <p:nvSpPr>
          <p:cNvPr id="134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29158"/>
            <a:ext cx="8458200" cy="5386387"/>
          </a:xfrm>
        </p:spPr>
        <p:txBody>
          <a:bodyPr/>
          <a:lstStyle/>
          <a:p>
            <a:r>
              <a:rPr lang="en-US" dirty="0"/>
              <a:t>Happiness Rule: A happy subject is a good subject</a:t>
            </a:r>
          </a:p>
          <a:p>
            <a:pPr lvl="1"/>
            <a:r>
              <a:rPr lang="en-US" dirty="0"/>
              <a:t>Compliance with task</a:t>
            </a:r>
          </a:p>
          <a:p>
            <a:pPr lvl="1"/>
            <a:r>
              <a:rPr lang="en-US" dirty="0"/>
              <a:t>Compliance with artifact control instructions</a:t>
            </a:r>
          </a:p>
          <a:p>
            <a:pPr lvl="1"/>
            <a:r>
              <a:rPr lang="en-US" dirty="0"/>
              <a:t>Less noise</a:t>
            </a:r>
          </a:p>
          <a:p>
            <a:r>
              <a:rPr lang="en-US" dirty="0"/>
              <a:t>Talking to subjects</a:t>
            </a:r>
          </a:p>
          <a:p>
            <a:pPr lvl="1"/>
            <a:r>
              <a:rPr lang="en-US" dirty="0"/>
              <a:t>Treat subject like a person, not like a piece of meat</a:t>
            </a:r>
          </a:p>
          <a:p>
            <a:pPr lvl="1"/>
            <a:r>
              <a:rPr lang="en-US" dirty="0"/>
              <a:t>Chat while putting on electrodes (or video)</a:t>
            </a:r>
          </a:p>
          <a:p>
            <a:pPr lvl="2"/>
            <a:r>
              <a:rPr lang="en-US" dirty="0"/>
              <a:t>Tell them exactly what will happen -- this reduces stress</a:t>
            </a:r>
          </a:p>
          <a:p>
            <a:pPr lvl="1"/>
            <a:r>
              <a:rPr lang="en-US" dirty="0"/>
              <a:t>Chat during breaks</a:t>
            </a:r>
          </a:p>
          <a:p>
            <a:pPr lvl="1"/>
            <a:r>
              <a:rPr lang="en-US" dirty="0"/>
              <a:t>Note: Some subjects don’t want to talk -- that’s OK</a:t>
            </a:r>
          </a:p>
          <a:p>
            <a:r>
              <a:rPr lang="en-US" dirty="0"/>
              <a:t>Keeping subjects happy</a:t>
            </a:r>
          </a:p>
          <a:p>
            <a:pPr lvl="1"/>
            <a:r>
              <a:rPr lang="en-US" dirty="0"/>
              <a:t>Food and </a:t>
            </a:r>
            <a:r>
              <a:rPr lang="en-US" dirty="0" smtClean="0"/>
              <a:t>drink (is caffeine </a:t>
            </a:r>
            <a:r>
              <a:rPr lang="en-US" smtClean="0"/>
              <a:t>a confound?)</a:t>
            </a:r>
            <a:endParaRPr lang="en-US" dirty="0"/>
          </a:p>
          <a:p>
            <a:pPr lvl="1"/>
            <a:r>
              <a:rPr lang="en-US" dirty="0"/>
              <a:t>Eye </a:t>
            </a:r>
            <a:r>
              <a:rPr lang="en-US" dirty="0" smtClean="0"/>
              <a:t>drops (single-use)</a:t>
            </a:r>
          </a:p>
          <a:p>
            <a:pPr lvl="1"/>
            <a:r>
              <a:rPr lang="en-US" dirty="0"/>
              <a:t>Music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6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  <p:sp>
        <p:nvSpPr>
          <p:cNvPr id="134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36075"/>
            <a:ext cx="8458200" cy="5386387"/>
          </a:xfrm>
        </p:spPr>
        <p:txBody>
          <a:bodyPr/>
          <a:lstStyle/>
          <a:p>
            <a:r>
              <a:rPr lang="en-US" dirty="0" smtClean="0"/>
              <a:t>Do a fairly complete analysis of the first subject’s data before running anyone else</a:t>
            </a:r>
          </a:p>
          <a:p>
            <a:pPr lvl="1"/>
            <a:r>
              <a:rPr lang="en-US" dirty="0" smtClean="0"/>
              <a:t>All the main comparisons among ERP waveforms</a:t>
            </a:r>
          </a:p>
          <a:p>
            <a:pPr lvl="1"/>
            <a:r>
              <a:rPr lang="en-US" dirty="0" smtClean="0"/>
              <a:t>Accuracy (and RT if recorded) for each main condition</a:t>
            </a:r>
          </a:p>
          <a:p>
            <a:pPr lvl="1"/>
            <a:r>
              <a:rPr lang="en-US" dirty="0" smtClean="0"/>
              <a:t>There may be a serious problem with event codes, etc. </a:t>
            </a:r>
          </a:p>
          <a:p>
            <a:pPr lvl="1"/>
            <a:r>
              <a:rPr lang="en-US" dirty="0" smtClean="0"/>
              <a:t>Nothing focuses the mind quite as much as real data</a:t>
            </a:r>
          </a:p>
          <a:p>
            <a:r>
              <a:rPr lang="en-US" dirty="0" smtClean="0"/>
              <a:t>Take a look at the individual subjects and the grand averages every 3-4 subjects</a:t>
            </a:r>
          </a:p>
          <a:p>
            <a:pPr lvl="1"/>
            <a:r>
              <a:rPr lang="en-US" dirty="0" smtClean="0"/>
              <a:t>Grand averages will give you more power to see something funky in the data</a:t>
            </a:r>
          </a:p>
          <a:p>
            <a:pPr lvl="1"/>
            <a:r>
              <a:rPr lang="en-US" dirty="0" smtClean="0"/>
              <a:t>But don’t get too freaked out if the results look a little funny or aren’t conforming to your predictions</a:t>
            </a:r>
          </a:p>
          <a:p>
            <a:pPr lvl="1"/>
            <a:r>
              <a:rPr lang="en-US" dirty="0" smtClean="0"/>
              <a:t>Be especially concerned about “impossible” results (e.g., effects that consistently begin before time zero)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6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Line 2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  <p:sp>
        <p:nvSpPr>
          <p:cNvPr id="134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36075"/>
            <a:ext cx="8458200" cy="5386387"/>
          </a:xfrm>
        </p:spPr>
        <p:txBody>
          <a:bodyPr/>
          <a:lstStyle/>
          <a:p>
            <a:r>
              <a:rPr lang="en-US" dirty="0" smtClean="0"/>
              <a:t>When you do stats</a:t>
            </a:r>
          </a:p>
          <a:p>
            <a:pPr lvl="1"/>
            <a:r>
              <a:rPr lang="en-US" dirty="0" smtClean="0"/>
              <a:t>Have your stats program print a table of means</a:t>
            </a:r>
          </a:p>
          <a:p>
            <a:pPr lvl="1"/>
            <a:r>
              <a:rPr lang="en-US" dirty="0" smtClean="0"/>
              <a:t>Compare the means with your grand averages</a:t>
            </a:r>
          </a:p>
        </p:txBody>
      </p:sp>
    </p:spTree>
    <p:extLst>
      <p:ext uri="{BB962C8B-B14F-4D97-AF65-F5344CB8AC3E}">
        <p14:creationId xmlns:p14="http://schemas.microsoft.com/office/powerpoint/2010/main" val="302724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lance">
  <a:themeElements>
    <a:clrScheme name="Balance 10">
      <a:dk1>
        <a:srgbClr val="000000"/>
      </a:dk1>
      <a:lt1>
        <a:srgbClr val="FFFFFF"/>
      </a:lt1>
      <a:dk2>
        <a:srgbClr val="000000"/>
      </a:dk2>
      <a:lt2>
        <a:srgbClr val="B8B8B8"/>
      </a:lt2>
      <a:accent1>
        <a:srgbClr val="E5E5FF"/>
      </a:accent1>
      <a:accent2>
        <a:srgbClr val="79CD6B"/>
      </a:accent2>
      <a:accent3>
        <a:srgbClr val="FFFFFF"/>
      </a:accent3>
      <a:accent4>
        <a:srgbClr val="000000"/>
      </a:accent4>
      <a:accent5>
        <a:srgbClr val="F0F0FF"/>
      </a:accent5>
      <a:accent6>
        <a:srgbClr val="6DBA60"/>
      </a:accent6>
      <a:hlink>
        <a:srgbClr val="4477DE"/>
      </a:hlink>
      <a:folHlink>
        <a:srgbClr val="65498F"/>
      </a:folHlink>
    </a:clrScheme>
    <a:fontScheme name="Balance">
      <a:majorFont>
        <a:latin typeface="Geneva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pitchFamily="-112" charset="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3C28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AFACAA"/>
        </a:accent5>
        <a:accent6>
          <a:srgbClr val="737300"/>
        </a:accent6>
        <a:hlink>
          <a:srgbClr val="FF9900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4000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AFAA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00403E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AAFAF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10">
        <a:dk1>
          <a:srgbClr val="000000"/>
        </a:dk1>
        <a:lt1>
          <a:srgbClr val="FFFFFF"/>
        </a:lt1>
        <a:dk2>
          <a:srgbClr val="000000"/>
        </a:dk2>
        <a:lt2>
          <a:srgbClr val="B8B8B8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1628</Words>
  <Application>Microsoft Macintosh PowerPoint</Application>
  <PresentationFormat>On-screen Show (4:3)</PresentationFormat>
  <Paragraphs>152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Balance</vt:lpstr>
      <vt:lpstr>The ERP Boot Camp</vt:lpstr>
      <vt:lpstr>Recording Chamber</vt:lpstr>
      <vt:lpstr>PowerPoint Presentation</vt:lpstr>
      <vt:lpstr>Seating</vt:lpstr>
      <vt:lpstr>Response Devices</vt:lpstr>
      <vt:lpstr>Hints for Running Subjects</vt:lpstr>
      <vt:lpstr>Hints for Running Subjects</vt:lpstr>
      <vt:lpstr>Looking at the Data</vt:lpstr>
      <vt:lpstr>Looking at the Data</vt:lpstr>
      <vt:lpstr>Ethical Issues</vt:lpstr>
      <vt:lpstr>CRT Basics</vt:lpstr>
      <vt:lpstr>Stimulus Presentation</vt:lpstr>
      <vt:lpstr>CRT Test</vt:lpstr>
      <vt:lpstr>LCD Test</vt:lpstr>
      <vt:lpstr>Auditory Stimulus Presentation</vt:lpstr>
      <vt:lpstr>Auditory Stimulus Presentation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Boot Camp Lecture #10</dc:title>
  <cp:lastModifiedBy>Steve Luck</cp:lastModifiedBy>
  <cp:revision>309</cp:revision>
  <dcterms:created xsi:type="dcterms:W3CDTF">2010-07-21T16:25:35Z</dcterms:created>
  <dcterms:modified xsi:type="dcterms:W3CDTF">2015-07-23T17:37:19Z</dcterms:modified>
</cp:coreProperties>
</file>