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12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8F2C1-8A14-4773-BC69-077AA6BEF8AA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9AC04-3910-408F-8B17-1508A9A8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0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9AC04-3910-408F-8B17-1508A9A85A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9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5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0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0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0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4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8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24B33-863B-4BDB-B3BB-1315F1051867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950281"/>
              </p:ext>
            </p:extLst>
          </p:nvPr>
        </p:nvGraphicFramePr>
        <p:xfrm>
          <a:off x="4572001" y="914400"/>
          <a:ext cx="3535996" cy="143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596"/>
                <a:gridCol w="1218290"/>
                <a:gridCol w="1546110"/>
              </a:tblGrid>
              <a:tr h="71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GND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R-M1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(Chan2)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EMG</a:t>
                      </a:r>
                      <a:r>
                        <a:rPr lang="en-US" sz="1000" baseline="0" dirty="0" smtClean="0">
                          <a:latin typeface="Arial Black" panose="020B0A04020102020204" pitchFamily="34" charset="0"/>
                        </a:rPr>
                        <a:t> wire (Chan3)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  <a:tr h="71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Depth/Cannula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Depth/Cannula</a:t>
                      </a:r>
                      <a:r>
                        <a:rPr lang="en-US" sz="1000" baseline="0" dirty="0" smtClean="0">
                          <a:latin typeface="Arial Black" panose="020B0A04020102020204" pitchFamily="34" charset="0"/>
                        </a:rPr>
                        <a:t> (Chan1)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EMG wire (Chan3)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911666"/>
              </p:ext>
            </p:extLst>
          </p:nvPr>
        </p:nvGraphicFramePr>
        <p:xfrm>
          <a:off x="4038600" y="2807732"/>
          <a:ext cx="4155046" cy="20729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6859"/>
                <a:gridCol w="962709"/>
                <a:gridCol w="1207739"/>
                <a:gridCol w="1207739"/>
              </a:tblGrid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Location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err="1">
                          <a:effectLst/>
                          <a:latin typeface="Arial Black" panose="020B0A04020102020204" pitchFamily="34" charset="0"/>
                        </a:rPr>
                        <a:t>Bregma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Midline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D-V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LC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-</a:t>
                      </a:r>
                      <a:r>
                        <a:rPr lang="en-US" sz="1200" u="none" strike="noStrike" baseline="0" dirty="0" smtClean="0">
                          <a:effectLst/>
                          <a:latin typeface="Arial Black" panose="020B0A04020102020204" pitchFamily="34" charset="0"/>
                        </a:rPr>
                        <a:t> 5.45</a:t>
                      </a:r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 (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anterior)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±1.20 (lateral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-2.00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493568"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592282"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953000" y="6096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Pin-out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19600" y="243840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Stereotaxic Coordinates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57200" y="609600"/>
            <a:ext cx="3316697" cy="3695065"/>
            <a:chOff x="457200" y="1143000"/>
            <a:chExt cx="3316697" cy="3695065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 bwMode="auto">
            <a:xfrm>
              <a:off x="457200" y="1524000"/>
              <a:ext cx="3316697" cy="3314065"/>
              <a:chOff x="0" y="0"/>
              <a:chExt cx="1857373" cy="2152650"/>
            </a:xfrm>
          </p:grpSpPr>
          <p:pic>
            <p:nvPicPr>
              <p:cNvPr id="5" name="Picture 4" descr="Z:\Lafranco\JL stuff\Rat Skull Crop 050715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5400000">
                <a:off x="-126360" y="168916"/>
                <a:ext cx="2152650" cy="18148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TextBox 5"/>
              <p:cNvSpPr txBox="1">
                <a:spLocks noChangeArrowheads="1"/>
              </p:cNvSpPr>
              <p:nvPr/>
            </p:nvSpPr>
            <p:spPr bwMode="auto">
              <a:xfrm rot="5400000">
                <a:off x="941479" y="798757"/>
                <a:ext cx="258716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>
                <a:spLocks noChangeArrowheads="1"/>
              </p:cNvSpPr>
              <p:nvPr/>
            </p:nvSpPr>
            <p:spPr bwMode="auto">
              <a:xfrm rot="5400000">
                <a:off x="720076" y="1375894"/>
                <a:ext cx="338321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Box 7"/>
              <p:cNvSpPr txBox="1">
                <a:spLocks noChangeArrowheads="1"/>
              </p:cNvSpPr>
              <p:nvPr/>
            </p:nvSpPr>
            <p:spPr bwMode="auto">
              <a:xfrm rot="5400000">
                <a:off x="-172229" y="1760709"/>
                <a:ext cx="557235" cy="2127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 bwMode="auto">
              <a:xfrm>
                <a:off x="712074" y="931778"/>
                <a:ext cx="596747" cy="231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Bregma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 bwMode="auto">
              <a:xfrm>
                <a:off x="694863" y="1633358"/>
                <a:ext cx="670658" cy="1031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Lambda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236216" y="4295001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❶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69956" y="1143000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Implant Map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66800" y="4736068"/>
            <a:ext cx="240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Nuchal muscle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5780" y="11430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White out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stCxn id="3" idx="3"/>
          </p:cNvCxnSpPr>
          <p:nvPr/>
        </p:nvCxnSpPr>
        <p:spPr>
          <a:xfrm flipV="1">
            <a:off x="4392016" y="910287"/>
            <a:ext cx="169155" cy="4173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449966" y="5040868"/>
            <a:ext cx="1856918" cy="433864"/>
            <a:chOff x="4449966" y="5040868"/>
            <a:chExt cx="1856918" cy="433864"/>
          </a:xfrm>
        </p:grpSpPr>
        <p:sp>
          <p:nvSpPr>
            <p:cNvPr id="29" name="Rectangle 28"/>
            <p:cNvSpPr/>
            <p:nvPr/>
          </p:nvSpPr>
          <p:spPr>
            <a:xfrm>
              <a:off x="4449966" y="5105400"/>
              <a:ext cx="27443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24400" y="5040868"/>
              <a:ext cx="158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Anchor screw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2316366" y="1524000"/>
            <a:ext cx="274434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10"/>
              <p:cNvSpPr txBox="1"/>
              <p:nvPr/>
            </p:nvSpPr>
            <p:spPr>
              <a:xfrm>
                <a:off x="4572000" y="5638800"/>
                <a:ext cx="3124200" cy="52257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Adjust</a:t>
                </a:r>
                <a:r>
                  <a:rPr lang="en-US" sz="18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ratio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>
                            <a:latin typeface="Cambria Math"/>
                          </a:rPr>
                          <m:t>𝑀𝑒𝑎𝑠𝑢𝑟𝑒𝑑</m:t>
                        </m:r>
                        <m:r>
                          <a:rPr lang="en-US" sz="1800" b="0" i="1">
                            <a:latin typeface="Cambria Math"/>
                          </a:rPr>
                          <m:t> </m:t>
                        </m:r>
                        <m:r>
                          <a:rPr lang="en-US" sz="1800" b="0" i="1">
                            <a:latin typeface="Cambria Math"/>
                          </a:rPr>
                          <m:t>𝑋</m:t>
                        </m:r>
                        <m:r>
                          <a:rPr lang="en-US" sz="1800" b="0" i="1">
                            <a:latin typeface="Cambria Math"/>
                          </a:rPr>
                          <m:t> </m:t>
                        </m:r>
                        <m:r>
                          <a:rPr lang="en-US" sz="1800" b="0" i="1" baseline="-25000">
                            <a:latin typeface="Cambria Math"/>
                          </a:rPr>
                          <m:t>𝐵</m:t>
                        </m:r>
                        <m:r>
                          <a:rPr lang="en-US" sz="1800" b="0" i="1" baseline="-25000">
                            <a:latin typeface="Cambria Math"/>
                          </a:rPr>
                          <m:t>−</m:t>
                        </m:r>
                        <m:r>
                          <a:rPr lang="en-US" sz="1800" b="0" i="1" baseline="-2500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sz="1800" b="0" i="1">
                            <a:latin typeface="Cambria Math"/>
                          </a:rPr>
                          <m:t>𝑅𝑒𝑓𝑒𝑟𝑒𝑛𝑐𝑒</m:t>
                        </m:r>
                        <m:r>
                          <a:rPr lang="en-US" sz="1800" b="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 </m:t>
                        </m:r>
                        <m:r>
                          <a:rPr lang="en-US" sz="1800" b="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𝑋</m:t>
                        </m:r>
                        <m:r>
                          <a:rPr lang="en-US" sz="1800" b="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 </m:t>
                        </m:r>
                        <m:r>
                          <a:rPr lang="en-US" sz="1800" b="0" i="1" baseline="-2500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𝐵</m:t>
                        </m:r>
                        <m:r>
                          <a:rPr lang="en-US" sz="1800" b="0" i="1" baseline="-2500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−</m:t>
                        </m:r>
                        <m:r>
                          <a:rPr lang="en-US" sz="1800" b="0" i="1" baseline="-2500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𝐿</m:t>
                        </m:r>
                      </m:den>
                    </m:f>
                  </m:oMath>
                </a14:m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638800"/>
                <a:ext cx="3124200" cy="522579"/>
              </a:xfrm>
              <a:prstGeom prst="rect">
                <a:avLst/>
              </a:prstGeom>
              <a:blipFill rotWithShape="1">
                <a:blip r:embed="rId4"/>
                <a:stretch>
                  <a:fillRect l="-1559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6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75</Words>
  <Application>Microsoft Office PowerPoint</Application>
  <PresentationFormat>On-screen Show (4:3)</PresentationFormat>
  <Paragraphs>34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Kam, Korey</dc:creator>
  <cp:lastModifiedBy>Kam, Korey</cp:lastModifiedBy>
  <cp:revision>26</cp:revision>
  <dcterms:created xsi:type="dcterms:W3CDTF">2016-08-23T18:38:10Z</dcterms:created>
  <dcterms:modified xsi:type="dcterms:W3CDTF">2017-10-03T13:43:42Z</dcterms:modified>
</cp:coreProperties>
</file>