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0" r:id="rId2"/>
    <p:sldMasterId id="2147483688" r:id="rId3"/>
  </p:sldMasterIdLst>
  <p:notesMasterIdLst>
    <p:notesMasterId r:id="rId43"/>
  </p:notesMasterIdLst>
  <p:sldIdLst>
    <p:sldId id="290" r:id="rId4"/>
    <p:sldId id="283" r:id="rId5"/>
    <p:sldId id="258" r:id="rId6"/>
    <p:sldId id="292" r:id="rId7"/>
    <p:sldId id="293" r:id="rId8"/>
    <p:sldId id="259" r:id="rId9"/>
    <p:sldId id="260" r:id="rId10"/>
    <p:sldId id="261" r:id="rId11"/>
    <p:sldId id="262" r:id="rId12"/>
    <p:sldId id="267" r:id="rId13"/>
    <p:sldId id="266" r:id="rId14"/>
    <p:sldId id="268" r:id="rId15"/>
    <p:sldId id="263" r:id="rId16"/>
    <p:sldId id="264" r:id="rId17"/>
    <p:sldId id="265" r:id="rId18"/>
    <p:sldId id="274" r:id="rId19"/>
    <p:sldId id="269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2" r:id="rId28"/>
    <p:sldId id="309" r:id="rId29"/>
    <p:sldId id="310" r:id="rId30"/>
    <p:sldId id="308" r:id="rId31"/>
    <p:sldId id="303" r:id="rId32"/>
    <p:sldId id="301" r:id="rId33"/>
    <p:sldId id="304" r:id="rId34"/>
    <p:sldId id="305" r:id="rId35"/>
    <p:sldId id="307" r:id="rId36"/>
    <p:sldId id="317" r:id="rId37"/>
    <p:sldId id="315" r:id="rId38"/>
    <p:sldId id="314" r:id="rId39"/>
    <p:sldId id="286" r:id="rId40"/>
    <p:sldId id="291" r:id="rId41"/>
    <p:sldId id="288" r:id="rId42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FFFFFF"/>
    <a:srgbClr val="40C1FE"/>
    <a:srgbClr val="ACD5DA"/>
    <a:srgbClr val="98BFC1"/>
    <a:srgbClr val="AED7DC"/>
    <a:srgbClr val="2A4CF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82" y="29"/>
      </p:cViewPr>
      <p:guideLst>
        <p:guide orient="horz" pos="2976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7C80F2-3E18-471E-A50F-D096576EB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NL" smtClean="0">
              <a:ea typeface="ＭＳ Ｐゴシック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2D3B3-BABB-4C5C-B0BD-BFDB117D30E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BBF36-A246-473B-A3B1-69D7F54ADE3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C6874-D465-4852-9660-2139A818B2E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DBDAC-2CCE-4192-BFEB-09D91879550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9416F-C59A-46F4-AB74-454033DBC26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685D4-AEC1-438F-A99B-3525FF6442E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BC83E-0BB2-4A6F-ADE9-7E4D7FAC126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97B06-5D98-4C7F-92F4-B474CB7B8B8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DC5DB-8D6D-436C-859C-2E0467CF2EC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13EB72-35FE-44C1-B166-DA27274AB1A2}" type="slidenum">
              <a:rPr lang="en-US" sz="1200"/>
              <a:pPr algn="r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780795-BCCC-4ECD-ABB7-F30BC7E8D617}" type="slidenum">
              <a:rPr lang="en-US" sz="1200"/>
              <a:pPr algn="r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98B2-64F6-42FD-ABEF-C0392399106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BE57CE-E52B-4DD3-B8AF-9160722A9B1F}" type="slidenum">
              <a:rPr lang="en-US" sz="1200"/>
              <a:pPr algn="r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CE47BE-FC3B-4DE4-B307-E1443A0E774C}" type="slidenum">
              <a:rPr lang="en-US" sz="1200"/>
              <a:pPr algn="r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D18818-7B7C-4935-A250-2A605DA87062}" type="slidenum">
              <a:rPr lang="en-US" sz="1200"/>
              <a:pPr algn="r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7F7E2C-4638-4C12-B54B-51C511CB0224}" type="slidenum">
              <a:rPr lang="en-US" sz="1200"/>
              <a:pPr algn="r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C1A0BB-CC1A-42A3-A7C7-66EE2F7F3C39}" type="slidenum">
              <a:rPr lang="en-US" sz="1200"/>
              <a:pPr algn="r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BD1469-3F77-47E2-885D-9F81044C49C1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5B5189-89BE-4D50-9D11-5858CFCA3F3F}" type="slidenum">
              <a:rPr lang="en-US" sz="1200"/>
              <a:pPr algn="r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EE952C-93AD-4A86-B2B4-231E25E9DA51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727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2709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9919FC-3C21-4EE9-8283-2D89DF5F2135}" type="slidenum">
              <a:rPr lang="en-US" sz="1200"/>
              <a:pPr algn="r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D66501-CD13-4C71-B533-5363AA9716BE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737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3733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3FE530-1576-4FD8-8B28-58F6DCF80C8C}" type="slidenum">
              <a:rPr lang="en-US" sz="1200"/>
              <a:pPr algn="r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9FC875-A339-4CC8-9CF4-6CC664FDDCD5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747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C2E663-FED8-4C78-862D-A9005DBB518C}" type="slidenum">
              <a:rPr lang="en-US" sz="1200"/>
              <a:pPr algn="r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9DFEA0-D854-4F53-B780-94A34EF1C383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757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5781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7028E2-944F-4B8F-85AE-4E3DBDE54CC6}" type="slidenum">
              <a:rPr lang="en-US" sz="1200"/>
              <a:pPr algn="r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60E42-1E8D-4625-A170-6B521DEC00B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579BFD-285D-4D3D-88EB-BDFBEF822C0A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0062070-D036-4259-A74D-342B715FA125}" type="slidenum">
              <a:rPr lang="en-US" sz="1200"/>
              <a:pPr algn="r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CA714C1-D632-4DE3-A2DE-C9345EFAD0E5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778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7829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05CFDC-87F1-489A-AAF8-4DB0968D3964}" type="slidenum">
              <a:rPr lang="en-US" sz="1200"/>
              <a:pPr algn="r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B2E7B4-9606-459E-9C3F-0C288FF9419D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788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8853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E0E69B-64E7-4E2E-939A-25F2742C6CCB}" type="slidenum">
              <a:rPr lang="en-US" sz="1200"/>
              <a:pPr algn="r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9F2C1-EF1E-468F-B1CA-0DF6EDB49596}" type="slidenum">
              <a:rPr lang="en-US" sz="1200"/>
              <a:pPr algn="r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BAB90-5824-46B1-BA9F-21F1E9A206C0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8B5B-1A85-4BAB-AE23-52E65CFC562C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E89FB-138A-40FB-8CD5-CFCDFCF4E51D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6037C-FB49-45EF-85EC-40409381924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37320-7EFE-4E87-BEFB-F61A1B73ED3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161B3-D35C-40F2-88EC-5967AAD518A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5A7B5-2CD7-4228-B798-F1B145DEBF8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533400"/>
            <a:ext cx="1928812" cy="46704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0613" y="533400"/>
            <a:ext cx="5638800" cy="46704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066800"/>
            <a:ext cx="3783012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066800"/>
            <a:ext cx="3784600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533400"/>
            <a:ext cx="1928812" cy="46704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0613" y="533400"/>
            <a:ext cx="5638800" cy="46704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066800"/>
            <a:ext cx="3783012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066800"/>
            <a:ext cx="3784600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533400"/>
            <a:ext cx="1928812" cy="46704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0613" y="533400"/>
            <a:ext cx="5638800" cy="46704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066800"/>
            <a:ext cx="3783012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066800"/>
            <a:ext cx="3784600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0613" y="533400"/>
            <a:ext cx="7720012" cy="43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066800"/>
            <a:ext cx="7720012" cy="413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9975" y="6400800"/>
            <a:ext cx="1630363" cy="32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+mj-lt"/>
          <a:ea typeface="+mj-ea"/>
          <a:cs typeface="+mj-cs"/>
        </a:defRPr>
      </a:lvl1pPr>
      <a:lvl2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2pPr>
      <a:lvl3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3pPr>
      <a:lvl4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4pPr>
      <a:lvl5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5pPr>
      <a:lvl6pPr marL="4572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6pPr>
      <a:lvl7pPr marL="9144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7pPr>
      <a:lvl8pPr marL="13716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8pPr>
      <a:lvl9pPr marL="18288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9pPr>
    </p:titleStyle>
    <p:bodyStyle>
      <a:lvl1pPr marL="231775" indent="-231775" algn="l" defTabSz="31591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12763" indent="-190500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803275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125538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1446213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5pPr>
      <a:lvl6pPr marL="19034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6pPr>
      <a:lvl7pPr marL="23606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7pPr>
      <a:lvl8pPr marL="28178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8pPr>
      <a:lvl9pPr marL="32750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0613" y="533400"/>
            <a:ext cx="7720012" cy="43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066800"/>
            <a:ext cx="7720012" cy="413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9975" y="6400800"/>
            <a:ext cx="1630363" cy="32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+mj-lt"/>
          <a:ea typeface="+mj-ea"/>
          <a:cs typeface="+mj-cs"/>
        </a:defRPr>
      </a:lvl1pPr>
      <a:lvl2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2pPr>
      <a:lvl3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3pPr>
      <a:lvl4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4pPr>
      <a:lvl5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5pPr>
      <a:lvl6pPr marL="4572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6pPr>
      <a:lvl7pPr marL="9144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7pPr>
      <a:lvl8pPr marL="13716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8pPr>
      <a:lvl9pPr marL="18288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9pPr>
    </p:titleStyle>
    <p:bodyStyle>
      <a:lvl1pPr marL="231775" indent="-231775" algn="l" defTabSz="31591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12763" indent="-190500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803275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125538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1446213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5pPr>
      <a:lvl6pPr marL="19034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6pPr>
      <a:lvl7pPr marL="23606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7pPr>
      <a:lvl8pPr marL="28178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8pPr>
      <a:lvl9pPr marL="32750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0613" y="533400"/>
            <a:ext cx="7720012" cy="43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066800"/>
            <a:ext cx="7720012" cy="413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9975" y="6400800"/>
            <a:ext cx="1630363" cy="32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+mj-lt"/>
          <a:ea typeface="+mj-ea"/>
          <a:cs typeface="+mj-cs"/>
        </a:defRPr>
      </a:lvl1pPr>
      <a:lvl2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2pPr>
      <a:lvl3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3pPr>
      <a:lvl4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4pPr>
      <a:lvl5pPr algn="l" defTabSz="315913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5pPr>
      <a:lvl6pPr marL="4572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6pPr>
      <a:lvl7pPr marL="9144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7pPr>
      <a:lvl8pPr marL="13716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8pPr>
      <a:lvl9pPr marL="1828800" algn="l" defTabSz="315913" rtl="0" fontAlgn="base">
        <a:lnSpc>
          <a:spcPct val="7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400" b="1">
          <a:solidFill>
            <a:srgbClr val="BE311A"/>
          </a:solidFill>
          <a:latin typeface="Arial" charset="0"/>
          <a:ea typeface="Arial" charset="0"/>
          <a:cs typeface="Arial" charset="0"/>
        </a:defRPr>
      </a:lvl9pPr>
    </p:titleStyle>
    <p:bodyStyle>
      <a:lvl1pPr marL="231775" indent="-231775" algn="l" defTabSz="31591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12763" indent="-190500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803275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125538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1446213" indent="-160338" algn="l" defTabSz="315913" rtl="0" eaLnBrk="0" fontAlgn="base" hangingPunct="0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5pPr>
      <a:lvl6pPr marL="19034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6pPr>
      <a:lvl7pPr marL="23606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7pPr>
      <a:lvl8pPr marL="28178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8pPr>
      <a:lvl9pPr marL="3275013" indent="-160338" algn="l" defTabSz="315913" rtl="0" fontAlgn="base">
        <a:lnSpc>
          <a:spcPct val="72000"/>
        </a:lnSpc>
        <a:spcBef>
          <a:spcPts val="31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2486025" y="1987550"/>
            <a:ext cx="6335713" cy="1874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49263">
              <a:buClr>
                <a:srgbClr val="BE311A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>
                <a:solidFill>
                  <a:srgbClr val="BE311A"/>
                </a:solidFill>
              </a:rPr>
              <a:t>Beamforming techniques</a:t>
            </a:r>
            <a:endParaRPr lang="en-GB" sz="2400" b="1">
              <a:solidFill>
                <a:srgbClr val="BE311A"/>
              </a:solidFill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2413000" y="3376613"/>
            <a:ext cx="6402388" cy="288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49263">
              <a:spcBef>
                <a:spcPts val="288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 smtClean="0">
                <a:solidFill>
                  <a:srgbClr val="000000"/>
                </a:solidFill>
              </a:rPr>
              <a:t>Eelke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</a:rPr>
              <a:t>Spaak</a:t>
            </a:r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4100" name="Picture 4" descr="C:\Users\Ingrid\Documents\work\fieldtrip_jena_july09\start_bestanden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410200"/>
            <a:ext cx="198596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560388"/>
            <a:ext cx="7720012" cy="4302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Stage 3: Data analysis: Time frequency analysis</a:t>
            </a:r>
            <a:endParaRPr lang="en-US" sz="2000" smtClean="0"/>
          </a:p>
        </p:txBody>
      </p:sp>
      <p:pic>
        <p:nvPicPr>
          <p:cNvPr id="21510" name="Picture 6" descr="Werfetal_alphasource_TF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478155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28800" y="3479800"/>
            <a:ext cx="1676400" cy="10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141317" name="AutoShape 5"/>
          <p:cNvSpPr>
            <a:spLocks noChangeArrowheads="1"/>
          </p:cNvSpPr>
          <p:nvPr/>
        </p:nvSpPr>
        <p:spPr bwMode="auto">
          <a:xfrm>
            <a:off x="5715000" y="3241675"/>
            <a:ext cx="914400" cy="609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858000" y="2401888"/>
            <a:ext cx="1600200" cy="2251075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“Beam” this time-frequency tile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0.1 to 1.1 s        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~10 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141317" grpId="0" animBg="1"/>
      <p:bldP spid="1413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Recap: Time-frequency relation</a:t>
            </a:r>
            <a:endParaRPr lang="en-US" sz="2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066800"/>
            <a:ext cx="7720013" cy="4137025"/>
          </a:xfrm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The frequency resolution is determined by the length of the time window T</a:t>
            </a:r>
          </a:p>
          <a:p>
            <a:pPr eaLnBrk="1" hangingPunct="1"/>
            <a:r>
              <a:rPr lang="en-US" smtClean="0"/>
              <a:t>Raleigh frequency = 1/T = frequency resolution</a:t>
            </a:r>
          </a:p>
          <a:p>
            <a:pPr eaLnBrk="1" hangingPunct="1"/>
            <a:endParaRPr lang="en-US" smtClean="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2286000" cy="1030288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Time window:</a:t>
            </a:r>
          </a:p>
          <a:p>
            <a:pPr algn="ctr">
              <a:spcBef>
                <a:spcPct val="50000"/>
              </a:spcBef>
            </a:pPr>
            <a:r>
              <a:rPr lang="en-US" sz="2400" b="1"/>
              <a:t>0.2 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29100" y="4038600"/>
            <a:ext cx="3886200" cy="1030288"/>
            <a:chOff x="2448" y="3239"/>
            <a:chExt cx="2448" cy="649"/>
          </a:xfrm>
        </p:grpSpPr>
        <p:sp>
          <p:nvSpPr>
            <p:cNvPr id="15370" name="AutoShape 5"/>
            <p:cNvSpPr>
              <a:spLocks noChangeArrowheads="1"/>
            </p:cNvSpPr>
            <p:nvPr/>
          </p:nvSpPr>
          <p:spPr bwMode="auto">
            <a:xfrm>
              <a:off x="2448" y="3335"/>
              <a:ext cx="576" cy="384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5371" name="Text Box 6"/>
            <p:cNvSpPr txBox="1">
              <a:spLocks noChangeArrowheads="1"/>
            </p:cNvSpPr>
            <p:nvPr/>
          </p:nvSpPr>
          <p:spPr bwMode="auto">
            <a:xfrm>
              <a:off x="3312" y="3239"/>
              <a:ext cx="1584" cy="649"/>
            </a:xfrm>
            <a:prstGeom prst="rect">
              <a:avLst/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Frequencies: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b="1"/>
                <a:t>5 10 15 20 .. Hz</a:t>
              </a:r>
            </a:p>
          </p:txBody>
        </p:sp>
      </p:grp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85900" y="2819400"/>
            <a:ext cx="2286000" cy="1030288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Time window:</a:t>
            </a:r>
          </a:p>
          <a:p>
            <a:pPr algn="ctr">
              <a:spcBef>
                <a:spcPct val="50000"/>
              </a:spcBef>
            </a:pPr>
            <a:r>
              <a:rPr lang="en-US" sz="2400" b="1"/>
              <a:t>1 s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67200" y="2819400"/>
            <a:ext cx="3886200" cy="1030288"/>
            <a:chOff x="2472" y="2471"/>
            <a:chExt cx="2448" cy="649"/>
          </a:xfrm>
        </p:grpSpPr>
        <p:sp>
          <p:nvSpPr>
            <p:cNvPr id="15368" name="AutoShape 5"/>
            <p:cNvSpPr>
              <a:spLocks noChangeArrowheads="1"/>
            </p:cNvSpPr>
            <p:nvPr/>
          </p:nvSpPr>
          <p:spPr bwMode="auto">
            <a:xfrm>
              <a:off x="2472" y="2567"/>
              <a:ext cx="576" cy="384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3336" y="2471"/>
              <a:ext cx="1584" cy="649"/>
            </a:xfrm>
            <a:prstGeom prst="rect">
              <a:avLst/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Frequencies: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b="1"/>
                <a:t>1 2 3 4 5 6 .. Hz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4131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Stage 3: Data analysis: Time frequency analysis</a:t>
            </a:r>
            <a:endParaRPr lang="en-US" sz="2000" smtClean="0"/>
          </a:p>
        </p:txBody>
      </p:sp>
      <p:pic>
        <p:nvPicPr>
          <p:cNvPr id="16387" name="Picture 4" descr="Werfetal_alphasource_TF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066800"/>
            <a:ext cx="478155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981200" y="2362200"/>
            <a:ext cx="1676400" cy="10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22534" name="Picture 6" descr="Werfetal_alphasource"/>
          <p:cNvPicPr>
            <a:picLocks noChangeAspect="1" noChangeArrowheads="1"/>
          </p:cNvPicPr>
          <p:nvPr/>
        </p:nvPicPr>
        <p:blipFill>
          <a:blip r:embed="rId4" cstate="print"/>
          <a:srcRect l="15913"/>
          <a:stretch>
            <a:fillRect/>
          </a:stretch>
        </p:blipFill>
        <p:spPr bwMode="auto">
          <a:xfrm>
            <a:off x="6172200" y="3200400"/>
            <a:ext cx="2459038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7" name="AutoShape 5"/>
          <p:cNvSpPr>
            <a:spLocks noChangeArrowheads="1"/>
          </p:cNvSpPr>
          <p:nvPr/>
        </p:nvSpPr>
        <p:spPr bwMode="auto">
          <a:xfrm rot="5400000">
            <a:off x="2133600" y="3505200"/>
            <a:ext cx="914400" cy="609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4800600" cy="1336675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Time window of 1 second: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Frequency resolution 1 Hz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Bandwidth: 9.5 – 10.5 Hz</a:t>
            </a: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257800" y="48768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  <p:bldP spid="14131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05338" y="1568450"/>
            <a:ext cx="2405062" cy="4610100"/>
            <a:chOff x="2901" y="988"/>
            <a:chExt cx="1515" cy="2904"/>
          </a:xfrm>
        </p:grpSpPr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5" y="988"/>
              <a:ext cx="1371" cy="29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1741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01" y="2687"/>
              <a:ext cx="345" cy="9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Stage 3: Data analysis: Time frequency analysis</a:t>
            </a:r>
            <a:endParaRPr lang="en-US" sz="2000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568450"/>
            <a:ext cx="3887788" cy="461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096000" y="4724400"/>
            <a:ext cx="261938" cy="609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1317" name="AutoShape 5"/>
          <p:cNvSpPr>
            <a:spLocks noChangeArrowheads="1"/>
          </p:cNvSpPr>
          <p:nvPr/>
        </p:nvSpPr>
        <p:spPr bwMode="auto">
          <a:xfrm>
            <a:off x="6400800" y="4724400"/>
            <a:ext cx="914400" cy="609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391400" y="4073525"/>
            <a:ext cx="1600200" cy="2098675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“Beam” this time-frequency tile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0.7 to 0.9 s       70 to 90 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  <p:bldP spid="141317" grpId="0" animBg="1"/>
      <p:bldP spid="1413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9600" y="3698875"/>
            <a:ext cx="2667000" cy="2139950"/>
            <a:chOff x="2997" y="2736"/>
            <a:chExt cx="1515" cy="1252"/>
          </a:xfrm>
        </p:grpSpPr>
        <p:pic>
          <p:nvPicPr>
            <p:cNvPr id="18451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 t="56886"/>
            <a:stretch>
              <a:fillRect/>
            </a:stretch>
          </p:blipFill>
          <p:spPr bwMode="auto">
            <a:xfrm>
              <a:off x="3141" y="2736"/>
              <a:ext cx="1371" cy="1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18452" name="Picture 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97" y="2783"/>
              <a:ext cx="345" cy="9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Stage 3: Data analysis: Time frequency analysis</a:t>
            </a:r>
            <a:endParaRPr lang="en-US" sz="2000" smtClean="0"/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609600" y="1412875"/>
            <a:ext cx="2373313" cy="2268538"/>
            <a:chOff x="960" y="2640"/>
            <a:chExt cx="1351" cy="1237"/>
          </a:xfrm>
        </p:grpSpPr>
        <p:pic>
          <p:nvPicPr>
            <p:cNvPr id="18449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0" y="2688"/>
              <a:ext cx="1111" cy="1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2640"/>
              <a:ext cx="345" cy="9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43200" y="3622675"/>
            <a:ext cx="3048000" cy="2068513"/>
            <a:chOff x="1632" y="2592"/>
            <a:chExt cx="1920" cy="1303"/>
          </a:xfrm>
        </p:grpSpPr>
        <p:sp>
          <p:nvSpPr>
            <p:cNvPr id="18447" name="AutoShape 5"/>
            <p:cNvSpPr>
              <a:spLocks noChangeArrowheads="1"/>
            </p:cNvSpPr>
            <p:nvPr/>
          </p:nvSpPr>
          <p:spPr bwMode="auto">
            <a:xfrm>
              <a:off x="1632" y="2976"/>
              <a:ext cx="576" cy="384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8448" name="Text Box 6"/>
            <p:cNvSpPr txBox="1">
              <a:spLocks noChangeArrowheads="1"/>
            </p:cNvSpPr>
            <p:nvPr/>
          </p:nvSpPr>
          <p:spPr bwMode="auto">
            <a:xfrm>
              <a:off x="2304" y="2592"/>
              <a:ext cx="1248" cy="1303"/>
            </a:xfrm>
            <a:prstGeom prst="rect">
              <a:avLst/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I get: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/>
                <a:t>0.2 s                      ↓                      5 Hz</a:t>
              </a:r>
              <a:r>
                <a:rPr lang="en-US"/>
                <a:t> </a:t>
              </a:r>
              <a:r>
                <a:rPr lang="en-US" b="1"/>
                <a:t>resolution</a:t>
              </a:r>
              <a:r>
                <a:rPr lang="en-US"/>
                <a:t>           </a:t>
              </a:r>
              <a:r>
                <a:rPr lang="en-US" b="1"/>
                <a:t>↓</a:t>
              </a:r>
              <a:r>
                <a:rPr lang="en-US"/>
                <a:t>                   </a:t>
              </a:r>
              <a:r>
                <a:rPr lang="en-US" sz="2000" b="1"/>
                <a:t>77.5 - 82.5 Hz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867400" y="3241675"/>
            <a:ext cx="3048000" cy="2555875"/>
            <a:chOff x="3696" y="2352"/>
            <a:chExt cx="1920" cy="1610"/>
          </a:xfrm>
        </p:grpSpPr>
        <p:sp>
          <p:nvSpPr>
            <p:cNvPr id="18445" name="AutoShape 5"/>
            <p:cNvSpPr>
              <a:spLocks noChangeArrowheads="1"/>
            </p:cNvSpPr>
            <p:nvPr/>
          </p:nvSpPr>
          <p:spPr bwMode="auto">
            <a:xfrm>
              <a:off x="3696" y="2976"/>
              <a:ext cx="576" cy="384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4368" y="2352"/>
              <a:ext cx="1248" cy="1610"/>
            </a:xfrm>
            <a:prstGeom prst="rect">
              <a:avLst/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Increase frequency smoothing without changing length time window: </a:t>
              </a:r>
              <a:r>
                <a:rPr lang="en-US" sz="2000" b="1">
                  <a:solidFill>
                    <a:srgbClr val="BE311A"/>
                  </a:solidFill>
                </a:rPr>
                <a:t>multitapers</a:t>
              </a:r>
            </a:p>
          </p:txBody>
        </p:sp>
      </p:grpSp>
      <p:sp>
        <p:nvSpPr>
          <p:cNvPr id="18439" name="AutoShape 5"/>
          <p:cNvSpPr>
            <a:spLocks noChangeArrowheads="1"/>
          </p:cNvSpPr>
          <p:nvPr/>
        </p:nvSpPr>
        <p:spPr bwMode="auto">
          <a:xfrm>
            <a:off x="2667000" y="2022475"/>
            <a:ext cx="914400" cy="609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/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3657600" y="1371600"/>
            <a:ext cx="2362200" cy="1946275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I want: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“Beam” this time-frequency tile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0.7 to 0.9 s                  70 to 90 Hz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247900" y="4549775"/>
            <a:ext cx="274638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387600" y="4232275"/>
            <a:ext cx="0" cy="838200"/>
            <a:chOff x="1504" y="2976"/>
            <a:chExt cx="0" cy="528"/>
          </a:xfrm>
        </p:grpSpPr>
        <p:sp>
          <p:nvSpPr>
            <p:cNvPr id="18443" name="Line 22"/>
            <p:cNvSpPr>
              <a:spLocks noChangeShapeType="1"/>
            </p:cNvSpPr>
            <p:nvPr/>
          </p:nvSpPr>
          <p:spPr bwMode="auto">
            <a:xfrm flipV="1">
              <a:off x="1504" y="297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23"/>
            <p:cNvSpPr>
              <a:spLocks noChangeShapeType="1"/>
            </p:cNvSpPr>
            <p:nvPr/>
          </p:nvSpPr>
          <p:spPr bwMode="auto">
            <a:xfrm rot="10800000" flipV="1">
              <a:off x="1504" y="326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Recap: multitapers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z="1800" smtClean="0"/>
              <a:t>More tapers for a given time window will result in more spectral smoothing </a:t>
            </a:r>
          </a:p>
          <a:p>
            <a:pPr eaLnBrk="1" hangingPunct="1"/>
            <a:r>
              <a:rPr lang="en-US" sz="1800" smtClean="0"/>
              <a:t>Several orthogonal tapers are used for the time window, subsequently the power (and phase) is calculated for each tapered data segment and then combined.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460625"/>
            <a:ext cx="2373313" cy="2268538"/>
            <a:chOff x="960" y="2640"/>
            <a:chExt cx="1351" cy="1237"/>
          </a:xfrm>
        </p:grpSpPr>
        <p:pic>
          <p:nvPicPr>
            <p:cNvPr id="1947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2688"/>
              <a:ext cx="1111" cy="1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2640"/>
              <a:ext cx="345" cy="9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38400" y="2800350"/>
            <a:ext cx="2459038" cy="1336675"/>
            <a:chOff x="1611" y="2710"/>
            <a:chExt cx="1549" cy="842"/>
          </a:xfrm>
        </p:grpSpPr>
        <p:sp>
          <p:nvSpPr>
            <p:cNvPr id="19470" name="AutoShape 5"/>
            <p:cNvSpPr>
              <a:spLocks noChangeArrowheads="1"/>
            </p:cNvSpPr>
            <p:nvPr/>
          </p:nvSpPr>
          <p:spPr bwMode="auto">
            <a:xfrm>
              <a:off x="1611" y="2880"/>
              <a:ext cx="533" cy="384"/>
            </a:xfrm>
            <a:prstGeom prst="rightArrow">
              <a:avLst>
                <a:gd name="adj1" fmla="val 50000"/>
                <a:gd name="adj2" fmla="val 34701"/>
              </a:avLst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9471" name="Text Box 6"/>
            <p:cNvSpPr txBox="1">
              <a:spLocks noChangeArrowheads="1"/>
            </p:cNvSpPr>
            <p:nvPr/>
          </p:nvSpPr>
          <p:spPr bwMode="auto">
            <a:xfrm>
              <a:off x="2200" y="2710"/>
              <a:ext cx="960" cy="842"/>
            </a:xfrm>
            <a:prstGeom prst="rect">
              <a:avLst/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0.2 s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/>
                <a:t>5 tapers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/>
                <a:t>65 – 95 Hz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953000" y="2438400"/>
            <a:ext cx="3906838" cy="2003425"/>
            <a:chOff x="3216" y="2530"/>
            <a:chExt cx="2461" cy="1262"/>
          </a:xfrm>
        </p:grpSpPr>
        <p:pic>
          <p:nvPicPr>
            <p:cNvPr id="1946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3319"/>
            <a:stretch>
              <a:fillRect/>
            </a:stretch>
          </p:blipFill>
          <p:spPr bwMode="auto">
            <a:xfrm>
              <a:off x="3792" y="2530"/>
              <a:ext cx="1885" cy="1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9" name="AutoShape 5"/>
            <p:cNvSpPr>
              <a:spLocks noChangeArrowheads="1"/>
            </p:cNvSpPr>
            <p:nvPr/>
          </p:nvSpPr>
          <p:spPr bwMode="auto">
            <a:xfrm>
              <a:off x="3216" y="2928"/>
              <a:ext cx="533" cy="384"/>
            </a:xfrm>
            <a:prstGeom prst="rightArrow">
              <a:avLst>
                <a:gd name="adj1" fmla="val 50000"/>
                <a:gd name="adj2" fmla="val 34701"/>
              </a:avLst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170113" y="2967038"/>
            <a:ext cx="0" cy="838200"/>
            <a:chOff x="1504" y="2976"/>
            <a:chExt cx="0" cy="528"/>
          </a:xfrm>
        </p:grpSpPr>
        <p:sp>
          <p:nvSpPr>
            <p:cNvPr id="19466" name="Line 16"/>
            <p:cNvSpPr>
              <a:spLocks noChangeShapeType="1"/>
            </p:cNvSpPr>
            <p:nvPr/>
          </p:nvSpPr>
          <p:spPr bwMode="auto">
            <a:xfrm flipV="1">
              <a:off x="1504" y="297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7"/>
            <p:cNvSpPr>
              <a:spLocks noChangeShapeType="1"/>
            </p:cNvSpPr>
            <p:nvPr/>
          </p:nvSpPr>
          <p:spPr bwMode="auto">
            <a:xfrm rot="10800000" flipV="1">
              <a:off x="1504" y="326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3352800" y="4495800"/>
            <a:ext cx="3959225" cy="19050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  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mtmconvol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 err="1">
                <a:latin typeface="Consolas" pitchFamily="49" charset="0"/>
              </a:rPr>
              <a:t>cfg.output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powandcsd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</a:rPr>
              <a:t>cfg.toi    = 0.8; </a:t>
            </a:r>
          </a:p>
          <a:p>
            <a:r>
              <a:rPr lang="en-US" sz="1400" dirty="0">
                <a:latin typeface="Consolas" pitchFamily="49" charset="0"/>
              </a:rPr>
              <a:t>cfg.foi    = 80; </a:t>
            </a:r>
          </a:p>
          <a:p>
            <a:r>
              <a:rPr lang="en-US" sz="1400" dirty="0" err="1">
                <a:latin typeface="Consolas" pitchFamily="49" charset="0"/>
              </a:rPr>
              <a:t>cfg.t_ftimwin</a:t>
            </a:r>
            <a:r>
              <a:rPr lang="en-US" sz="1400" dirty="0">
                <a:latin typeface="Consolas" pitchFamily="49" charset="0"/>
              </a:rPr>
              <a:t> = 0.2;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	 </a:t>
            </a:r>
          </a:p>
          <a:p>
            <a:r>
              <a:rPr lang="en-US" sz="1400" dirty="0" err="1">
                <a:latin typeface="Consolas" pitchFamily="49" charset="0"/>
              </a:rPr>
              <a:t>cfg.tapsmofrq</a:t>
            </a:r>
            <a:r>
              <a:rPr lang="en-US" sz="1400" dirty="0">
                <a:latin typeface="Consolas" pitchFamily="49" charset="0"/>
              </a:rPr>
              <a:t> = 15;</a:t>
            </a:r>
            <a:endParaRPr lang="en-US" sz="1400" dirty="0">
              <a:solidFill>
                <a:srgbClr val="39510D"/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freq = </a:t>
            </a:r>
            <a:r>
              <a:rPr lang="en-US" sz="1400" dirty="0" err="1">
                <a:latin typeface="Consolas" pitchFamily="49" charset="0"/>
              </a:rPr>
              <a:t>ft_freqanalysis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data);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4953000"/>
            <a:ext cx="28956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8449" grpId="1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Beamformer: the question</a:t>
            </a:r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1090613" y="1066800"/>
            <a:ext cx="7720012" cy="2133600"/>
          </a:xfrm>
        </p:spPr>
        <p:txBody>
          <a:bodyPr/>
          <a:lstStyle/>
          <a:p>
            <a:pPr eaLnBrk="1" hangingPunct="1"/>
            <a:r>
              <a:rPr lang="en-US" smtClean="0"/>
              <a:t>What is the activity of a source </a:t>
            </a:r>
            <a:r>
              <a:rPr lang="en-US" b="1" smtClean="0"/>
              <a:t>s</a:t>
            </a:r>
            <a:r>
              <a:rPr lang="en-US" smtClean="0"/>
              <a:t>, at a location </a:t>
            </a:r>
            <a:r>
              <a:rPr lang="en-US" b="1" smtClean="0"/>
              <a:t>r</a:t>
            </a:r>
            <a:r>
              <a:rPr lang="en-US" smtClean="0"/>
              <a:t>, given the data </a:t>
            </a:r>
            <a:r>
              <a:rPr lang="en-US" b="1" smtClean="0"/>
              <a:t>x</a:t>
            </a:r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Note: the explanation is in the time domain, because that is more intuitive</a:t>
            </a:r>
          </a:p>
          <a:p>
            <a:pPr eaLnBrk="1" hangingPunct="1"/>
            <a:r>
              <a:rPr lang="en-US" smtClean="0"/>
              <a:t>We estimate </a:t>
            </a:r>
            <a:r>
              <a:rPr lang="en-US" b="1" smtClean="0"/>
              <a:t>s</a:t>
            </a:r>
            <a:r>
              <a:rPr lang="en-US" smtClean="0"/>
              <a:t> with a spatial filter </a:t>
            </a:r>
            <a:r>
              <a:rPr lang="en-US" b="1" smtClean="0"/>
              <a:t>w</a:t>
            </a:r>
            <a:endParaRPr lang="en-US" smtClean="0"/>
          </a:p>
        </p:txBody>
      </p:sp>
      <p:sp>
        <p:nvSpPr>
          <p:cNvPr id="20484" name="Text Box 27"/>
          <p:cNvSpPr txBox="1">
            <a:spLocks noChangeAspect="1" noChangeArrowheads="1"/>
          </p:cNvSpPr>
          <p:nvPr/>
        </p:nvSpPr>
        <p:spPr bwMode="auto">
          <a:xfrm>
            <a:off x="5705475" y="4017963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000">
                <a:latin typeface="Times New Roman" pitchFamily="18" charset="0"/>
              </a:rPr>
              <a:t>s</a:t>
            </a:r>
            <a:r>
              <a:rPr lang="de-DE" sz="2000" baseline="-30000">
                <a:latin typeface="Times New Roman" pitchFamily="18" charset="0"/>
              </a:rPr>
              <a:t>r</a:t>
            </a:r>
            <a:r>
              <a:rPr lang="de-DE" sz="2000">
                <a:latin typeface="Times New Roman" pitchFamily="18" charset="0"/>
              </a:rPr>
              <a:t>(t) = </a:t>
            </a:r>
            <a:r>
              <a:rPr lang="de-DE" sz="2000">
                <a:latin typeface="Lucida Grande" charset="0"/>
              </a:rPr>
              <a:t>Σ</a:t>
            </a:r>
            <a:r>
              <a:rPr lang="de-DE" sz="2000">
                <a:latin typeface="Times New Roman" pitchFamily="18" charset="0"/>
              </a:rPr>
              <a:t> </a:t>
            </a:r>
            <a:r>
              <a:rPr lang="de-DE" sz="2000" baseline="-42000">
                <a:latin typeface="Times New Roman" pitchFamily="18" charset="0"/>
              </a:rPr>
              <a:t>i=1:n</a:t>
            </a:r>
            <a:r>
              <a:rPr lang="de-DE" sz="2000">
                <a:latin typeface="Times New Roman" pitchFamily="18" charset="0"/>
              </a:rPr>
              <a:t>w(r) x(t)  </a:t>
            </a:r>
            <a:endParaRPr lang="en-GB" sz="2000">
              <a:latin typeface="Times New Roman" pitchFamily="18" charset="0"/>
            </a:endParaRPr>
          </a:p>
        </p:txBody>
      </p:sp>
      <p:grpSp>
        <p:nvGrpSpPr>
          <p:cNvPr id="20485" name="Group 64"/>
          <p:cNvGrpSpPr>
            <a:grpSpLocks/>
          </p:cNvGrpSpPr>
          <p:nvPr/>
        </p:nvGrpSpPr>
        <p:grpSpPr bwMode="auto">
          <a:xfrm>
            <a:off x="1657350" y="2819400"/>
            <a:ext cx="6248400" cy="2795588"/>
            <a:chOff x="240" y="2168"/>
            <a:chExt cx="3936" cy="1761"/>
          </a:xfrm>
        </p:grpSpPr>
        <p:sp>
          <p:nvSpPr>
            <p:cNvPr id="20486" name="Line 12"/>
            <p:cNvSpPr>
              <a:spLocks noChangeAspect="1" noChangeShapeType="1"/>
            </p:cNvSpPr>
            <p:nvPr/>
          </p:nvSpPr>
          <p:spPr bwMode="auto">
            <a:xfrm flipV="1">
              <a:off x="1082" y="2241"/>
              <a:ext cx="24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13"/>
            <p:cNvSpPr>
              <a:spLocks noChangeAspect="1" noChangeShapeType="1"/>
            </p:cNvSpPr>
            <p:nvPr/>
          </p:nvSpPr>
          <p:spPr bwMode="auto">
            <a:xfrm flipV="1">
              <a:off x="1117" y="2385"/>
              <a:ext cx="463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14"/>
            <p:cNvSpPr>
              <a:spLocks noChangeAspect="1" noChangeShapeType="1"/>
            </p:cNvSpPr>
            <p:nvPr/>
          </p:nvSpPr>
          <p:spPr bwMode="auto">
            <a:xfrm>
              <a:off x="1117" y="2528"/>
              <a:ext cx="605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15"/>
            <p:cNvSpPr>
              <a:spLocks noChangeAspect="1" noChangeShapeType="1"/>
            </p:cNvSpPr>
            <p:nvPr/>
          </p:nvSpPr>
          <p:spPr bwMode="auto">
            <a:xfrm>
              <a:off x="1117" y="2564"/>
              <a:ext cx="605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6"/>
            <p:cNvSpPr>
              <a:spLocks noChangeAspect="1" noChangeShapeType="1"/>
            </p:cNvSpPr>
            <p:nvPr/>
          </p:nvSpPr>
          <p:spPr bwMode="auto">
            <a:xfrm>
              <a:off x="1117" y="2600"/>
              <a:ext cx="534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7"/>
            <p:cNvSpPr txBox="1">
              <a:spLocks noChangeAspect="1" noChangeArrowheads="1"/>
            </p:cNvSpPr>
            <p:nvPr/>
          </p:nvSpPr>
          <p:spPr bwMode="auto">
            <a:xfrm>
              <a:off x="1117" y="2170"/>
              <a:ext cx="4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1</a:t>
              </a:r>
              <a:endParaRPr lang="en-GB" sz="1000" b="1"/>
            </a:p>
          </p:txBody>
        </p:sp>
        <p:sp>
          <p:nvSpPr>
            <p:cNvPr id="20492" name="Text Box 18"/>
            <p:cNvSpPr txBox="1">
              <a:spLocks noChangeAspect="1" noChangeArrowheads="1"/>
            </p:cNvSpPr>
            <p:nvPr/>
          </p:nvSpPr>
          <p:spPr bwMode="auto">
            <a:xfrm>
              <a:off x="1259" y="2313"/>
              <a:ext cx="4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2</a:t>
              </a:r>
              <a:endParaRPr lang="en-GB" sz="1000" b="1"/>
            </a:p>
          </p:txBody>
        </p:sp>
        <p:sp>
          <p:nvSpPr>
            <p:cNvPr id="20493" name="Text Box 19"/>
            <p:cNvSpPr txBox="1">
              <a:spLocks noChangeAspect="1" noChangeArrowheads="1"/>
            </p:cNvSpPr>
            <p:nvPr/>
          </p:nvSpPr>
          <p:spPr bwMode="auto">
            <a:xfrm>
              <a:off x="1473" y="2457"/>
              <a:ext cx="4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3</a:t>
              </a:r>
              <a:endParaRPr lang="en-GB" sz="1000" b="1"/>
            </a:p>
          </p:txBody>
        </p:sp>
        <p:sp>
          <p:nvSpPr>
            <p:cNvPr id="20494" name="Text Box 20"/>
            <p:cNvSpPr txBox="1">
              <a:spLocks noChangeAspect="1" noChangeArrowheads="1"/>
            </p:cNvSpPr>
            <p:nvPr/>
          </p:nvSpPr>
          <p:spPr bwMode="auto">
            <a:xfrm>
              <a:off x="1544" y="2744"/>
              <a:ext cx="4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4</a:t>
              </a:r>
              <a:endParaRPr lang="en-GB" sz="1000" b="1"/>
            </a:p>
          </p:txBody>
        </p:sp>
        <p:sp>
          <p:nvSpPr>
            <p:cNvPr id="20495" name="Text Box 21"/>
            <p:cNvSpPr txBox="1">
              <a:spLocks noChangeAspect="1" noChangeArrowheads="1"/>
            </p:cNvSpPr>
            <p:nvPr/>
          </p:nvSpPr>
          <p:spPr bwMode="auto">
            <a:xfrm>
              <a:off x="1580" y="3031"/>
              <a:ext cx="4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5</a:t>
              </a:r>
              <a:endParaRPr lang="en-GB" sz="1000" b="1"/>
            </a:p>
          </p:txBody>
        </p:sp>
        <p:sp>
          <p:nvSpPr>
            <p:cNvPr id="20496" name="Text Box 22"/>
            <p:cNvSpPr txBox="1">
              <a:spLocks noChangeAspect="1" noChangeArrowheads="1"/>
            </p:cNvSpPr>
            <p:nvPr/>
          </p:nvSpPr>
          <p:spPr bwMode="auto">
            <a:xfrm>
              <a:off x="1615" y="2219"/>
              <a:ext cx="6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2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20497" name="Text Box 23"/>
            <p:cNvSpPr txBox="1">
              <a:spLocks noChangeAspect="1" noChangeArrowheads="1"/>
            </p:cNvSpPr>
            <p:nvPr/>
          </p:nvSpPr>
          <p:spPr bwMode="auto">
            <a:xfrm>
              <a:off x="1758" y="2507"/>
              <a:ext cx="6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3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20498" name="Text Box 24"/>
            <p:cNvSpPr txBox="1">
              <a:spLocks noChangeAspect="1" noChangeArrowheads="1"/>
            </p:cNvSpPr>
            <p:nvPr/>
          </p:nvSpPr>
          <p:spPr bwMode="auto">
            <a:xfrm>
              <a:off x="1793" y="2830"/>
              <a:ext cx="6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4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20499" name="Text Box 25"/>
            <p:cNvSpPr txBox="1">
              <a:spLocks noChangeAspect="1" noChangeArrowheads="1"/>
            </p:cNvSpPr>
            <p:nvPr/>
          </p:nvSpPr>
          <p:spPr bwMode="auto">
            <a:xfrm>
              <a:off x="1758" y="3153"/>
              <a:ext cx="6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5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20500" name="Text Box 26"/>
            <p:cNvSpPr txBox="1">
              <a:spLocks noChangeAspect="1" noChangeArrowheads="1"/>
            </p:cNvSpPr>
            <p:nvPr/>
          </p:nvSpPr>
          <p:spPr bwMode="auto">
            <a:xfrm>
              <a:off x="690" y="2492"/>
              <a:ext cx="4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>
                  <a:latin typeface="Times New Roman" pitchFamily="18" charset="0"/>
                </a:rPr>
                <a:t>y</a:t>
              </a:r>
              <a:r>
                <a:rPr lang="de-DE" sz="2400" b="1" baseline="-25000">
                  <a:latin typeface="Times New Roman" pitchFamily="18" charset="0"/>
                </a:rPr>
                <a:t>r</a:t>
              </a:r>
              <a:r>
                <a:rPr lang="de-DE" sz="2400" b="1">
                  <a:latin typeface="Times New Roman" pitchFamily="18" charset="0"/>
                </a:rPr>
                <a:t>(t)</a:t>
              </a:r>
              <a:endParaRPr lang="en-GB" sz="2400" b="1">
                <a:latin typeface="Times New Roman" pitchFamily="18" charset="0"/>
              </a:endParaRPr>
            </a:p>
          </p:txBody>
        </p:sp>
        <p:grpSp>
          <p:nvGrpSpPr>
            <p:cNvPr id="20501" name="Group 28"/>
            <p:cNvGrpSpPr>
              <a:grpSpLocks/>
            </p:cNvGrpSpPr>
            <p:nvPr/>
          </p:nvGrpSpPr>
          <p:grpSpPr bwMode="auto">
            <a:xfrm>
              <a:off x="240" y="2168"/>
              <a:ext cx="3936" cy="1761"/>
              <a:chOff x="576" y="2374"/>
              <a:chExt cx="3936" cy="1761"/>
            </a:xfrm>
          </p:grpSpPr>
          <p:grpSp>
            <p:nvGrpSpPr>
              <p:cNvPr id="20510" name="Group 29"/>
              <p:cNvGrpSpPr>
                <a:grpSpLocks/>
              </p:cNvGrpSpPr>
              <p:nvPr/>
            </p:nvGrpSpPr>
            <p:grpSpPr bwMode="auto">
              <a:xfrm>
                <a:off x="576" y="2386"/>
                <a:ext cx="3936" cy="1749"/>
                <a:chOff x="576" y="2386"/>
                <a:chExt cx="3936" cy="1749"/>
              </a:xfrm>
            </p:grpSpPr>
            <p:grpSp>
              <p:nvGrpSpPr>
                <p:cNvPr id="20517" name="Group 30"/>
                <p:cNvGrpSpPr>
                  <a:grpSpLocks/>
                </p:cNvGrpSpPr>
                <p:nvPr/>
              </p:nvGrpSpPr>
              <p:grpSpPr bwMode="auto">
                <a:xfrm>
                  <a:off x="576" y="2386"/>
                  <a:ext cx="3936" cy="1749"/>
                  <a:chOff x="576" y="2386"/>
                  <a:chExt cx="3936" cy="1749"/>
                </a:xfrm>
              </p:grpSpPr>
              <p:pic>
                <p:nvPicPr>
                  <p:cNvPr id="20524" name="Picture 31" descr="virtcha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576" y="2386"/>
                    <a:ext cx="3936" cy="17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2052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449" y="2592"/>
                    <a:ext cx="903" cy="1008"/>
                    <a:chOff x="1449" y="2592"/>
                    <a:chExt cx="903" cy="1008"/>
                  </a:xfrm>
                </p:grpSpPr>
                <p:sp>
                  <p:nvSpPr>
                    <p:cNvPr id="20526" name="Text Box 3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449" y="2592"/>
                      <a:ext cx="423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1</a:t>
                      </a:r>
                      <a:endParaRPr lang="en-GB" sz="1400" b="1"/>
                    </a:p>
                  </p:txBody>
                </p:sp>
                <p:sp>
                  <p:nvSpPr>
                    <p:cNvPr id="20527" name="Text Box 3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593" y="2736"/>
                      <a:ext cx="423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2</a:t>
                      </a:r>
                      <a:endParaRPr lang="en-GB" sz="1400" b="1"/>
                    </a:p>
                  </p:txBody>
                </p:sp>
                <p:sp>
                  <p:nvSpPr>
                    <p:cNvPr id="20528" name="Text Box 3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09" y="2928"/>
                      <a:ext cx="422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3</a:t>
                      </a:r>
                      <a:endParaRPr lang="en-GB" sz="1400" b="1"/>
                    </a:p>
                  </p:txBody>
                </p:sp>
                <p:sp>
                  <p:nvSpPr>
                    <p:cNvPr id="20529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929" y="3120"/>
                      <a:ext cx="423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4</a:t>
                      </a:r>
                      <a:endParaRPr lang="en-GB" sz="1400" b="1"/>
                    </a:p>
                  </p:txBody>
                </p:sp>
                <p:sp>
                  <p:nvSpPr>
                    <p:cNvPr id="20530" name="Text Box 3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72" y="3408"/>
                      <a:ext cx="422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5</a:t>
                      </a:r>
                      <a:endParaRPr lang="en-GB" sz="1400" b="1"/>
                    </a:p>
                  </p:txBody>
                </p:sp>
              </p:grpSp>
            </p:grpSp>
            <p:sp>
              <p:nvSpPr>
                <p:cNvPr id="20518" name="Line 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18" y="2631"/>
                  <a:ext cx="249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Freeform 39"/>
                <p:cNvSpPr>
                  <a:spLocks noChangeAspect="1"/>
                </p:cNvSpPr>
                <p:nvPr/>
              </p:nvSpPr>
              <p:spPr bwMode="auto">
                <a:xfrm>
                  <a:off x="1437" y="2776"/>
                  <a:ext cx="479" cy="42"/>
                </a:xfrm>
                <a:custGeom>
                  <a:avLst/>
                  <a:gdLst>
                    <a:gd name="T0" fmla="*/ 0 w 479"/>
                    <a:gd name="T1" fmla="*/ 42 h 42"/>
                    <a:gd name="T2" fmla="*/ 479 w 479"/>
                    <a:gd name="T3" fmla="*/ 0 h 42"/>
                    <a:gd name="T4" fmla="*/ 0 60000 65536"/>
                    <a:gd name="T5" fmla="*/ 0 60000 65536"/>
                    <a:gd name="T6" fmla="*/ 0 w 479"/>
                    <a:gd name="T7" fmla="*/ 0 h 42"/>
                    <a:gd name="T8" fmla="*/ 479 w 479"/>
                    <a:gd name="T9" fmla="*/ 42 h 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9" h="42">
                      <a:moveTo>
                        <a:pt x="0" y="42"/>
                      </a:moveTo>
                      <a:lnTo>
                        <a:pt x="479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0" name="Freeform 40"/>
                <p:cNvSpPr>
                  <a:spLocks noChangeAspect="1"/>
                </p:cNvSpPr>
                <p:nvPr/>
              </p:nvSpPr>
              <p:spPr bwMode="auto">
                <a:xfrm>
                  <a:off x="1420" y="2841"/>
                  <a:ext cx="638" cy="185"/>
                </a:xfrm>
                <a:custGeom>
                  <a:avLst/>
                  <a:gdLst>
                    <a:gd name="T0" fmla="*/ 0 w 638"/>
                    <a:gd name="T1" fmla="*/ 0 h 185"/>
                    <a:gd name="T2" fmla="*/ 638 w 638"/>
                    <a:gd name="T3" fmla="*/ 185 h 185"/>
                    <a:gd name="T4" fmla="*/ 0 60000 65536"/>
                    <a:gd name="T5" fmla="*/ 0 60000 65536"/>
                    <a:gd name="T6" fmla="*/ 0 w 638"/>
                    <a:gd name="T7" fmla="*/ 0 h 185"/>
                    <a:gd name="T8" fmla="*/ 638 w 638"/>
                    <a:gd name="T9" fmla="*/ 185 h 18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8" h="185">
                      <a:moveTo>
                        <a:pt x="0" y="0"/>
                      </a:moveTo>
                      <a:lnTo>
                        <a:pt x="638" y="185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1" name="Freeform 41"/>
                <p:cNvSpPr>
                  <a:spLocks noChangeAspect="1"/>
                </p:cNvSpPr>
                <p:nvPr/>
              </p:nvSpPr>
              <p:spPr bwMode="auto">
                <a:xfrm>
                  <a:off x="1440" y="2880"/>
                  <a:ext cx="632" cy="469"/>
                </a:xfrm>
                <a:custGeom>
                  <a:avLst/>
                  <a:gdLst>
                    <a:gd name="T0" fmla="*/ 0 w 632"/>
                    <a:gd name="T1" fmla="*/ 0 h 469"/>
                    <a:gd name="T2" fmla="*/ 632 w 632"/>
                    <a:gd name="T3" fmla="*/ 469 h 469"/>
                    <a:gd name="T4" fmla="*/ 0 60000 65536"/>
                    <a:gd name="T5" fmla="*/ 0 60000 65536"/>
                    <a:gd name="T6" fmla="*/ 0 w 632"/>
                    <a:gd name="T7" fmla="*/ 0 h 469"/>
                    <a:gd name="T8" fmla="*/ 632 w 632"/>
                    <a:gd name="T9" fmla="*/ 469 h 4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2" h="469">
                      <a:moveTo>
                        <a:pt x="0" y="0"/>
                      </a:moveTo>
                      <a:lnTo>
                        <a:pt x="632" y="469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2" name="Freeform 42"/>
                <p:cNvSpPr>
                  <a:spLocks noChangeAspect="1"/>
                </p:cNvSpPr>
                <p:nvPr/>
              </p:nvSpPr>
              <p:spPr bwMode="auto">
                <a:xfrm>
                  <a:off x="1392" y="2880"/>
                  <a:ext cx="571" cy="744"/>
                </a:xfrm>
                <a:custGeom>
                  <a:avLst/>
                  <a:gdLst>
                    <a:gd name="T0" fmla="*/ 0 w 571"/>
                    <a:gd name="T1" fmla="*/ 0 h 744"/>
                    <a:gd name="T2" fmla="*/ 571 w 571"/>
                    <a:gd name="T3" fmla="*/ 744 h 744"/>
                    <a:gd name="T4" fmla="*/ 0 60000 65536"/>
                    <a:gd name="T5" fmla="*/ 0 60000 65536"/>
                    <a:gd name="T6" fmla="*/ 0 w 571"/>
                    <a:gd name="T7" fmla="*/ 0 h 744"/>
                    <a:gd name="T8" fmla="*/ 571 w 571"/>
                    <a:gd name="T9" fmla="*/ 744 h 74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71" h="744">
                      <a:moveTo>
                        <a:pt x="0" y="0"/>
                      </a:moveTo>
                      <a:lnTo>
                        <a:pt x="571" y="74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04" y="27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2400" b="1">
                      <a:latin typeface="Times New Roman" pitchFamily="18" charset="0"/>
                    </a:rPr>
                    <a:t>s</a:t>
                  </a:r>
                  <a:r>
                    <a:rPr lang="de-DE" sz="2400" b="1" baseline="-25000">
                      <a:latin typeface="Times New Roman" pitchFamily="18" charset="0"/>
                    </a:rPr>
                    <a:t>r</a:t>
                  </a:r>
                  <a:endParaRPr lang="en-GB" sz="24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511" name="Group 44"/>
              <p:cNvGrpSpPr>
                <a:grpSpLocks/>
              </p:cNvGrpSpPr>
              <p:nvPr/>
            </p:nvGrpSpPr>
            <p:grpSpPr bwMode="auto">
              <a:xfrm>
                <a:off x="1524" y="2374"/>
                <a:ext cx="972" cy="1284"/>
                <a:chOff x="1524" y="2374"/>
                <a:chExt cx="972" cy="1284"/>
              </a:xfrm>
            </p:grpSpPr>
            <p:sp>
              <p:nvSpPr>
                <p:cNvPr id="20512" name="Text Box 4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24" y="2374"/>
                  <a:ext cx="348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1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20513" name="Text Box 4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51" y="2544"/>
                  <a:ext cx="353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2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20514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094" y="2832"/>
                  <a:ext cx="354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3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20515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129" y="3168"/>
                  <a:ext cx="367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4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20516" name="Text Box 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094" y="3456"/>
                  <a:ext cx="354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5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0502" name="Group 50"/>
            <p:cNvGrpSpPr>
              <a:grpSpLocks/>
            </p:cNvGrpSpPr>
            <p:nvPr/>
          </p:nvGrpSpPr>
          <p:grpSpPr bwMode="auto">
            <a:xfrm>
              <a:off x="2064" y="2174"/>
              <a:ext cx="1976" cy="1316"/>
              <a:chOff x="2400" y="2380"/>
              <a:chExt cx="1976" cy="1316"/>
            </a:xfrm>
          </p:grpSpPr>
          <p:sp>
            <p:nvSpPr>
              <p:cNvPr id="20504" name="Text Box 51"/>
              <p:cNvSpPr txBox="1">
                <a:spLocks noChangeArrowheads="1"/>
              </p:cNvSpPr>
              <p:nvPr/>
            </p:nvSpPr>
            <p:spPr bwMode="auto">
              <a:xfrm>
                <a:off x="2400" y="238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1r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20505" name="Text Box 52"/>
              <p:cNvSpPr txBox="1">
                <a:spLocks noChangeArrowheads="1"/>
              </p:cNvSpPr>
              <p:nvPr/>
            </p:nvSpPr>
            <p:spPr bwMode="auto">
              <a:xfrm>
                <a:off x="2400" y="257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2r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20506" name="Text Box 53"/>
              <p:cNvSpPr txBox="1">
                <a:spLocks noChangeArrowheads="1"/>
              </p:cNvSpPr>
              <p:nvPr/>
            </p:nvSpPr>
            <p:spPr bwMode="auto">
              <a:xfrm>
                <a:off x="2400" y="286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3r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20507" name="Text Box 54"/>
              <p:cNvSpPr txBox="1">
                <a:spLocks noChangeArrowheads="1"/>
              </p:cNvSpPr>
              <p:nvPr/>
            </p:nvSpPr>
            <p:spPr bwMode="auto">
              <a:xfrm>
                <a:off x="2400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4r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20508" name="Text Box 55"/>
              <p:cNvSpPr txBox="1">
                <a:spLocks noChangeArrowheads="1"/>
              </p:cNvSpPr>
              <p:nvPr/>
            </p:nvSpPr>
            <p:spPr bwMode="auto">
              <a:xfrm>
                <a:off x="2400" y="3484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5r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20509" name="Rectangle 56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10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s</a:t>
                </a:r>
                <a:r>
                  <a:rPr lang="de-DE" sz="1600" baseline="-25000"/>
                  <a:t>r</a:t>
                </a:r>
                <a:r>
                  <a:rPr lang="de-DE" sz="1600"/>
                  <a:t> (t) = </a:t>
                </a:r>
                <a:r>
                  <a:rPr lang="de-DE" sz="1600" b="1"/>
                  <a:t>w</a:t>
                </a:r>
                <a:r>
                  <a:rPr lang="de-DE" sz="1600"/>
                  <a:t>(</a:t>
                </a:r>
                <a:r>
                  <a:rPr lang="de-DE" sz="1600" b="1"/>
                  <a:t>r</a:t>
                </a:r>
                <a:r>
                  <a:rPr lang="de-DE" sz="1600"/>
                  <a:t>)</a:t>
                </a:r>
                <a:r>
                  <a:rPr lang="de-DE" sz="1600" baseline="30000"/>
                  <a:t>T </a:t>
                </a:r>
                <a:r>
                  <a:rPr lang="de-DE" sz="1600" b="1"/>
                  <a:t>x</a:t>
                </a:r>
                <a:r>
                  <a:rPr lang="de-DE" sz="1600"/>
                  <a:t>(t)</a:t>
                </a:r>
                <a:endParaRPr lang="en-GB" sz="1600"/>
              </a:p>
            </p:txBody>
          </p:sp>
        </p:grpSp>
        <p:sp>
          <p:nvSpPr>
            <p:cNvPr id="20503" name="Text Box 57"/>
            <p:cNvSpPr txBox="1">
              <a:spLocks noChangeArrowheads="1"/>
            </p:cNvSpPr>
            <p:nvPr/>
          </p:nvSpPr>
          <p:spPr bwMode="auto">
            <a:xfrm>
              <a:off x="3024" y="308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</a:t>
            </a:r>
            <a:endParaRPr lang="en-US" sz="2000" smtClean="0"/>
          </a:p>
        </p:txBody>
      </p:sp>
      <p:pic>
        <p:nvPicPr>
          <p:cNvPr id="21507" name="Picture 3" descr="slide20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55700"/>
            <a:ext cx="45212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 </a:t>
            </a:r>
            <a:endParaRPr lang="en-US" sz="2000" smtClean="0"/>
          </a:p>
        </p:txBody>
      </p:sp>
      <p:pic>
        <p:nvPicPr>
          <p:cNvPr id="22531" name="Picture 3" descr="slide2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55700"/>
            <a:ext cx="45212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slide2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85800"/>
            <a:ext cx="48514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1898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Examples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4863" y="990600"/>
            <a:ext cx="4148137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990600"/>
            <a:ext cx="42672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429000"/>
            <a:ext cx="2895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2819400"/>
            <a:ext cx="42672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4495800"/>
            <a:ext cx="4267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slide23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85800"/>
            <a:ext cx="48514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</a:t>
            </a:r>
            <a:endParaRPr lang="en-US" sz="2000" smtClean="0"/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 flipV="1">
            <a:off x="1828800" y="2590800"/>
            <a:ext cx="3733800" cy="1447800"/>
          </a:xfrm>
          <a:prstGeom prst="line">
            <a:avLst/>
          </a:prstGeom>
          <a:noFill/>
          <a:ln w="63500">
            <a:solidFill>
              <a:srgbClr val="BE311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1" name="Picture 7" descr="slide23c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108200"/>
            <a:ext cx="27559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slide24c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98500"/>
            <a:ext cx="48387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</a:t>
            </a:r>
            <a:endParaRPr lang="en-US" sz="2000" smtClean="0"/>
          </a:p>
        </p:txBody>
      </p:sp>
      <p:pic>
        <p:nvPicPr>
          <p:cNvPr id="25604" name="Picture 7" descr="slide23c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108200"/>
            <a:ext cx="27559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0" descr="slide24a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743200"/>
            <a:ext cx="233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1" descr="slide24b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2971800"/>
            <a:ext cx="3657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7" descr="slide25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68400"/>
            <a:ext cx="45212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</a:t>
            </a:r>
            <a:endParaRPr lang="en-US" sz="2000" smtClean="0"/>
          </a:p>
        </p:txBody>
      </p:sp>
      <p:pic>
        <p:nvPicPr>
          <p:cNvPr id="26628" name="Picture 8" descr="slide23c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7213" y="2109788"/>
            <a:ext cx="27559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9" descr="slide24a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743200"/>
            <a:ext cx="233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0" descr="slide25b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733800"/>
            <a:ext cx="3505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1" descr="slide25c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530600"/>
            <a:ext cx="233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Beamformers: the concept</a:t>
            </a:r>
            <a:endParaRPr lang="en-US" sz="2000" smtClean="0"/>
          </a:p>
        </p:txBody>
      </p:sp>
      <p:pic>
        <p:nvPicPr>
          <p:cNvPr id="27651" name="Picture 8" descr="slide26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68400"/>
            <a:ext cx="45212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9" descr="slide23c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7213" y="2109788"/>
            <a:ext cx="27559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10" descr="slide24a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743200"/>
            <a:ext cx="233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1" descr="slide25c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530600"/>
            <a:ext cx="233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2" descr="slide26b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0386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3" descr="slide26c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4419600"/>
            <a:ext cx="2336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10" descr="slide27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2781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And then: </a:t>
            </a:r>
            <a:r>
              <a:rPr lang="de-DE" smtClean="0"/>
              <a:t>creating the blobs</a:t>
            </a:r>
            <a:endParaRPr lang="en-US" sz="2000" smtClean="0"/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3124200" y="1503402"/>
            <a:ext cx="1371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Statistical </a:t>
            </a:r>
            <a:r>
              <a:rPr lang="en-US" sz="1200" dirty="0" smtClean="0"/>
              <a:t>test</a:t>
            </a:r>
          </a:p>
          <a:p>
            <a:pPr>
              <a:spcBef>
                <a:spcPct val="50000"/>
              </a:spcBef>
            </a:pPr>
            <a:r>
              <a:rPr lang="en-US" sz="1200" dirty="0" smtClean="0"/>
              <a:t>(or </a:t>
            </a:r>
            <a:r>
              <a:rPr lang="en-US" sz="1200" dirty="0" err="1" smtClean="0"/>
              <a:t>thresholding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8679" name="Rectangle 19"/>
          <p:cNvSpPr>
            <a:spLocks noChangeArrowheads="1"/>
          </p:cNvSpPr>
          <p:nvPr/>
        </p:nvSpPr>
        <p:spPr bwMode="auto">
          <a:xfrm>
            <a:off x="1600200" y="1143000"/>
            <a:ext cx="457200" cy="2133600"/>
          </a:xfrm>
          <a:prstGeom prst="rect">
            <a:avLst/>
          </a:prstGeom>
          <a:solidFill>
            <a:srgbClr val="F6FE38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20"/>
          <p:cNvSpPr>
            <a:spLocks noChangeArrowheads="1"/>
          </p:cNvSpPr>
          <p:nvPr/>
        </p:nvSpPr>
        <p:spPr bwMode="auto">
          <a:xfrm>
            <a:off x="2209800" y="1143000"/>
            <a:ext cx="457200" cy="2133600"/>
          </a:xfrm>
          <a:prstGeom prst="rect">
            <a:avLst/>
          </a:prstGeom>
          <a:solidFill>
            <a:srgbClr val="B4E394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81" name="Picture 11" descr="slide27b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990600"/>
            <a:ext cx="2501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143000" y="3619500"/>
            <a:ext cx="6896100" cy="2705100"/>
            <a:chOff x="1143000" y="3619500"/>
            <a:chExt cx="6896100" cy="2705100"/>
          </a:xfrm>
        </p:grpSpPr>
        <p:pic>
          <p:nvPicPr>
            <p:cNvPr id="28674" name="Picture 12" descr="slide27c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962400"/>
              <a:ext cx="41148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78" name="Text Box 18"/>
            <p:cNvSpPr txBox="1">
              <a:spLocks noChangeArrowheads="1"/>
            </p:cNvSpPr>
            <p:nvPr/>
          </p:nvSpPr>
          <p:spPr bwMode="auto">
            <a:xfrm>
              <a:off x="4495800" y="44958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Connectivity analysis</a:t>
              </a:r>
            </a:p>
          </p:txBody>
        </p:sp>
        <p:pic>
          <p:nvPicPr>
            <p:cNvPr id="28682" name="Picture 13" descr="slide27d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86400" y="3619500"/>
              <a:ext cx="2552700" cy="270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219200"/>
            <a:ext cx="6934200" cy="2209800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smtClean="0"/>
              <a:t>Forward model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Predict the data from a source at a given location</a:t>
            </a:r>
            <a:endParaRPr lang="en-US" b="1" smtClean="0"/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Ensures specificity in space (spotlight)</a:t>
            </a:r>
          </a:p>
          <a:p>
            <a:pPr eaLnBrk="1" hangingPunct="1"/>
            <a:r>
              <a:rPr lang="en-US" b="1" smtClean="0"/>
              <a:t>Experimental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Experimental contrast / active versus baseline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Ensures selectivity for effect of interest</a:t>
            </a:r>
            <a:r>
              <a:rPr lang="en-US" b="1" smtClean="0"/>
              <a:t> 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6019800" cy="1752600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smtClean="0"/>
              <a:t>Forward model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How is a source ‘seen’ by the sensor-array?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Given a source </a:t>
            </a:r>
            <a:r>
              <a:rPr lang="en-US" b="1" smtClean="0"/>
              <a:t>s</a:t>
            </a:r>
            <a:r>
              <a:rPr lang="en-US" smtClean="0"/>
              <a:t> at location </a:t>
            </a:r>
            <a:r>
              <a:rPr lang="en-US" b="1" smtClean="0"/>
              <a:t>r</a:t>
            </a:r>
            <a:r>
              <a:rPr lang="en-US" smtClean="0"/>
              <a:t> (and orientation </a:t>
            </a:r>
            <a:r>
              <a:rPr lang="en-US" b="1" smtClean="0">
                <a:latin typeface="Symbol" charset="2"/>
                <a:sym typeface="Symbol" charset="2"/>
              </a:rPr>
              <a:t></a:t>
            </a:r>
            <a:r>
              <a:rPr lang="en-US" smtClean="0"/>
              <a:t>), what is the data </a:t>
            </a:r>
            <a:r>
              <a:rPr lang="en-US" b="1" smtClean="0"/>
              <a:t>x</a:t>
            </a:r>
            <a:r>
              <a:rPr lang="en-US" smtClean="0"/>
              <a:t>?</a:t>
            </a:r>
          </a:p>
          <a:p>
            <a:pPr lvl="2" eaLnBrk="1" hangingPunct="1"/>
            <a:endParaRPr lang="en-US" smtClean="0"/>
          </a:p>
        </p:txBody>
      </p:sp>
      <p:pic>
        <p:nvPicPr>
          <p:cNvPr id="30724" name="Picture 4" descr="head+sour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3124200"/>
            <a:ext cx="2362200" cy="1752600"/>
            <a:chOff x="864" y="1872"/>
            <a:chExt cx="1920" cy="1536"/>
          </a:xfrm>
        </p:grpSpPr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H="1">
              <a:off x="864" y="2448"/>
              <a:ext cx="76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H="1">
              <a:off x="1056" y="23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H="1" flipV="1">
              <a:off x="1392" y="196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 flipV="1">
              <a:off x="1728" y="1872"/>
              <a:ext cx="48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824" y="1920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V="1">
              <a:off x="1872" y="2160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1872" y="2400"/>
              <a:ext cx="86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872" y="2496"/>
              <a:ext cx="91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1824" y="2592"/>
              <a:ext cx="816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6019800" cy="1371600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dirty="0" smtClean="0"/>
              <a:t>Forward model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How is a source ‘seen’ by the sensor-array?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Given a source </a:t>
            </a:r>
            <a:r>
              <a:rPr lang="en-US" b="1" dirty="0" smtClean="0"/>
              <a:t>s</a:t>
            </a:r>
            <a:r>
              <a:rPr lang="en-US" dirty="0" smtClean="0"/>
              <a:t> at location </a:t>
            </a:r>
            <a:r>
              <a:rPr lang="en-US" b="1" dirty="0" smtClean="0"/>
              <a:t>r</a:t>
            </a:r>
            <a:r>
              <a:rPr lang="en-US" dirty="0" smtClean="0"/>
              <a:t> (and orientation </a:t>
            </a:r>
            <a:r>
              <a:rPr lang="en-US" b="1" dirty="0" smtClean="0">
                <a:latin typeface="Symbol" charset="2"/>
                <a:sym typeface="Symbol" charset="2"/>
              </a:rPr>
              <a:t></a:t>
            </a:r>
            <a:r>
              <a:rPr lang="en-US" dirty="0" smtClean="0"/>
              <a:t>), what is the data </a:t>
            </a:r>
            <a:r>
              <a:rPr lang="en-US" b="1" dirty="0" smtClean="0"/>
              <a:t>x</a:t>
            </a:r>
            <a:r>
              <a:rPr lang="en-US" dirty="0" smtClean="0"/>
              <a:t>?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31748" name="Line 4"/>
          <p:cNvSpPr>
            <a:spLocks noChangeAspect="1" noChangeShapeType="1"/>
          </p:cNvSpPr>
          <p:nvPr/>
        </p:nvSpPr>
        <p:spPr bwMode="auto">
          <a:xfrm flipV="1">
            <a:off x="1546225" y="3340100"/>
            <a:ext cx="395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Aspect="1" noChangeShapeType="1"/>
          </p:cNvSpPr>
          <p:nvPr/>
        </p:nvSpPr>
        <p:spPr bwMode="auto">
          <a:xfrm flipV="1">
            <a:off x="1601788" y="3568700"/>
            <a:ext cx="73501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Aspect="1" noChangeShapeType="1"/>
          </p:cNvSpPr>
          <p:nvPr/>
        </p:nvSpPr>
        <p:spPr bwMode="auto">
          <a:xfrm>
            <a:off x="1601788" y="3795713"/>
            <a:ext cx="96043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Aspect="1" noChangeShapeType="1"/>
          </p:cNvSpPr>
          <p:nvPr/>
        </p:nvSpPr>
        <p:spPr bwMode="auto">
          <a:xfrm>
            <a:off x="1601788" y="3852863"/>
            <a:ext cx="960437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Aspect="1" noChangeShapeType="1"/>
          </p:cNvSpPr>
          <p:nvPr/>
        </p:nvSpPr>
        <p:spPr bwMode="auto">
          <a:xfrm>
            <a:off x="1601788" y="3910013"/>
            <a:ext cx="84772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spect="1" noChangeArrowheads="1"/>
          </p:cNvSpPr>
          <p:nvPr/>
        </p:nvSpPr>
        <p:spPr bwMode="auto">
          <a:xfrm>
            <a:off x="1601788" y="3227388"/>
            <a:ext cx="671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/>
              <a:t>H</a:t>
            </a:r>
            <a:r>
              <a:rPr lang="de-DE" sz="1000" b="1" baseline="-25000"/>
              <a:t>1</a:t>
            </a:r>
            <a:endParaRPr lang="en-GB" sz="1000" b="1"/>
          </a:p>
        </p:txBody>
      </p:sp>
      <p:sp>
        <p:nvSpPr>
          <p:cNvPr id="31754" name="Text Box 10"/>
          <p:cNvSpPr txBox="1">
            <a:spLocks noChangeAspect="1" noChangeArrowheads="1"/>
          </p:cNvSpPr>
          <p:nvPr/>
        </p:nvSpPr>
        <p:spPr bwMode="auto">
          <a:xfrm>
            <a:off x="1827213" y="3454400"/>
            <a:ext cx="671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/>
              <a:t>H</a:t>
            </a:r>
            <a:r>
              <a:rPr lang="de-DE" sz="1000" b="1" baseline="-25000"/>
              <a:t>2</a:t>
            </a:r>
            <a:endParaRPr lang="en-GB" sz="1000" b="1"/>
          </a:p>
        </p:txBody>
      </p:sp>
      <p:sp>
        <p:nvSpPr>
          <p:cNvPr id="31755" name="Text Box 11"/>
          <p:cNvSpPr txBox="1">
            <a:spLocks noChangeAspect="1" noChangeArrowheads="1"/>
          </p:cNvSpPr>
          <p:nvPr/>
        </p:nvSpPr>
        <p:spPr bwMode="auto">
          <a:xfrm>
            <a:off x="2166938" y="3683000"/>
            <a:ext cx="669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/>
              <a:t>H</a:t>
            </a:r>
            <a:r>
              <a:rPr lang="de-DE" sz="1000" b="1" baseline="-25000"/>
              <a:t>3</a:t>
            </a:r>
            <a:endParaRPr lang="en-GB" sz="1000" b="1"/>
          </a:p>
        </p:txBody>
      </p:sp>
      <p:sp>
        <p:nvSpPr>
          <p:cNvPr id="31756" name="Text Box 12"/>
          <p:cNvSpPr txBox="1">
            <a:spLocks noChangeAspect="1" noChangeArrowheads="1"/>
          </p:cNvSpPr>
          <p:nvPr/>
        </p:nvSpPr>
        <p:spPr bwMode="auto">
          <a:xfrm>
            <a:off x="2279650" y="4138613"/>
            <a:ext cx="671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/>
              <a:t>H</a:t>
            </a:r>
            <a:r>
              <a:rPr lang="de-DE" sz="1000" b="1" baseline="-25000"/>
              <a:t>4</a:t>
            </a:r>
            <a:endParaRPr lang="en-GB" sz="1000" b="1"/>
          </a:p>
        </p:txBody>
      </p:sp>
      <p:sp>
        <p:nvSpPr>
          <p:cNvPr id="31757" name="Text Box 13"/>
          <p:cNvSpPr txBox="1">
            <a:spLocks noChangeAspect="1" noChangeArrowheads="1"/>
          </p:cNvSpPr>
          <p:nvPr/>
        </p:nvSpPr>
        <p:spPr bwMode="auto">
          <a:xfrm>
            <a:off x="2336800" y="4594225"/>
            <a:ext cx="669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/>
              <a:t>H</a:t>
            </a:r>
            <a:r>
              <a:rPr lang="de-DE" sz="1000" b="1" baseline="-25000"/>
              <a:t>5</a:t>
            </a:r>
            <a:endParaRPr lang="en-GB" sz="1000" b="1"/>
          </a:p>
        </p:txBody>
      </p:sp>
      <p:sp>
        <p:nvSpPr>
          <p:cNvPr id="31762" name="Text Box 18"/>
          <p:cNvSpPr txBox="1">
            <a:spLocks noChangeAspect="1" noChangeArrowheads="1"/>
          </p:cNvSpPr>
          <p:nvPr/>
        </p:nvSpPr>
        <p:spPr bwMode="auto">
          <a:xfrm>
            <a:off x="923925" y="3738563"/>
            <a:ext cx="73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Times New Roman" pitchFamily="18" charset="0"/>
              </a:rPr>
              <a:t>y</a:t>
            </a:r>
            <a:r>
              <a:rPr lang="de-DE" sz="2400" b="1" baseline="-25000">
                <a:latin typeface="Times New Roman" pitchFamily="18" charset="0"/>
              </a:rPr>
              <a:t>r</a:t>
            </a:r>
            <a:r>
              <a:rPr lang="de-DE" sz="2400" b="1">
                <a:latin typeface="Times New Roman" pitchFamily="18" charset="0"/>
              </a:rPr>
              <a:t>(t)</a:t>
            </a:r>
            <a:endParaRPr lang="en-GB" sz="2400" b="1">
              <a:latin typeface="Times New Roman" pitchFamily="18" charset="0"/>
            </a:endParaRPr>
          </a:p>
        </p:txBody>
      </p:sp>
      <p:pic>
        <p:nvPicPr>
          <p:cNvPr id="31763" name="Picture 23" descr="virtchan"/>
          <p:cNvPicPr>
            <a:picLocks noChangeAspect="1" noChangeArrowheads="1"/>
          </p:cNvPicPr>
          <p:nvPr/>
        </p:nvPicPr>
        <p:blipFill>
          <a:blip r:embed="rId3" cstate="print"/>
          <a:srcRect r="51219"/>
          <a:stretch>
            <a:fillRect/>
          </a:stretch>
        </p:blipFill>
        <p:spPr bwMode="auto">
          <a:xfrm>
            <a:off x="228600" y="3200400"/>
            <a:ext cx="304800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64" name="Text Box 35"/>
          <p:cNvSpPr txBox="1">
            <a:spLocks noChangeArrowheads="1"/>
          </p:cNvSpPr>
          <p:nvPr/>
        </p:nvSpPr>
        <p:spPr bwMode="auto">
          <a:xfrm>
            <a:off x="1047750" y="38750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Times New Roman" pitchFamily="18" charset="0"/>
              </a:rPr>
              <a:t>s</a:t>
            </a:r>
            <a:r>
              <a:rPr lang="de-DE" sz="2400" b="1" baseline="-25000">
                <a:latin typeface="Times New Roman" pitchFamily="18" charset="0"/>
              </a:rPr>
              <a:t>r</a:t>
            </a:r>
            <a:endParaRPr lang="en-GB" sz="2400" b="1">
              <a:latin typeface="Times New Roman" pitchFamily="18" charset="0"/>
            </a:endParaRPr>
          </a:p>
        </p:txBody>
      </p:sp>
      <p:grpSp>
        <p:nvGrpSpPr>
          <p:cNvPr id="31765" name="Group 36"/>
          <p:cNvGrpSpPr>
            <a:grpSpLocks/>
          </p:cNvGrpSpPr>
          <p:nvPr/>
        </p:nvGrpSpPr>
        <p:grpSpPr bwMode="auto">
          <a:xfrm>
            <a:off x="1714500" y="3224213"/>
            <a:ext cx="1543050" cy="2038350"/>
            <a:chOff x="1524" y="2374"/>
            <a:chExt cx="972" cy="1284"/>
          </a:xfrm>
        </p:grpSpPr>
        <p:sp>
          <p:nvSpPr>
            <p:cNvPr id="31789" name="Text Box 37"/>
            <p:cNvSpPr txBox="1">
              <a:spLocks noChangeAspect="1" noChangeArrowheads="1"/>
            </p:cNvSpPr>
            <p:nvPr/>
          </p:nvSpPr>
          <p:spPr bwMode="auto">
            <a:xfrm>
              <a:off x="1524" y="2374"/>
              <a:ext cx="34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500" b="1">
                  <a:latin typeface="Times New Roman" pitchFamily="18" charset="0"/>
                </a:rPr>
                <a:t>x</a:t>
              </a:r>
              <a:r>
                <a:rPr lang="de-DE" sz="1500" b="1" baseline="-25000">
                  <a:latin typeface="Times New Roman" pitchFamily="18" charset="0"/>
                </a:rPr>
                <a:t>1</a:t>
              </a:r>
              <a:r>
                <a:rPr lang="de-DE" sz="1500" b="1">
                  <a:latin typeface="Times New Roman" pitchFamily="18" charset="0"/>
                </a:rPr>
                <a:t>(t)</a:t>
              </a:r>
              <a:endParaRPr lang="en-GB" sz="1500" b="1">
                <a:latin typeface="Times New Roman" pitchFamily="18" charset="0"/>
              </a:endParaRPr>
            </a:p>
          </p:txBody>
        </p:sp>
        <p:sp>
          <p:nvSpPr>
            <p:cNvPr id="31790" name="Text Box 38"/>
            <p:cNvSpPr txBox="1">
              <a:spLocks noChangeAspect="1" noChangeArrowheads="1"/>
            </p:cNvSpPr>
            <p:nvPr/>
          </p:nvSpPr>
          <p:spPr bwMode="auto">
            <a:xfrm>
              <a:off x="1951" y="2544"/>
              <a:ext cx="35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500" b="1">
                  <a:latin typeface="Times New Roman" pitchFamily="18" charset="0"/>
                </a:rPr>
                <a:t>x</a:t>
              </a:r>
              <a:r>
                <a:rPr lang="de-DE" sz="1500" b="1" baseline="-25000">
                  <a:latin typeface="Times New Roman" pitchFamily="18" charset="0"/>
                </a:rPr>
                <a:t>2</a:t>
              </a:r>
              <a:r>
                <a:rPr lang="de-DE" sz="1500" b="1">
                  <a:latin typeface="Times New Roman" pitchFamily="18" charset="0"/>
                </a:rPr>
                <a:t>(t)</a:t>
              </a:r>
              <a:endParaRPr lang="en-GB" sz="1500" b="1">
                <a:latin typeface="Times New Roman" pitchFamily="18" charset="0"/>
              </a:endParaRPr>
            </a:p>
          </p:txBody>
        </p:sp>
        <p:sp>
          <p:nvSpPr>
            <p:cNvPr id="31791" name="Text Box 39"/>
            <p:cNvSpPr txBox="1">
              <a:spLocks noChangeAspect="1" noChangeArrowheads="1"/>
            </p:cNvSpPr>
            <p:nvPr/>
          </p:nvSpPr>
          <p:spPr bwMode="auto">
            <a:xfrm>
              <a:off x="2094" y="2832"/>
              <a:ext cx="35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500" b="1">
                  <a:latin typeface="Times New Roman" pitchFamily="18" charset="0"/>
                </a:rPr>
                <a:t>x</a:t>
              </a:r>
              <a:r>
                <a:rPr lang="de-DE" sz="1500" b="1" baseline="-25000">
                  <a:latin typeface="Times New Roman" pitchFamily="18" charset="0"/>
                </a:rPr>
                <a:t>3</a:t>
              </a:r>
              <a:r>
                <a:rPr lang="de-DE" sz="1500" b="1">
                  <a:latin typeface="Times New Roman" pitchFamily="18" charset="0"/>
                </a:rPr>
                <a:t>(t)</a:t>
              </a:r>
              <a:endParaRPr lang="en-GB" sz="1500" b="1">
                <a:latin typeface="Times New Roman" pitchFamily="18" charset="0"/>
              </a:endParaRPr>
            </a:p>
          </p:txBody>
        </p:sp>
        <p:sp>
          <p:nvSpPr>
            <p:cNvPr id="31792" name="Text Box 40"/>
            <p:cNvSpPr txBox="1">
              <a:spLocks noChangeAspect="1" noChangeArrowheads="1"/>
            </p:cNvSpPr>
            <p:nvPr/>
          </p:nvSpPr>
          <p:spPr bwMode="auto">
            <a:xfrm>
              <a:off x="2129" y="3168"/>
              <a:ext cx="36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500" b="1">
                  <a:latin typeface="Times New Roman" pitchFamily="18" charset="0"/>
                </a:rPr>
                <a:t>x</a:t>
              </a:r>
              <a:r>
                <a:rPr lang="de-DE" sz="1500" b="1" baseline="-25000">
                  <a:latin typeface="Times New Roman" pitchFamily="18" charset="0"/>
                </a:rPr>
                <a:t>4</a:t>
              </a:r>
              <a:r>
                <a:rPr lang="de-DE" sz="1500" b="1">
                  <a:latin typeface="Times New Roman" pitchFamily="18" charset="0"/>
                </a:rPr>
                <a:t>(t)</a:t>
              </a:r>
              <a:endParaRPr lang="en-GB" sz="1500" b="1">
                <a:latin typeface="Times New Roman" pitchFamily="18" charset="0"/>
              </a:endParaRPr>
            </a:p>
          </p:txBody>
        </p:sp>
        <p:sp>
          <p:nvSpPr>
            <p:cNvPr id="31793" name="Text Box 41"/>
            <p:cNvSpPr txBox="1">
              <a:spLocks noChangeAspect="1" noChangeArrowheads="1"/>
            </p:cNvSpPr>
            <p:nvPr/>
          </p:nvSpPr>
          <p:spPr bwMode="auto">
            <a:xfrm>
              <a:off x="2094" y="3456"/>
              <a:ext cx="35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500" b="1">
                  <a:latin typeface="Times New Roman" pitchFamily="18" charset="0"/>
                </a:rPr>
                <a:t>x</a:t>
              </a:r>
              <a:r>
                <a:rPr lang="de-DE" sz="1500" b="1" baseline="-25000">
                  <a:latin typeface="Times New Roman" pitchFamily="18" charset="0"/>
                </a:rPr>
                <a:t>5</a:t>
              </a:r>
              <a:r>
                <a:rPr lang="de-DE" sz="1500" b="1">
                  <a:latin typeface="Times New Roman" pitchFamily="18" charset="0"/>
                </a:rPr>
                <a:t>(t)</a:t>
              </a:r>
              <a:endParaRPr lang="en-GB" sz="1500" b="1">
                <a:latin typeface="Times New Roman" pitchFamily="18" charset="0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04950" y="3543300"/>
            <a:ext cx="1524000" cy="1638300"/>
            <a:chOff x="1200" y="2386"/>
            <a:chExt cx="960" cy="1032"/>
          </a:xfrm>
        </p:grpSpPr>
        <p:grpSp>
          <p:nvGrpSpPr>
            <p:cNvPr id="31777" name="Group 24"/>
            <p:cNvGrpSpPr>
              <a:grpSpLocks/>
            </p:cNvGrpSpPr>
            <p:nvPr/>
          </p:nvGrpSpPr>
          <p:grpSpPr bwMode="auto">
            <a:xfrm>
              <a:off x="1257" y="2386"/>
              <a:ext cx="903" cy="1008"/>
              <a:chOff x="1449" y="2592"/>
              <a:chExt cx="903" cy="1008"/>
            </a:xfrm>
          </p:grpSpPr>
          <p:sp>
            <p:nvSpPr>
              <p:cNvPr id="31784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1449" y="2592"/>
                <a:ext cx="42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b="1"/>
                  <a:t>h</a:t>
                </a:r>
                <a:r>
                  <a:rPr lang="de-DE" sz="1400" b="1" baseline="-25000"/>
                  <a:t>1</a:t>
                </a:r>
                <a:endParaRPr lang="en-GB" sz="1400" b="1"/>
              </a:p>
            </p:txBody>
          </p:sp>
          <p:sp>
            <p:nvSpPr>
              <p:cNvPr id="31785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1593" y="2736"/>
                <a:ext cx="42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b="1"/>
                  <a:t>h</a:t>
                </a:r>
                <a:r>
                  <a:rPr lang="de-DE" sz="1400" b="1" baseline="-25000"/>
                  <a:t>2</a:t>
                </a:r>
                <a:endParaRPr lang="en-GB" sz="1400" b="1"/>
              </a:p>
            </p:txBody>
          </p:sp>
          <p:sp>
            <p:nvSpPr>
              <p:cNvPr id="31786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809" y="2928"/>
                <a:ext cx="42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b="1"/>
                  <a:t>h</a:t>
                </a:r>
                <a:r>
                  <a:rPr lang="de-DE" sz="1400" b="1" baseline="-25000"/>
                  <a:t>3</a:t>
                </a:r>
                <a:endParaRPr lang="en-GB" sz="1400" b="1"/>
              </a:p>
            </p:txBody>
          </p:sp>
          <p:sp>
            <p:nvSpPr>
              <p:cNvPr id="31787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1929" y="3120"/>
                <a:ext cx="42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b="1"/>
                  <a:t>h</a:t>
                </a:r>
                <a:r>
                  <a:rPr lang="de-DE" sz="1400" b="1" baseline="-25000"/>
                  <a:t>4</a:t>
                </a:r>
                <a:endParaRPr lang="en-GB" sz="1400" b="1"/>
              </a:p>
            </p:txBody>
          </p:sp>
          <p:sp>
            <p:nvSpPr>
              <p:cNvPr id="31788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1872" y="3408"/>
                <a:ext cx="42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b="1"/>
                  <a:t>h</a:t>
                </a:r>
                <a:r>
                  <a:rPr lang="de-DE" sz="1400" b="1" baseline="-25000"/>
                  <a:t>5</a:t>
                </a:r>
                <a:endParaRPr lang="en-GB" sz="1400" b="1"/>
              </a:p>
            </p:txBody>
          </p:sp>
        </p:grpSp>
        <p:grpSp>
          <p:nvGrpSpPr>
            <p:cNvPr id="31778" name="Group 61"/>
            <p:cNvGrpSpPr>
              <a:grpSpLocks/>
            </p:cNvGrpSpPr>
            <p:nvPr/>
          </p:nvGrpSpPr>
          <p:grpSpPr bwMode="auto">
            <a:xfrm>
              <a:off x="1200" y="2425"/>
              <a:ext cx="680" cy="993"/>
              <a:chOff x="1200" y="2425"/>
              <a:chExt cx="680" cy="993"/>
            </a:xfrm>
          </p:grpSpPr>
          <p:sp>
            <p:nvSpPr>
              <p:cNvPr id="31779" name="Line 62"/>
              <p:cNvSpPr>
                <a:spLocks noChangeAspect="1" noChangeShapeType="1"/>
              </p:cNvSpPr>
              <p:nvPr/>
            </p:nvSpPr>
            <p:spPr bwMode="auto">
              <a:xfrm flipV="1">
                <a:off x="1226" y="2425"/>
                <a:ext cx="249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Freeform 63"/>
              <p:cNvSpPr>
                <a:spLocks noChangeAspect="1"/>
              </p:cNvSpPr>
              <p:nvPr/>
            </p:nvSpPr>
            <p:spPr bwMode="auto">
              <a:xfrm>
                <a:off x="1245" y="2570"/>
                <a:ext cx="479" cy="42"/>
              </a:xfrm>
              <a:custGeom>
                <a:avLst/>
                <a:gdLst>
                  <a:gd name="T0" fmla="*/ 0 w 479"/>
                  <a:gd name="T1" fmla="*/ 42 h 42"/>
                  <a:gd name="T2" fmla="*/ 479 w 479"/>
                  <a:gd name="T3" fmla="*/ 0 h 42"/>
                  <a:gd name="T4" fmla="*/ 0 60000 65536"/>
                  <a:gd name="T5" fmla="*/ 0 60000 65536"/>
                  <a:gd name="T6" fmla="*/ 0 w 479"/>
                  <a:gd name="T7" fmla="*/ 0 h 42"/>
                  <a:gd name="T8" fmla="*/ 479 w 479"/>
                  <a:gd name="T9" fmla="*/ 42 h 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9" h="42">
                    <a:moveTo>
                      <a:pt x="0" y="42"/>
                    </a:moveTo>
                    <a:lnTo>
                      <a:pt x="47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Freeform 64"/>
              <p:cNvSpPr>
                <a:spLocks noChangeAspect="1"/>
              </p:cNvSpPr>
              <p:nvPr/>
            </p:nvSpPr>
            <p:spPr bwMode="auto">
              <a:xfrm>
                <a:off x="1228" y="2635"/>
                <a:ext cx="638" cy="185"/>
              </a:xfrm>
              <a:custGeom>
                <a:avLst/>
                <a:gdLst>
                  <a:gd name="T0" fmla="*/ 0 w 638"/>
                  <a:gd name="T1" fmla="*/ 0 h 185"/>
                  <a:gd name="T2" fmla="*/ 638 w 638"/>
                  <a:gd name="T3" fmla="*/ 185 h 185"/>
                  <a:gd name="T4" fmla="*/ 0 60000 65536"/>
                  <a:gd name="T5" fmla="*/ 0 60000 65536"/>
                  <a:gd name="T6" fmla="*/ 0 w 638"/>
                  <a:gd name="T7" fmla="*/ 0 h 185"/>
                  <a:gd name="T8" fmla="*/ 638 w 638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8" h="185">
                    <a:moveTo>
                      <a:pt x="0" y="0"/>
                    </a:moveTo>
                    <a:lnTo>
                      <a:pt x="638" y="18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Freeform 65"/>
              <p:cNvSpPr>
                <a:spLocks noChangeAspect="1"/>
              </p:cNvSpPr>
              <p:nvPr/>
            </p:nvSpPr>
            <p:spPr bwMode="auto">
              <a:xfrm>
                <a:off x="1248" y="2674"/>
                <a:ext cx="632" cy="469"/>
              </a:xfrm>
              <a:custGeom>
                <a:avLst/>
                <a:gdLst>
                  <a:gd name="T0" fmla="*/ 0 w 632"/>
                  <a:gd name="T1" fmla="*/ 0 h 469"/>
                  <a:gd name="T2" fmla="*/ 632 w 632"/>
                  <a:gd name="T3" fmla="*/ 469 h 469"/>
                  <a:gd name="T4" fmla="*/ 0 60000 65536"/>
                  <a:gd name="T5" fmla="*/ 0 60000 65536"/>
                  <a:gd name="T6" fmla="*/ 0 w 632"/>
                  <a:gd name="T7" fmla="*/ 0 h 469"/>
                  <a:gd name="T8" fmla="*/ 632 w 632"/>
                  <a:gd name="T9" fmla="*/ 469 h 4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2" h="469">
                    <a:moveTo>
                      <a:pt x="0" y="0"/>
                    </a:moveTo>
                    <a:lnTo>
                      <a:pt x="632" y="46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Freeform 66"/>
              <p:cNvSpPr>
                <a:spLocks noChangeAspect="1"/>
              </p:cNvSpPr>
              <p:nvPr/>
            </p:nvSpPr>
            <p:spPr bwMode="auto">
              <a:xfrm>
                <a:off x="1200" y="2674"/>
                <a:ext cx="571" cy="744"/>
              </a:xfrm>
              <a:custGeom>
                <a:avLst/>
                <a:gdLst>
                  <a:gd name="T0" fmla="*/ 0 w 571"/>
                  <a:gd name="T1" fmla="*/ 0 h 744"/>
                  <a:gd name="T2" fmla="*/ 571 w 571"/>
                  <a:gd name="T3" fmla="*/ 744 h 744"/>
                  <a:gd name="T4" fmla="*/ 0 60000 65536"/>
                  <a:gd name="T5" fmla="*/ 0 60000 65536"/>
                  <a:gd name="T6" fmla="*/ 0 w 571"/>
                  <a:gd name="T7" fmla="*/ 0 h 744"/>
                  <a:gd name="T8" fmla="*/ 571 w 571"/>
                  <a:gd name="T9" fmla="*/ 744 h 7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1" h="744">
                    <a:moveTo>
                      <a:pt x="0" y="0"/>
                    </a:moveTo>
                    <a:lnTo>
                      <a:pt x="571" y="7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205" name="Text Box 85"/>
          <p:cNvSpPr txBox="1">
            <a:spLocks noChangeArrowheads="1"/>
          </p:cNvSpPr>
          <p:nvPr/>
        </p:nvSpPr>
        <p:spPr bwMode="auto">
          <a:xfrm>
            <a:off x="5867400" y="5562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X = h * s</a:t>
            </a:r>
            <a:endParaRPr lang="en-US"/>
          </a:p>
        </p:txBody>
      </p:sp>
      <p:sp>
        <p:nvSpPr>
          <p:cNvPr id="43089" name="Rectangle 81"/>
          <p:cNvSpPr>
            <a:spLocks noChangeArrowheads="1"/>
          </p:cNvSpPr>
          <p:nvPr/>
        </p:nvSpPr>
        <p:spPr bwMode="auto">
          <a:xfrm>
            <a:off x="6400800" y="3429000"/>
            <a:ext cx="457200" cy="16764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r</a:t>
            </a:r>
            <a:endParaRPr lang="en-US" dirty="0"/>
          </a:p>
        </p:txBody>
      </p:sp>
      <p:sp>
        <p:nvSpPr>
          <p:cNvPr id="43108" name="Rectangle 100"/>
          <p:cNvSpPr>
            <a:spLocks noChangeArrowheads="1"/>
          </p:cNvSpPr>
          <p:nvPr/>
        </p:nvSpPr>
        <p:spPr bwMode="auto">
          <a:xfrm>
            <a:off x="3858399" y="3429000"/>
            <a:ext cx="1752600" cy="16764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X(t)</a:t>
            </a:r>
          </a:p>
        </p:txBody>
      </p:sp>
      <p:sp>
        <p:nvSpPr>
          <p:cNvPr id="2" name="Rectangle 100"/>
          <p:cNvSpPr>
            <a:spLocks noChangeArrowheads="1"/>
          </p:cNvSpPr>
          <p:nvPr/>
        </p:nvSpPr>
        <p:spPr bwMode="auto">
          <a:xfrm>
            <a:off x="7239000" y="4038600"/>
            <a:ext cx="1752600" cy="3048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s</a:t>
            </a:r>
            <a:r>
              <a:rPr lang="en-US" baseline="-25000" dirty="0" err="1" smtClean="0"/>
              <a:t>r</a:t>
            </a:r>
            <a:r>
              <a:rPr lang="en-US" dirty="0" smtClean="0"/>
              <a:t>(t</a:t>
            </a:r>
            <a:r>
              <a:rPr lang="en-US" dirty="0"/>
              <a:t>)</a:t>
            </a:r>
          </a:p>
        </p:txBody>
      </p:sp>
      <p:sp>
        <p:nvSpPr>
          <p:cNvPr id="133209" name="Text Box 89"/>
          <p:cNvSpPr txBox="1">
            <a:spLocks noChangeArrowheads="1"/>
          </p:cNvSpPr>
          <p:nvPr/>
        </p:nvSpPr>
        <p:spPr bwMode="auto">
          <a:xfrm>
            <a:off x="5763399" y="40386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=</a:t>
            </a:r>
          </a:p>
        </p:txBody>
      </p:sp>
      <p:sp>
        <p:nvSpPr>
          <p:cNvPr id="133210" name="Text Box 90"/>
          <p:cNvSpPr txBox="1">
            <a:spLocks noChangeArrowheads="1"/>
          </p:cNvSpPr>
          <p:nvPr/>
        </p:nvSpPr>
        <p:spPr bwMode="auto">
          <a:xfrm>
            <a:off x="6858000" y="40528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*</a:t>
            </a:r>
          </a:p>
        </p:txBody>
      </p:sp>
      <p:sp>
        <p:nvSpPr>
          <p:cNvPr id="133211" name="Text Box 91"/>
          <p:cNvSpPr txBox="1">
            <a:spLocks noChangeArrowheads="1"/>
          </p:cNvSpPr>
          <p:nvPr/>
        </p:nvSpPr>
        <p:spPr bwMode="auto">
          <a:xfrm>
            <a:off x="64770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?</a:t>
            </a:r>
            <a:endParaRPr lang="en-US" dirty="0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172200" y="2667000"/>
            <a:ext cx="1122363" cy="685800"/>
            <a:chOff x="6248400" y="2667000"/>
            <a:chExt cx="1121634" cy="685801"/>
          </a:xfrm>
        </p:grpSpPr>
        <p:sp>
          <p:nvSpPr>
            <p:cNvPr id="31775" name="TextBox 46"/>
            <p:cNvSpPr txBox="1">
              <a:spLocks noChangeArrowheads="1"/>
            </p:cNvSpPr>
            <p:nvPr/>
          </p:nvSpPr>
          <p:spPr bwMode="auto">
            <a:xfrm>
              <a:off x="6248400" y="2667000"/>
              <a:ext cx="11216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Leadfield</a:t>
              </a:r>
            </a:p>
          </p:txBody>
        </p:sp>
        <p:cxnSp>
          <p:nvCxnSpPr>
            <p:cNvPr id="49" name="Straight Arrow Connector 48"/>
            <p:cNvCxnSpPr>
              <a:cxnSpLocks noChangeShapeType="1"/>
              <a:endCxn id="31775" idx="2"/>
            </p:cNvCxnSpPr>
            <p:nvPr/>
          </p:nvCxnSpPr>
          <p:spPr bwMode="auto">
            <a:xfrm rot="5400000" flipH="1" flipV="1">
              <a:off x="6598907" y="3143284"/>
              <a:ext cx="315912" cy="1031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54" name="TextBox 53"/>
          <p:cNvSpPr txBox="1"/>
          <p:nvPr/>
        </p:nvSpPr>
        <p:spPr>
          <a:xfrm rot="16200000">
            <a:off x="3224411" y="4090412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 pitchFamily="2" charset="2"/>
              </a:rPr>
              <a:t> </a:t>
            </a:r>
            <a:r>
              <a:rPr lang="en-US" sz="1200" dirty="0" smtClean="0"/>
              <a:t>channels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739011" y="4090412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 pitchFamily="2" charset="2"/>
              </a:rPr>
              <a:t> </a:t>
            </a:r>
            <a:r>
              <a:rPr lang="en-US" sz="1200" dirty="0" smtClean="0"/>
              <a:t>channels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419600" y="320040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 pitchFamily="2" charset="2"/>
              </a:rPr>
              <a:t>time 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848600" y="381000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 pitchFamily="2" charset="2"/>
              </a:rPr>
              <a:t>time 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5" grpId="0"/>
      <p:bldP spid="43089" grpId="0" animBg="1"/>
      <p:bldP spid="43108" grpId="0" animBg="1"/>
      <p:bldP spid="2" grpId="0" animBg="1"/>
      <p:bldP spid="133209" grpId="0"/>
      <p:bldP spid="133210" grpId="0"/>
      <p:bldP spid="133211" grpId="0"/>
      <p:bldP spid="133211" grpId="1"/>
      <p:bldP spid="54" grpId="0"/>
      <p:bldP spid="55" grpId="0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4191000" cy="4525963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smtClean="0"/>
              <a:t>Sensor positions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mtClean="0"/>
              <a:t>Where is the brain with respect to the sensors?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838200" y="2632075"/>
            <a:ext cx="3810000" cy="3268663"/>
            <a:chOff x="528" y="1658"/>
            <a:chExt cx="2400" cy="2059"/>
          </a:xfrm>
        </p:grpSpPr>
        <p:pic>
          <p:nvPicPr>
            <p:cNvPr id="32773" name="Picture 4" descr="head+sourc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658"/>
              <a:ext cx="2400" cy="2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>
              <a:off x="624" y="1728"/>
              <a:ext cx="1872" cy="1632"/>
              <a:chOff x="624" y="1728"/>
              <a:chExt cx="1872" cy="1632"/>
            </a:xfrm>
          </p:grpSpPr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 flipV="1">
                <a:off x="624" y="2016"/>
                <a:ext cx="336" cy="624"/>
              </a:xfrm>
              <a:prstGeom prst="line">
                <a:avLst/>
              </a:prstGeom>
              <a:noFill/>
              <a:ln w="190500">
                <a:solidFill>
                  <a:srgbClr val="98BFC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6" name="Line 8"/>
              <p:cNvSpPr>
                <a:spLocks noChangeShapeType="1"/>
              </p:cNvSpPr>
              <p:nvPr/>
            </p:nvSpPr>
            <p:spPr bwMode="auto">
              <a:xfrm flipV="1">
                <a:off x="864" y="1728"/>
                <a:ext cx="672" cy="384"/>
              </a:xfrm>
              <a:prstGeom prst="line">
                <a:avLst/>
              </a:prstGeom>
              <a:noFill/>
              <a:ln w="190500">
                <a:solidFill>
                  <a:srgbClr val="ACD5D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7" name="Line 9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576" cy="96"/>
              </a:xfrm>
              <a:prstGeom prst="line">
                <a:avLst/>
              </a:prstGeom>
              <a:noFill/>
              <a:ln w="190500">
                <a:solidFill>
                  <a:srgbClr val="ACD5D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8" name="Line 10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480" cy="480"/>
              </a:xfrm>
              <a:prstGeom prst="line">
                <a:avLst/>
              </a:prstGeom>
              <a:noFill/>
              <a:ln w="317500">
                <a:solidFill>
                  <a:srgbClr val="ACD5D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9" name="Line 11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0" cy="1488"/>
              </a:xfrm>
              <a:prstGeom prst="line">
                <a:avLst/>
              </a:prstGeom>
              <a:noFill/>
              <a:ln w="635000">
                <a:solidFill>
                  <a:srgbClr val="ACD9D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0" name="Line 12"/>
              <p:cNvSpPr>
                <a:spLocks noChangeShapeType="1"/>
              </p:cNvSpPr>
              <p:nvPr/>
            </p:nvSpPr>
            <p:spPr bwMode="auto">
              <a:xfrm flipH="1">
                <a:off x="2160" y="3024"/>
                <a:ext cx="336" cy="336"/>
              </a:xfrm>
              <a:prstGeom prst="line">
                <a:avLst/>
              </a:prstGeom>
              <a:noFill/>
              <a:ln w="381000">
                <a:solidFill>
                  <a:srgbClr val="A1C8C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4" descr="positioninhelmet"/>
          <p:cNvPicPr>
            <a:picLocks noChangeAspect="1" noChangeArrowheads="1"/>
          </p:cNvPicPr>
          <p:nvPr/>
        </p:nvPicPr>
        <p:blipFill>
          <a:blip r:embed="rId3" cstate="print"/>
          <a:srcRect l="12122" t="17087" r="21213" b="17003"/>
          <a:stretch>
            <a:fillRect/>
          </a:stretch>
        </p:blipFill>
        <p:spPr bwMode="auto">
          <a:xfrm>
            <a:off x="4648200" y="2895600"/>
            <a:ext cx="19812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4191000" cy="4525963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dirty="0" smtClean="0"/>
              <a:t>Sensor positions</a:t>
            </a:r>
          </a:p>
          <a:p>
            <a:pPr lvl="1" eaLnBrk="1" hangingPunct="1"/>
            <a:r>
              <a:rPr lang="en-US" dirty="0" smtClean="0"/>
              <a:t>Where is the brain with respect to the sensors?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Position of the head in the </a:t>
            </a:r>
            <a:r>
              <a:rPr lang="en-US" dirty="0" smtClean="0"/>
              <a:t>MEG-helmet / electrodes on the scalp</a:t>
            </a:r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pic>
        <p:nvPicPr>
          <p:cNvPr id="33797" name="Picture 4" descr="head+sou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876800" y="1066800"/>
            <a:ext cx="3959225" cy="17526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  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dics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source = </a:t>
            </a:r>
            <a:r>
              <a:rPr lang="en-US" sz="1400" dirty="0" err="1" smtClean="0">
                <a:latin typeface="Consolas" pitchFamily="49" charset="0"/>
              </a:rPr>
              <a:t>ft_sourceanalysis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freq);</a:t>
            </a:r>
            <a:endParaRPr lang="en-US" sz="1400" dirty="0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410200" y="2705100"/>
            <a:ext cx="3505200" cy="1409700"/>
          </a:xfrm>
          <a:prstGeom prst="rect">
            <a:avLst/>
          </a:prstGeom>
          <a:gradFill rotWithShape="0">
            <a:gsLst>
              <a:gs pos="0">
                <a:srgbClr val="D0C2E3">
                  <a:alpha val="89998"/>
                </a:srgbClr>
              </a:gs>
              <a:gs pos="100000">
                <a:srgbClr val="D2C5E4">
                  <a:alpha val="89998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freq.grad</a:t>
            </a:r>
            <a:endParaRPr lang="en-US" sz="1400" dirty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</a:rPr>
              <a:t>freq.grad.coilpos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= </a:t>
            </a:r>
            <a:r>
              <a:rPr lang="en-US" sz="1400" dirty="0" smtClean="0">
                <a:latin typeface="Consolas" pitchFamily="49" charset="0"/>
              </a:rPr>
              <a:t>[Mx3</a:t>
            </a:r>
            <a:r>
              <a:rPr lang="en-US" sz="1400" dirty="0">
                <a:latin typeface="Consolas" pitchFamily="49" charset="0"/>
              </a:rPr>
              <a:t>]</a:t>
            </a: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</a:rPr>
              <a:t>freq.grad.coilori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= </a:t>
            </a:r>
            <a:r>
              <a:rPr lang="en-US" sz="1400" dirty="0" smtClean="0">
                <a:latin typeface="Consolas" pitchFamily="49" charset="0"/>
              </a:rPr>
              <a:t>[Mx3</a:t>
            </a:r>
            <a:r>
              <a:rPr lang="en-US" sz="1400" dirty="0">
                <a:latin typeface="Consolas" pitchFamily="49" charset="0"/>
              </a:rPr>
              <a:t>]</a:t>
            </a: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freq.grad.label</a:t>
            </a:r>
            <a:r>
              <a:rPr lang="en-US" sz="1400" dirty="0">
                <a:latin typeface="Consolas" pitchFamily="49" charset="0"/>
              </a:rPr>
              <a:t> = {Nx1}</a:t>
            </a: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freq.grad.tra</a:t>
            </a:r>
            <a:r>
              <a:rPr lang="en-US" sz="1400" dirty="0">
                <a:latin typeface="Consolas" pitchFamily="49" charset="0"/>
              </a:rPr>
              <a:t> = </a:t>
            </a:r>
            <a:r>
              <a:rPr lang="en-US" sz="1400" dirty="0" smtClean="0">
                <a:latin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</a:rPr>
              <a:t>MxN</a:t>
            </a:r>
            <a:r>
              <a:rPr lang="en-US" sz="1400" dirty="0" smtClean="0">
                <a:latin typeface="Consolas" pitchFamily="49" charset="0"/>
              </a:rPr>
              <a:t>]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62200" y="4495800"/>
            <a:ext cx="46038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49363" y="4267200"/>
            <a:ext cx="46037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stCxn id="8" idx="4"/>
          </p:cNvCxnSpPr>
          <p:nvPr/>
        </p:nvCxnSpPr>
        <p:spPr>
          <a:xfrm flipH="1">
            <a:off x="1600200" y="4648200"/>
            <a:ext cx="78422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4"/>
          </p:cNvCxnSpPr>
          <p:nvPr/>
        </p:nvCxnSpPr>
        <p:spPr>
          <a:xfrm>
            <a:off x="1273175" y="4419600"/>
            <a:ext cx="174625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66800" y="60198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fiducials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53000" y="2286000"/>
            <a:ext cx="3962400" cy="2362200"/>
          </a:xfrm>
          <a:prstGeom prst="rect">
            <a:avLst/>
          </a:prstGeom>
          <a:gradFill rotWithShape="0">
            <a:gsLst>
              <a:gs pos="0">
                <a:srgbClr val="D0C2E3">
                  <a:alpha val="96000"/>
                </a:srgbClr>
              </a:gs>
              <a:gs pos="100000">
                <a:srgbClr val="D2C5E4">
                  <a:alpha val="89998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 smtClean="0">
                <a:latin typeface="Consolas" pitchFamily="49" charset="0"/>
              </a:rPr>
              <a:t>elec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ft_read_sens</a:t>
            </a:r>
            <a:r>
              <a:rPr lang="en-US" sz="1400" dirty="0" smtClean="0">
                <a:latin typeface="Consolas" pitchFamily="49" charset="0"/>
              </a:rPr>
              <a:t>(‘</a:t>
            </a:r>
            <a:r>
              <a:rPr lang="en-US" sz="1400" dirty="0" err="1" smtClean="0">
                <a:latin typeface="Consolas" pitchFamily="49" charset="0"/>
              </a:rPr>
              <a:t>somefile</a:t>
            </a:r>
            <a:r>
              <a:rPr lang="en-US" sz="1400" dirty="0" smtClean="0">
                <a:latin typeface="Consolas" pitchFamily="49" charset="0"/>
              </a:rPr>
              <a:t>’)</a:t>
            </a:r>
          </a:p>
          <a:p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</a:rPr>
              <a:t>elec.elecpos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= </a:t>
            </a:r>
            <a:r>
              <a:rPr lang="en-US" sz="1400" dirty="0" smtClean="0">
                <a:latin typeface="Consolas" pitchFamily="49" charset="0"/>
              </a:rPr>
              <a:t>[Mx3]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</a:rPr>
              <a:t>elec.label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= {Nx1}</a:t>
            </a:r>
          </a:p>
          <a:p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elec.tra </a:t>
            </a:r>
            <a:r>
              <a:rPr lang="en-US" sz="1400" dirty="0">
                <a:latin typeface="Consolas" pitchFamily="49" charset="0"/>
              </a:rPr>
              <a:t>= </a:t>
            </a:r>
            <a:r>
              <a:rPr lang="en-US" sz="1400" dirty="0" smtClean="0">
                <a:latin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</a:rPr>
              <a:t>MxN</a:t>
            </a:r>
            <a:r>
              <a:rPr lang="en-US" sz="1400" dirty="0" smtClean="0">
                <a:latin typeface="Consolas" pitchFamily="49" charset="0"/>
              </a:rPr>
              <a:t>]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</a:rPr>
              <a:t>cfg.elec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elec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source = </a:t>
            </a:r>
            <a:r>
              <a:rPr lang="en-US" sz="1400" dirty="0" err="1" smtClean="0">
                <a:latin typeface="Consolas" pitchFamily="49" charset="0"/>
              </a:rPr>
              <a:t>ft_sourceanalysis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cfg</a:t>
            </a:r>
            <a:r>
              <a:rPr lang="en-US" sz="1400" dirty="0" smtClean="0">
                <a:latin typeface="Consolas" pitchFamily="49" charset="0"/>
              </a:rPr>
              <a:t>, freq);</a:t>
            </a:r>
            <a:endParaRPr lang="en-US" sz="1400" dirty="0" smtClean="0"/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build="p"/>
      <p:bldP spid="117766" grpId="0" animBg="1"/>
      <p:bldP spid="117767" grpId="0" animBg="1"/>
      <p:bldP spid="8" grpId="0" animBg="1"/>
      <p:bldP spid="9" grpId="0" animBg="1"/>
      <p:bldP spid="15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How did the brain get these red and blue blobs?</a:t>
            </a:r>
            <a:endParaRPr lang="en-US" sz="2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0613" y="1066800"/>
            <a:ext cx="7720012" cy="487363"/>
          </a:xfrm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This lecture will explain how you get from:</a:t>
            </a:r>
          </a:p>
        </p:txBody>
      </p:sp>
      <p:pic>
        <p:nvPicPr>
          <p:cNvPr id="8198" name="Picture 4" descr="MEGd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23129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00400" y="3886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to</a:t>
            </a:r>
            <a:endParaRPr lang="en-US" sz="280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 l="3319"/>
          <a:stretch>
            <a:fillRect/>
          </a:stretch>
        </p:blipFill>
        <p:spPr bwMode="auto">
          <a:xfrm>
            <a:off x="5029200" y="2133600"/>
            <a:ext cx="24384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/>
          <a:srcRect t="77588"/>
          <a:stretch>
            <a:fillRect/>
          </a:stretch>
        </p:blipFill>
        <p:spPr bwMode="auto">
          <a:xfrm>
            <a:off x="5867400" y="4114800"/>
            <a:ext cx="25146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6" cstate="print"/>
          <a:srcRect l="49530" t="10608"/>
          <a:stretch>
            <a:fillRect/>
          </a:stretch>
        </p:blipFill>
        <p:spPr bwMode="auto">
          <a:xfrm>
            <a:off x="3760788" y="3908425"/>
            <a:ext cx="180181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2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7"/>
          <p:cNvSpPr>
            <a:spLocks noChangeArrowheads="1"/>
          </p:cNvSpPr>
          <p:nvPr/>
        </p:nvSpPr>
        <p:spPr bwMode="auto">
          <a:xfrm>
            <a:off x="4876800" y="1066800"/>
            <a:ext cx="3959225" cy="17526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  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dics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</a:p>
          <a:p>
            <a:r>
              <a:rPr lang="en-US" sz="1400" dirty="0">
                <a:latin typeface="Consolas" pitchFamily="49" charset="0"/>
              </a:rPr>
              <a:t>source = </a:t>
            </a:r>
            <a:r>
              <a:rPr lang="en-US" sz="1400" dirty="0" err="1">
                <a:latin typeface="Consolas" pitchFamily="49" charset="0"/>
              </a:rPr>
              <a:t>sourceanalysis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freq);</a:t>
            </a:r>
            <a:endParaRPr lang="en-US" sz="1400" dirty="0"/>
          </a:p>
        </p:txBody>
      </p:sp>
      <p:sp>
        <p:nvSpPr>
          <p:cNvPr id="113727" name="Rectangle 63"/>
          <p:cNvSpPr>
            <a:spLocks noChangeArrowheads="1"/>
          </p:cNvSpPr>
          <p:nvPr/>
        </p:nvSpPr>
        <p:spPr bwMode="auto">
          <a:xfrm>
            <a:off x="4876800" y="1066800"/>
            <a:ext cx="3959225" cy="17526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  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dics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 err="1">
                <a:latin typeface="Consolas" pitchFamily="49" charset="0"/>
              </a:rPr>
              <a:t>cfg.grid</a:t>
            </a:r>
            <a:r>
              <a:rPr lang="en-US" sz="1400" dirty="0">
                <a:latin typeface="Consolas" pitchFamily="49" charset="0"/>
              </a:rPr>
              <a:t>   = </a:t>
            </a:r>
            <a:r>
              <a:rPr lang="en-US" sz="1400" dirty="0" err="1">
                <a:latin typeface="Consolas" pitchFamily="49" charset="0"/>
              </a:rPr>
              <a:t>sourcemodel</a:t>
            </a:r>
            <a:r>
              <a:rPr lang="en-US" sz="1400" dirty="0">
                <a:latin typeface="Consolas" pitchFamily="49" charset="0"/>
              </a:rPr>
              <a:t>;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%create one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		      %yourself, or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		     %let fieldtrip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		    %do it for you</a:t>
            </a:r>
          </a:p>
          <a:p>
            <a:r>
              <a:rPr lang="en-US" sz="1400" dirty="0">
                <a:latin typeface="Consolas" pitchFamily="49" charset="0"/>
              </a:rPr>
              <a:t>source = </a:t>
            </a:r>
            <a:r>
              <a:rPr lang="en-US" sz="1400" dirty="0" err="1">
                <a:latin typeface="Consolas" pitchFamily="49" charset="0"/>
              </a:rPr>
              <a:t>sourceanalysis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freq);</a:t>
            </a:r>
            <a:endParaRPr lang="en-US" sz="1400" dirty="0"/>
          </a:p>
        </p:txBody>
      </p:sp>
      <p:pic>
        <p:nvPicPr>
          <p:cNvPr id="34820" name="Picture 4" descr="positioninhelmet"/>
          <p:cNvPicPr>
            <a:picLocks noChangeAspect="1" noChangeArrowheads="1"/>
          </p:cNvPicPr>
          <p:nvPr/>
        </p:nvPicPr>
        <p:blipFill>
          <a:blip r:embed="rId3" cstate="print"/>
          <a:srcRect l="12122" t="17087" r="21213" b="17003"/>
          <a:stretch>
            <a:fillRect/>
          </a:stretch>
        </p:blipFill>
        <p:spPr bwMode="auto">
          <a:xfrm>
            <a:off x="4648200" y="2895600"/>
            <a:ext cx="19812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4191000" cy="1447800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smtClean="0"/>
              <a:t>Grid positions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Which locations do you want to ‘scan’?</a:t>
            </a:r>
          </a:p>
          <a:p>
            <a:pPr lvl="2" eaLnBrk="1" hangingPunct="1"/>
            <a:endParaRPr lang="en-US" smtClean="0"/>
          </a:p>
        </p:txBody>
      </p:sp>
      <p:pic>
        <p:nvPicPr>
          <p:cNvPr id="34823" name="Picture 4" descr="head+sou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146175" y="3111500"/>
            <a:ext cx="2519363" cy="1336675"/>
            <a:chOff x="627" y="1265"/>
            <a:chExt cx="956" cy="626"/>
          </a:xfrm>
        </p:grpSpPr>
        <p:sp>
          <p:nvSpPr>
            <p:cNvPr id="34826" name="Line 18"/>
            <p:cNvSpPr>
              <a:spLocks noChangeShapeType="1"/>
            </p:cNvSpPr>
            <p:nvPr/>
          </p:nvSpPr>
          <p:spPr bwMode="auto">
            <a:xfrm>
              <a:off x="627" y="1798"/>
              <a:ext cx="9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7" name="Line 19"/>
            <p:cNvSpPr>
              <a:spLocks noChangeShapeType="1"/>
            </p:cNvSpPr>
            <p:nvPr/>
          </p:nvSpPr>
          <p:spPr bwMode="auto">
            <a:xfrm>
              <a:off x="652" y="1659"/>
              <a:ext cx="93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8" name="Line 20"/>
            <p:cNvSpPr>
              <a:spLocks noChangeShapeType="1"/>
            </p:cNvSpPr>
            <p:nvPr/>
          </p:nvSpPr>
          <p:spPr bwMode="auto">
            <a:xfrm>
              <a:off x="652" y="1590"/>
              <a:ext cx="90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9" name="Line 21"/>
            <p:cNvSpPr>
              <a:spLocks noChangeShapeType="1"/>
            </p:cNvSpPr>
            <p:nvPr/>
          </p:nvSpPr>
          <p:spPr bwMode="auto">
            <a:xfrm>
              <a:off x="676" y="1520"/>
              <a:ext cx="85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0" name="Line 22"/>
            <p:cNvSpPr>
              <a:spLocks noChangeShapeType="1"/>
            </p:cNvSpPr>
            <p:nvPr/>
          </p:nvSpPr>
          <p:spPr bwMode="auto">
            <a:xfrm>
              <a:off x="750" y="1451"/>
              <a:ext cx="7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1" name="Line 23"/>
            <p:cNvSpPr>
              <a:spLocks noChangeShapeType="1"/>
            </p:cNvSpPr>
            <p:nvPr/>
          </p:nvSpPr>
          <p:spPr bwMode="auto">
            <a:xfrm>
              <a:off x="799" y="1381"/>
              <a:ext cx="61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2" name="Line 24"/>
            <p:cNvSpPr>
              <a:spLocks noChangeShapeType="1"/>
            </p:cNvSpPr>
            <p:nvPr/>
          </p:nvSpPr>
          <p:spPr bwMode="auto">
            <a:xfrm>
              <a:off x="897" y="1312"/>
              <a:ext cx="4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3" name="Line 25"/>
            <p:cNvSpPr>
              <a:spLocks noChangeShapeType="1"/>
            </p:cNvSpPr>
            <p:nvPr/>
          </p:nvSpPr>
          <p:spPr bwMode="auto">
            <a:xfrm>
              <a:off x="627" y="1729"/>
              <a:ext cx="9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4" name="Line 26"/>
            <p:cNvSpPr>
              <a:spLocks noChangeShapeType="1"/>
            </p:cNvSpPr>
            <p:nvPr/>
          </p:nvSpPr>
          <p:spPr bwMode="auto">
            <a:xfrm>
              <a:off x="1044" y="1265"/>
              <a:ext cx="0" cy="6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5" name="Line 27"/>
            <p:cNvSpPr>
              <a:spLocks noChangeShapeType="1"/>
            </p:cNvSpPr>
            <p:nvPr/>
          </p:nvSpPr>
          <p:spPr bwMode="auto">
            <a:xfrm>
              <a:off x="1118" y="1265"/>
              <a:ext cx="0" cy="6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Line 28"/>
            <p:cNvSpPr>
              <a:spLocks noChangeShapeType="1"/>
            </p:cNvSpPr>
            <p:nvPr/>
          </p:nvSpPr>
          <p:spPr bwMode="auto">
            <a:xfrm>
              <a:off x="1191" y="1265"/>
              <a:ext cx="0" cy="6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Line 29"/>
            <p:cNvSpPr>
              <a:spLocks noChangeShapeType="1"/>
            </p:cNvSpPr>
            <p:nvPr/>
          </p:nvSpPr>
          <p:spPr bwMode="auto">
            <a:xfrm>
              <a:off x="1265" y="1289"/>
              <a:ext cx="0" cy="60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8" name="Line 30"/>
            <p:cNvSpPr>
              <a:spLocks noChangeShapeType="1"/>
            </p:cNvSpPr>
            <p:nvPr/>
          </p:nvSpPr>
          <p:spPr bwMode="auto">
            <a:xfrm>
              <a:off x="1338" y="1335"/>
              <a:ext cx="0" cy="5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9" name="Line 31"/>
            <p:cNvSpPr>
              <a:spLocks noChangeShapeType="1"/>
            </p:cNvSpPr>
            <p:nvPr/>
          </p:nvSpPr>
          <p:spPr bwMode="auto">
            <a:xfrm>
              <a:off x="1412" y="1381"/>
              <a:ext cx="0" cy="51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0" name="Line 32"/>
            <p:cNvSpPr>
              <a:spLocks noChangeShapeType="1"/>
            </p:cNvSpPr>
            <p:nvPr/>
          </p:nvSpPr>
          <p:spPr bwMode="auto">
            <a:xfrm>
              <a:off x="1485" y="1451"/>
              <a:ext cx="0" cy="4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1" name="Line 33"/>
            <p:cNvSpPr>
              <a:spLocks noChangeShapeType="1"/>
            </p:cNvSpPr>
            <p:nvPr/>
          </p:nvSpPr>
          <p:spPr bwMode="auto">
            <a:xfrm>
              <a:off x="1559" y="1543"/>
              <a:ext cx="0" cy="34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2" name="Line 34"/>
            <p:cNvSpPr>
              <a:spLocks noChangeShapeType="1"/>
            </p:cNvSpPr>
            <p:nvPr/>
          </p:nvSpPr>
          <p:spPr bwMode="auto">
            <a:xfrm>
              <a:off x="970" y="1312"/>
              <a:ext cx="0" cy="57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3" name="Line 35"/>
            <p:cNvSpPr>
              <a:spLocks noChangeShapeType="1"/>
            </p:cNvSpPr>
            <p:nvPr/>
          </p:nvSpPr>
          <p:spPr bwMode="auto">
            <a:xfrm>
              <a:off x="897" y="1335"/>
              <a:ext cx="0" cy="5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4" name="Line 36"/>
            <p:cNvSpPr>
              <a:spLocks noChangeShapeType="1"/>
            </p:cNvSpPr>
            <p:nvPr/>
          </p:nvSpPr>
          <p:spPr bwMode="auto">
            <a:xfrm>
              <a:off x="823" y="1381"/>
              <a:ext cx="0" cy="51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5" name="Line 37"/>
            <p:cNvSpPr>
              <a:spLocks noChangeShapeType="1"/>
            </p:cNvSpPr>
            <p:nvPr/>
          </p:nvSpPr>
          <p:spPr bwMode="auto">
            <a:xfrm>
              <a:off x="750" y="1428"/>
              <a:ext cx="0" cy="4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6" name="Line 38"/>
            <p:cNvSpPr>
              <a:spLocks noChangeShapeType="1"/>
            </p:cNvSpPr>
            <p:nvPr/>
          </p:nvSpPr>
          <p:spPr bwMode="auto">
            <a:xfrm>
              <a:off x="676" y="1543"/>
              <a:ext cx="0" cy="34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3750" name="Rectangle 86" descr="Small grid"/>
          <p:cNvSpPr>
            <a:spLocks noChangeArrowheads="1"/>
          </p:cNvSpPr>
          <p:nvPr/>
        </p:nvSpPr>
        <p:spPr bwMode="auto">
          <a:xfrm>
            <a:off x="5105400" y="4267200"/>
            <a:ext cx="1295400" cy="762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7" grpId="0" animBg="1"/>
      <p:bldP spid="1137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positioninhelmet"/>
          <p:cNvPicPr>
            <a:picLocks noChangeAspect="1" noChangeArrowheads="1"/>
          </p:cNvPicPr>
          <p:nvPr/>
        </p:nvPicPr>
        <p:blipFill>
          <a:blip r:embed="rId3" cstate="print"/>
          <a:srcRect l="12122" t="17087" r="21213" b="17003"/>
          <a:stretch>
            <a:fillRect/>
          </a:stretch>
        </p:blipFill>
        <p:spPr bwMode="auto">
          <a:xfrm>
            <a:off x="4648200" y="2895600"/>
            <a:ext cx="19812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4191000" cy="1447800"/>
          </a:xfrm>
        </p:spPr>
        <p:txBody>
          <a:bodyPr lIns="91440" tIns="45720" rIns="91440" bIns="45720"/>
          <a:lstStyle/>
          <a:p>
            <a:pPr eaLnBrk="1" hangingPunct="1"/>
            <a:r>
              <a:rPr lang="en-US" b="1" smtClean="0"/>
              <a:t>Volume conductor model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What is the shape of the volume in which current is flowing?</a:t>
            </a:r>
          </a:p>
          <a:p>
            <a:pPr lvl="2" eaLnBrk="1" hangingPunct="1"/>
            <a:endParaRPr lang="en-US" smtClean="0"/>
          </a:p>
        </p:txBody>
      </p:sp>
      <p:pic>
        <p:nvPicPr>
          <p:cNvPr id="35845" name="Picture 4" descr="head+sou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4" descr="head+sou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7" name="Group 39"/>
          <p:cNvGrpSpPr>
            <a:grpSpLocks/>
          </p:cNvGrpSpPr>
          <p:nvPr/>
        </p:nvGrpSpPr>
        <p:grpSpPr bwMode="auto">
          <a:xfrm>
            <a:off x="1146175" y="3111500"/>
            <a:ext cx="2519363" cy="1336675"/>
            <a:chOff x="627" y="1265"/>
            <a:chExt cx="956" cy="626"/>
          </a:xfrm>
        </p:grpSpPr>
        <p:sp>
          <p:nvSpPr>
            <p:cNvPr id="35853" name="Line 18"/>
            <p:cNvSpPr>
              <a:spLocks noChangeShapeType="1"/>
            </p:cNvSpPr>
            <p:nvPr/>
          </p:nvSpPr>
          <p:spPr bwMode="auto">
            <a:xfrm>
              <a:off x="627" y="1798"/>
              <a:ext cx="9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4" name="Line 19"/>
            <p:cNvSpPr>
              <a:spLocks noChangeShapeType="1"/>
            </p:cNvSpPr>
            <p:nvPr/>
          </p:nvSpPr>
          <p:spPr bwMode="auto">
            <a:xfrm>
              <a:off x="652" y="1659"/>
              <a:ext cx="93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5" name="Line 20"/>
            <p:cNvSpPr>
              <a:spLocks noChangeShapeType="1"/>
            </p:cNvSpPr>
            <p:nvPr/>
          </p:nvSpPr>
          <p:spPr bwMode="auto">
            <a:xfrm>
              <a:off x="652" y="1590"/>
              <a:ext cx="90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21"/>
            <p:cNvSpPr>
              <a:spLocks noChangeShapeType="1"/>
            </p:cNvSpPr>
            <p:nvPr/>
          </p:nvSpPr>
          <p:spPr bwMode="auto">
            <a:xfrm>
              <a:off x="676" y="1520"/>
              <a:ext cx="85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7" name="Line 22"/>
            <p:cNvSpPr>
              <a:spLocks noChangeShapeType="1"/>
            </p:cNvSpPr>
            <p:nvPr/>
          </p:nvSpPr>
          <p:spPr bwMode="auto">
            <a:xfrm>
              <a:off x="750" y="1451"/>
              <a:ext cx="7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8" name="Line 23"/>
            <p:cNvSpPr>
              <a:spLocks noChangeShapeType="1"/>
            </p:cNvSpPr>
            <p:nvPr/>
          </p:nvSpPr>
          <p:spPr bwMode="auto">
            <a:xfrm>
              <a:off x="799" y="1381"/>
              <a:ext cx="61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9" name="Line 24"/>
            <p:cNvSpPr>
              <a:spLocks noChangeShapeType="1"/>
            </p:cNvSpPr>
            <p:nvPr/>
          </p:nvSpPr>
          <p:spPr bwMode="auto">
            <a:xfrm>
              <a:off x="897" y="1312"/>
              <a:ext cx="4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0" name="Line 25"/>
            <p:cNvSpPr>
              <a:spLocks noChangeShapeType="1"/>
            </p:cNvSpPr>
            <p:nvPr/>
          </p:nvSpPr>
          <p:spPr bwMode="auto">
            <a:xfrm>
              <a:off x="627" y="1729"/>
              <a:ext cx="9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1" name="Line 26"/>
            <p:cNvSpPr>
              <a:spLocks noChangeShapeType="1"/>
            </p:cNvSpPr>
            <p:nvPr/>
          </p:nvSpPr>
          <p:spPr bwMode="auto">
            <a:xfrm>
              <a:off x="1044" y="1265"/>
              <a:ext cx="0" cy="6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2" name="Line 27"/>
            <p:cNvSpPr>
              <a:spLocks noChangeShapeType="1"/>
            </p:cNvSpPr>
            <p:nvPr/>
          </p:nvSpPr>
          <p:spPr bwMode="auto">
            <a:xfrm>
              <a:off x="1118" y="1265"/>
              <a:ext cx="0" cy="6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3" name="Line 28"/>
            <p:cNvSpPr>
              <a:spLocks noChangeShapeType="1"/>
            </p:cNvSpPr>
            <p:nvPr/>
          </p:nvSpPr>
          <p:spPr bwMode="auto">
            <a:xfrm>
              <a:off x="1191" y="1265"/>
              <a:ext cx="0" cy="6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4" name="Line 29"/>
            <p:cNvSpPr>
              <a:spLocks noChangeShapeType="1"/>
            </p:cNvSpPr>
            <p:nvPr/>
          </p:nvSpPr>
          <p:spPr bwMode="auto">
            <a:xfrm>
              <a:off x="1265" y="1289"/>
              <a:ext cx="0" cy="60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5" name="Line 30"/>
            <p:cNvSpPr>
              <a:spLocks noChangeShapeType="1"/>
            </p:cNvSpPr>
            <p:nvPr/>
          </p:nvSpPr>
          <p:spPr bwMode="auto">
            <a:xfrm>
              <a:off x="1338" y="1335"/>
              <a:ext cx="0" cy="5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6" name="Line 31"/>
            <p:cNvSpPr>
              <a:spLocks noChangeShapeType="1"/>
            </p:cNvSpPr>
            <p:nvPr/>
          </p:nvSpPr>
          <p:spPr bwMode="auto">
            <a:xfrm>
              <a:off x="1412" y="1381"/>
              <a:ext cx="0" cy="51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7" name="Line 32"/>
            <p:cNvSpPr>
              <a:spLocks noChangeShapeType="1"/>
            </p:cNvSpPr>
            <p:nvPr/>
          </p:nvSpPr>
          <p:spPr bwMode="auto">
            <a:xfrm>
              <a:off x="1485" y="1451"/>
              <a:ext cx="0" cy="4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8" name="Line 33"/>
            <p:cNvSpPr>
              <a:spLocks noChangeShapeType="1"/>
            </p:cNvSpPr>
            <p:nvPr/>
          </p:nvSpPr>
          <p:spPr bwMode="auto">
            <a:xfrm>
              <a:off x="1559" y="1543"/>
              <a:ext cx="0" cy="34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9" name="Line 34"/>
            <p:cNvSpPr>
              <a:spLocks noChangeShapeType="1"/>
            </p:cNvSpPr>
            <p:nvPr/>
          </p:nvSpPr>
          <p:spPr bwMode="auto">
            <a:xfrm>
              <a:off x="970" y="1312"/>
              <a:ext cx="0" cy="57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0" name="Line 35"/>
            <p:cNvSpPr>
              <a:spLocks noChangeShapeType="1"/>
            </p:cNvSpPr>
            <p:nvPr/>
          </p:nvSpPr>
          <p:spPr bwMode="auto">
            <a:xfrm>
              <a:off x="897" y="1335"/>
              <a:ext cx="0" cy="5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1" name="Line 36"/>
            <p:cNvSpPr>
              <a:spLocks noChangeShapeType="1"/>
            </p:cNvSpPr>
            <p:nvPr/>
          </p:nvSpPr>
          <p:spPr bwMode="auto">
            <a:xfrm>
              <a:off x="823" y="1381"/>
              <a:ext cx="0" cy="51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7"/>
            <p:cNvSpPr>
              <a:spLocks noChangeShapeType="1"/>
            </p:cNvSpPr>
            <p:nvPr/>
          </p:nvSpPr>
          <p:spPr bwMode="auto">
            <a:xfrm>
              <a:off x="750" y="1428"/>
              <a:ext cx="0" cy="4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38"/>
            <p:cNvSpPr>
              <a:spLocks noChangeShapeType="1"/>
            </p:cNvSpPr>
            <p:nvPr/>
          </p:nvSpPr>
          <p:spPr bwMode="auto">
            <a:xfrm>
              <a:off x="676" y="1543"/>
              <a:ext cx="0" cy="34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48" name="Rectangle 31" descr="Small grid"/>
          <p:cNvSpPr>
            <a:spLocks noChangeArrowheads="1"/>
          </p:cNvSpPr>
          <p:nvPr/>
        </p:nvSpPr>
        <p:spPr bwMode="auto">
          <a:xfrm>
            <a:off x="5105400" y="4267200"/>
            <a:ext cx="1295400" cy="762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43" name="Oval 63"/>
          <p:cNvSpPr>
            <a:spLocks noChangeArrowheads="1"/>
          </p:cNvSpPr>
          <p:nvPr/>
        </p:nvSpPr>
        <p:spPr bwMode="auto">
          <a:xfrm>
            <a:off x="1328738" y="3157538"/>
            <a:ext cx="2176462" cy="21764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NL"/>
          </a:p>
        </p:txBody>
      </p:sp>
      <p:pic>
        <p:nvPicPr>
          <p:cNvPr id="119843" name="Picture 35" descr="v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276600"/>
            <a:ext cx="1905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50" name="Picture 42" descr="v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257800"/>
            <a:ext cx="12192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53" name="Rectangle 45"/>
          <p:cNvSpPr>
            <a:spLocks noChangeArrowheads="1"/>
          </p:cNvSpPr>
          <p:nvPr/>
        </p:nvSpPr>
        <p:spPr bwMode="auto">
          <a:xfrm>
            <a:off x="4876800" y="990600"/>
            <a:ext cx="3959225" cy="17526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  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dics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 err="1">
                <a:latin typeface="Consolas" pitchFamily="49" charset="0"/>
              </a:rPr>
              <a:t>cfg.grid</a:t>
            </a:r>
            <a:r>
              <a:rPr lang="en-US" sz="1400" dirty="0">
                <a:latin typeface="Consolas" pitchFamily="49" charset="0"/>
              </a:rPr>
              <a:t>   = </a:t>
            </a:r>
            <a:r>
              <a:rPr lang="en-US" sz="1400" dirty="0" err="1">
                <a:latin typeface="Consolas" pitchFamily="49" charset="0"/>
              </a:rPr>
              <a:t>sourcemodel</a:t>
            </a:r>
            <a:r>
              <a:rPr lang="en-US" sz="1400" dirty="0">
                <a:latin typeface="Consolas" pitchFamily="49" charset="0"/>
              </a:rPr>
              <a:t>; </a:t>
            </a:r>
          </a:p>
          <a:p>
            <a:r>
              <a:rPr lang="en-US" sz="1400" dirty="0">
                <a:latin typeface="Consolas" pitchFamily="49" charset="0"/>
              </a:rPr>
              <a:t>cfg.vol    = </a:t>
            </a:r>
            <a:r>
              <a:rPr lang="en-US" sz="1400" dirty="0" err="1">
                <a:latin typeface="Consolas" pitchFamily="49" charset="0"/>
              </a:rPr>
              <a:t>hdm</a:t>
            </a:r>
            <a:r>
              <a:rPr lang="en-US" sz="1400" dirty="0">
                <a:latin typeface="Consolas" pitchFamily="49" charset="0"/>
              </a:rPr>
              <a:t>;  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%create one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		  %yourself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endParaRPr lang="en-US" sz="1400" dirty="0">
              <a:solidFill>
                <a:srgbClr val="39510D"/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source = </a:t>
            </a:r>
            <a:r>
              <a:rPr lang="en-US" sz="1400" dirty="0" err="1">
                <a:latin typeface="Consolas" pitchFamily="49" charset="0"/>
              </a:rPr>
              <a:t>sourceanalysis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freq);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build="p"/>
      <p:bldP spid="97343" grpId="0" animBg="1"/>
      <p:bldP spid="97343" grpId="1" animBg="1"/>
      <p:bldP spid="1198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876800" y="1066800"/>
            <a:ext cx="3959225" cy="17526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  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dics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 err="1">
                <a:latin typeface="Consolas" pitchFamily="49" charset="0"/>
              </a:rPr>
              <a:t>cfg.grid</a:t>
            </a:r>
            <a:r>
              <a:rPr lang="en-US" sz="1400" dirty="0">
                <a:latin typeface="Consolas" pitchFamily="49" charset="0"/>
              </a:rPr>
              <a:t>   = </a:t>
            </a:r>
            <a:r>
              <a:rPr lang="en-US" sz="1400" dirty="0" err="1">
                <a:latin typeface="Consolas" pitchFamily="49" charset="0"/>
              </a:rPr>
              <a:t>sourcemodel</a:t>
            </a:r>
            <a:r>
              <a:rPr lang="en-US" sz="1400" dirty="0">
                <a:latin typeface="Consolas" pitchFamily="49" charset="0"/>
              </a:rPr>
              <a:t>; </a:t>
            </a:r>
          </a:p>
          <a:p>
            <a:r>
              <a:rPr lang="en-US" sz="1400" dirty="0">
                <a:latin typeface="Consolas" pitchFamily="49" charset="0"/>
              </a:rPr>
              <a:t>cfg.vol    = </a:t>
            </a:r>
            <a:r>
              <a:rPr lang="en-US" sz="1400" dirty="0" err="1">
                <a:latin typeface="Consolas" pitchFamily="49" charset="0"/>
              </a:rPr>
              <a:t>hdm</a:t>
            </a:r>
            <a:r>
              <a:rPr lang="en-US" sz="1400" dirty="0">
                <a:latin typeface="Consolas" pitchFamily="49" charset="0"/>
              </a:rPr>
              <a:t>; 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endParaRPr lang="en-US" sz="1400" dirty="0">
              <a:solidFill>
                <a:srgbClr val="39510D"/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source = </a:t>
            </a:r>
            <a:r>
              <a:rPr lang="en-US" sz="1400" dirty="0" err="1">
                <a:latin typeface="Consolas" pitchFamily="49" charset="0"/>
              </a:rPr>
              <a:t>sourceanalysis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freq);</a:t>
            </a:r>
            <a:endParaRPr lang="en-US" sz="1400" dirty="0"/>
          </a:p>
        </p:txBody>
      </p:sp>
      <p:pic>
        <p:nvPicPr>
          <p:cNvPr id="36867" name="Picture 4" descr="positioninhelmet"/>
          <p:cNvPicPr>
            <a:picLocks noChangeAspect="1" noChangeArrowheads="1"/>
          </p:cNvPicPr>
          <p:nvPr/>
        </p:nvPicPr>
        <p:blipFill>
          <a:blip r:embed="rId3" cstate="print"/>
          <a:srcRect l="12122" t="17087" r="21213" b="17003"/>
          <a:stretch>
            <a:fillRect/>
          </a:stretch>
        </p:blipFill>
        <p:spPr bwMode="auto">
          <a:xfrm>
            <a:off x="4648200" y="2895600"/>
            <a:ext cx="19812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 ingredients: forward model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4191000" cy="533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sz="1800" b="1" smtClean="0"/>
              <a:t>Forward model</a:t>
            </a:r>
            <a:endParaRPr lang="en-US" sz="1800" smtClean="0"/>
          </a:p>
          <a:p>
            <a:pPr lvl="2" eaLnBrk="1" hangingPunct="1">
              <a:lnSpc>
                <a:spcPct val="62000"/>
              </a:lnSpc>
            </a:pPr>
            <a:endParaRPr lang="en-US" sz="1400" smtClean="0"/>
          </a:p>
        </p:txBody>
      </p:sp>
      <p:pic>
        <p:nvPicPr>
          <p:cNvPr id="36870" name="Picture 4" descr="head+sou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4" descr="head+sou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32075"/>
            <a:ext cx="38100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30" descr="Small grid"/>
          <p:cNvSpPr>
            <a:spLocks noChangeArrowheads="1"/>
          </p:cNvSpPr>
          <p:nvPr/>
        </p:nvSpPr>
        <p:spPr bwMode="auto">
          <a:xfrm>
            <a:off x="5105400" y="4267200"/>
            <a:ext cx="1295400" cy="762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873" name="Picture 33" descr="v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257800"/>
            <a:ext cx="12192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74" name="Group 5"/>
          <p:cNvGrpSpPr>
            <a:grpSpLocks/>
          </p:cNvGrpSpPr>
          <p:nvPr/>
        </p:nvGrpSpPr>
        <p:grpSpPr bwMode="auto">
          <a:xfrm>
            <a:off x="1295400" y="3124200"/>
            <a:ext cx="2362200" cy="1752600"/>
            <a:chOff x="864" y="1872"/>
            <a:chExt cx="1920" cy="1536"/>
          </a:xfrm>
        </p:grpSpPr>
        <p:sp>
          <p:nvSpPr>
            <p:cNvPr id="36880" name="Line 6"/>
            <p:cNvSpPr>
              <a:spLocks noChangeShapeType="1"/>
            </p:cNvSpPr>
            <p:nvPr/>
          </p:nvSpPr>
          <p:spPr bwMode="auto">
            <a:xfrm flipH="1">
              <a:off x="864" y="2448"/>
              <a:ext cx="76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/>
            <p:cNvSpPr>
              <a:spLocks noChangeShapeType="1"/>
            </p:cNvSpPr>
            <p:nvPr/>
          </p:nvSpPr>
          <p:spPr bwMode="auto">
            <a:xfrm flipH="1">
              <a:off x="1056" y="23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/>
            <p:cNvSpPr>
              <a:spLocks noChangeShapeType="1"/>
            </p:cNvSpPr>
            <p:nvPr/>
          </p:nvSpPr>
          <p:spPr bwMode="auto">
            <a:xfrm flipH="1" flipV="1">
              <a:off x="1392" y="196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/>
            <p:cNvSpPr>
              <a:spLocks noChangeShapeType="1"/>
            </p:cNvSpPr>
            <p:nvPr/>
          </p:nvSpPr>
          <p:spPr bwMode="auto">
            <a:xfrm flipH="1" flipV="1">
              <a:off x="1728" y="1872"/>
              <a:ext cx="48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/>
            <p:cNvSpPr>
              <a:spLocks noChangeShapeType="1"/>
            </p:cNvSpPr>
            <p:nvPr/>
          </p:nvSpPr>
          <p:spPr bwMode="auto">
            <a:xfrm flipV="1">
              <a:off x="1824" y="1920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/>
            <p:cNvSpPr>
              <a:spLocks noChangeShapeType="1"/>
            </p:cNvSpPr>
            <p:nvPr/>
          </p:nvSpPr>
          <p:spPr bwMode="auto">
            <a:xfrm flipV="1">
              <a:off x="1872" y="2160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/>
            <p:cNvSpPr>
              <a:spLocks noChangeShapeType="1"/>
            </p:cNvSpPr>
            <p:nvPr/>
          </p:nvSpPr>
          <p:spPr bwMode="auto">
            <a:xfrm>
              <a:off x="1872" y="2400"/>
              <a:ext cx="86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/>
            <p:cNvSpPr>
              <a:spLocks noChangeShapeType="1"/>
            </p:cNvSpPr>
            <p:nvPr/>
          </p:nvSpPr>
          <p:spPr bwMode="auto">
            <a:xfrm>
              <a:off x="1872" y="2496"/>
              <a:ext cx="91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/>
            <p:cNvSpPr>
              <a:spLocks noChangeShapeType="1"/>
            </p:cNvSpPr>
            <p:nvPr/>
          </p:nvSpPr>
          <p:spPr bwMode="auto">
            <a:xfrm>
              <a:off x="1824" y="2592"/>
              <a:ext cx="816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00" name="AutoShape 106"/>
          <p:cNvSpPr>
            <a:spLocks noChangeArrowheads="1"/>
          </p:cNvSpPr>
          <p:nvPr/>
        </p:nvSpPr>
        <p:spPr bwMode="auto">
          <a:xfrm rot="17525055" flipH="1">
            <a:off x="7016750" y="3422650"/>
            <a:ext cx="338138" cy="960438"/>
          </a:xfrm>
          <a:prstGeom prst="downArrow">
            <a:avLst>
              <a:gd name="adj1" fmla="val 50000"/>
              <a:gd name="adj2" fmla="val 71009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nl-NL" b="1"/>
          </a:p>
        </p:txBody>
      </p:sp>
      <p:sp>
        <p:nvSpPr>
          <p:cNvPr id="121901" name="AutoShape 107"/>
          <p:cNvSpPr>
            <a:spLocks noChangeArrowheads="1"/>
          </p:cNvSpPr>
          <p:nvPr/>
        </p:nvSpPr>
        <p:spPr bwMode="auto">
          <a:xfrm rot="16200000" flipH="1">
            <a:off x="6992144" y="4209256"/>
            <a:ext cx="338138" cy="911225"/>
          </a:xfrm>
          <a:prstGeom prst="downArrow">
            <a:avLst>
              <a:gd name="adj1" fmla="val 50000"/>
              <a:gd name="adj2" fmla="val 67371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nl-NL" b="1"/>
          </a:p>
        </p:txBody>
      </p:sp>
      <p:sp>
        <p:nvSpPr>
          <p:cNvPr id="121902" name="AutoShape 110"/>
          <p:cNvSpPr>
            <a:spLocks noChangeArrowheads="1"/>
          </p:cNvSpPr>
          <p:nvPr/>
        </p:nvSpPr>
        <p:spPr bwMode="auto">
          <a:xfrm rot="15330368" flipH="1">
            <a:off x="7068344" y="5047456"/>
            <a:ext cx="338138" cy="911225"/>
          </a:xfrm>
          <a:prstGeom prst="downArrow">
            <a:avLst>
              <a:gd name="adj1" fmla="val 50000"/>
              <a:gd name="adj2" fmla="val 67371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nl-NL" b="1"/>
          </a:p>
        </p:txBody>
      </p:sp>
      <p:sp>
        <p:nvSpPr>
          <p:cNvPr id="43089" name="Rectangle 81"/>
          <p:cNvSpPr>
            <a:spLocks noChangeArrowheads="1"/>
          </p:cNvSpPr>
          <p:nvPr/>
        </p:nvSpPr>
        <p:spPr bwMode="auto">
          <a:xfrm>
            <a:off x="7924800" y="3886200"/>
            <a:ext cx="457200" cy="16764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121904" name="Text Box 48"/>
          <p:cNvSpPr txBox="1">
            <a:spLocks noChangeArrowheads="1"/>
          </p:cNvSpPr>
          <p:nvPr/>
        </p:nvSpPr>
        <p:spPr bwMode="auto">
          <a:xfrm>
            <a:off x="1622425" y="1973263"/>
            <a:ext cx="2263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  <a:r>
              <a:rPr lang="en-US"/>
              <a:t> = leadfield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build="p"/>
      <p:bldP spid="121900" grpId="0" animBg="1"/>
      <p:bldP spid="121901" grpId="0" animBg="1"/>
      <p:bldP spid="121902" grpId="0" animBg="1"/>
      <p:bldP spid="43089" grpId="0" animBg="1"/>
      <p:bldP spid="1219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066800"/>
            <a:ext cx="7720012" cy="1600200"/>
          </a:xfrm>
        </p:spPr>
        <p:txBody>
          <a:bodyPr/>
          <a:lstStyle/>
          <a:p>
            <a:pPr eaLnBrk="1" hangingPunct="1"/>
            <a:r>
              <a:rPr lang="en-US" smtClean="0"/>
              <a:t>What is the activity of a source </a:t>
            </a:r>
            <a:r>
              <a:rPr lang="en-US" b="1" smtClean="0"/>
              <a:t>s</a:t>
            </a:r>
            <a:r>
              <a:rPr lang="en-US" smtClean="0"/>
              <a:t>, at a location </a:t>
            </a:r>
            <a:r>
              <a:rPr lang="en-US" b="1" smtClean="0"/>
              <a:t>r</a:t>
            </a:r>
            <a:r>
              <a:rPr lang="en-US" smtClean="0"/>
              <a:t>, given the data </a:t>
            </a:r>
            <a:r>
              <a:rPr lang="en-US" b="1" smtClean="0"/>
              <a:t>X</a:t>
            </a:r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We know how to get from source to data: </a:t>
            </a:r>
            <a:r>
              <a:rPr lang="en-US" b="1" smtClean="0"/>
              <a:t>X = h * s</a:t>
            </a:r>
            <a:endParaRPr lang="en-US" smtClean="0"/>
          </a:p>
          <a:p>
            <a:pPr eaLnBrk="1" hangingPunct="1"/>
            <a:r>
              <a:rPr lang="en-US" smtClean="0"/>
              <a:t>We want to go from data to source: </a:t>
            </a:r>
            <a:r>
              <a:rPr lang="en-US" b="1" smtClean="0"/>
              <a:t>w</a:t>
            </a:r>
            <a:r>
              <a:rPr lang="en-US" b="1" baseline="30000" smtClean="0"/>
              <a:t>T</a:t>
            </a:r>
            <a:r>
              <a:rPr lang="en-US" b="1" smtClean="0"/>
              <a:t> * X = s</a:t>
            </a:r>
            <a:endParaRPr lang="en-US" altLang="ja-JP" b="1" smtClean="0">
              <a:ea typeface="ＭＳ Ｐゴシック" charset="-128"/>
            </a:endParaRPr>
          </a:p>
          <a:p>
            <a:pPr eaLnBrk="1" hangingPunct="1"/>
            <a:r>
              <a:rPr lang="en-US" b="1" smtClean="0"/>
              <a:t>w</a:t>
            </a:r>
            <a:r>
              <a:rPr lang="en-US" b="1" baseline="30000" smtClean="0"/>
              <a:t>T</a:t>
            </a:r>
            <a:r>
              <a:rPr lang="en-US" b="1" smtClean="0"/>
              <a:t> </a:t>
            </a:r>
            <a:r>
              <a:rPr lang="en-US" smtClean="0"/>
              <a:t>is called a spatial filter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Beamformer: the question revisited</a:t>
            </a:r>
          </a:p>
        </p:txBody>
      </p:sp>
      <p:sp>
        <p:nvSpPr>
          <p:cNvPr id="37892" name="Text Box 27"/>
          <p:cNvSpPr txBox="1">
            <a:spLocks noChangeAspect="1" noChangeArrowheads="1"/>
          </p:cNvSpPr>
          <p:nvPr/>
        </p:nvSpPr>
        <p:spPr bwMode="auto">
          <a:xfrm>
            <a:off x="5705475" y="4017963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000">
                <a:latin typeface="Times New Roman" pitchFamily="18" charset="0"/>
              </a:rPr>
              <a:t>s</a:t>
            </a:r>
            <a:r>
              <a:rPr lang="de-DE" sz="2000" baseline="-30000">
                <a:latin typeface="Times New Roman" pitchFamily="18" charset="0"/>
              </a:rPr>
              <a:t>r</a:t>
            </a:r>
            <a:r>
              <a:rPr lang="de-DE" sz="2000">
                <a:latin typeface="Times New Roman" pitchFamily="18" charset="0"/>
              </a:rPr>
              <a:t>(t) = </a:t>
            </a:r>
            <a:r>
              <a:rPr lang="de-DE" sz="2000">
                <a:latin typeface="Lucida Grande" charset="0"/>
              </a:rPr>
              <a:t>Σ</a:t>
            </a:r>
            <a:r>
              <a:rPr lang="de-DE" sz="2000">
                <a:latin typeface="Times New Roman" pitchFamily="18" charset="0"/>
              </a:rPr>
              <a:t> </a:t>
            </a:r>
            <a:r>
              <a:rPr lang="de-DE" sz="2000" baseline="-42000">
                <a:latin typeface="Times New Roman" pitchFamily="18" charset="0"/>
              </a:rPr>
              <a:t>i=1:n</a:t>
            </a:r>
            <a:r>
              <a:rPr lang="de-DE" sz="2000">
                <a:latin typeface="Times New Roman" pitchFamily="18" charset="0"/>
              </a:rPr>
              <a:t>w(r) x(t)  </a:t>
            </a:r>
            <a:endParaRPr lang="en-GB" sz="2000">
              <a:latin typeface="Times New Roman" pitchFamily="18" charset="0"/>
            </a:endParaRPr>
          </a:p>
        </p:txBody>
      </p:sp>
      <p:grpSp>
        <p:nvGrpSpPr>
          <p:cNvPr id="37893" name="Group 64"/>
          <p:cNvGrpSpPr>
            <a:grpSpLocks/>
          </p:cNvGrpSpPr>
          <p:nvPr/>
        </p:nvGrpSpPr>
        <p:grpSpPr bwMode="auto">
          <a:xfrm>
            <a:off x="1657350" y="2819400"/>
            <a:ext cx="6248400" cy="2795588"/>
            <a:chOff x="240" y="2168"/>
            <a:chExt cx="3936" cy="1761"/>
          </a:xfrm>
        </p:grpSpPr>
        <p:sp>
          <p:nvSpPr>
            <p:cNvPr id="37901" name="Line 12"/>
            <p:cNvSpPr>
              <a:spLocks noChangeAspect="1" noChangeShapeType="1"/>
            </p:cNvSpPr>
            <p:nvPr/>
          </p:nvSpPr>
          <p:spPr bwMode="auto">
            <a:xfrm flipV="1">
              <a:off x="1082" y="2241"/>
              <a:ext cx="24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3"/>
            <p:cNvSpPr>
              <a:spLocks noChangeAspect="1" noChangeShapeType="1"/>
            </p:cNvSpPr>
            <p:nvPr/>
          </p:nvSpPr>
          <p:spPr bwMode="auto">
            <a:xfrm flipV="1">
              <a:off x="1117" y="2385"/>
              <a:ext cx="463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Aspect="1" noChangeShapeType="1"/>
            </p:cNvSpPr>
            <p:nvPr/>
          </p:nvSpPr>
          <p:spPr bwMode="auto">
            <a:xfrm>
              <a:off x="1117" y="2528"/>
              <a:ext cx="605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5"/>
            <p:cNvSpPr>
              <a:spLocks noChangeAspect="1" noChangeShapeType="1"/>
            </p:cNvSpPr>
            <p:nvPr/>
          </p:nvSpPr>
          <p:spPr bwMode="auto">
            <a:xfrm>
              <a:off x="1117" y="2564"/>
              <a:ext cx="605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6"/>
            <p:cNvSpPr>
              <a:spLocks noChangeAspect="1" noChangeShapeType="1"/>
            </p:cNvSpPr>
            <p:nvPr/>
          </p:nvSpPr>
          <p:spPr bwMode="auto">
            <a:xfrm>
              <a:off x="1117" y="2600"/>
              <a:ext cx="534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Text Box 17"/>
            <p:cNvSpPr txBox="1">
              <a:spLocks noChangeAspect="1" noChangeArrowheads="1"/>
            </p:cNvSpPr>
            <p:nvPr/>
          </p:nvSpPr>
          <p:spPr bwMode="auto">
            <a:xfrm>
              <a:off x="1117" y="2170"/>
              <a:ext cx="4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1</a:t>
              </a:r>
              <a:endParaRPr lang="en-GB" sz="1000" b="1"/>
            </a:p>
          </p:txBody>
        </p:sp>
        <p:sp>
          <p:nvSpPr>
            <p:cNvPr id="37907" name="Text Box 18"/>
            <p:cNvSpPr txBox="1">
              <a:spLocks noChangeAspect="1" noChangeArrowheads="1"/>
            </p:cNvSpPr>
            <p:nvPr/>
          </p:nvSpPr>
          <p:spPr bwMode="auto">
            <a:xfrm>
              <a:off x="1259" y="2313"/>
              <a:ext cx="4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2</a:t>
              </a:r>
              <a:endParaRPr lang="en-GB" sz="1000" b="1"/>
            </a:p>
          </p:txBody>
        </p:sp>
        <p:sp>
          <p:nvSpPr>
            <p:cNvPr id="37908" name="Text Box 19"/>
            <p:cNvSpPr txBox="1">
              <a:spLocks noChangeAspect="1" noChangeArrowheads="1"/>
            </p:cNvSpPr>
            <p:nvPr/>
          </p:nvSpPr>
          <p:spPr bwMode="auto">
            <a:xfrm>
              <a:off x="1473" y="2457"/>
              <a:ext cx="4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3</a:t>
              </a:r>
              <a:endParaRPr lang="en-GB" sz="1000" b="1"/>
            </a:p>
          </p:txBody>
        </p:sp>
        <p:sp>
          <p:nvSpPr>
            <p:cNvPr id="37909" name="Text Box 20"/>
            <p:cNvSpPr txBox="1">
              <a:spLocks noChangeAspect="1" noChangeArrowheads="1"/>
            </p:cNvSpPr>
            <p:nvPr/>
          </p:nvSpPr>
          <p:spPr bwMode="auto">
            <a:xfrm>
              <a:off x="1544" y="2744"/>
              <a:ext cx="4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4</a:t>
              </a:r>
              <a:endParaRPr lang="en-GB" sz="1000" b="1"/>
            </a:p>
          </p:txBody>
        </p:sp>
        <p:sp>
          <p:nvSpPr>
            <p:cNvPr id="37910" name="Text Box 21"/>
            <p:cNvSpPr txBox="1">
              <a:spLocks noChangeAspect="1" noChangeArrowheads="1"/>
            </p:cNvSpPr>
            <p:nvPr/>
          </p:nvSpPr>
          <p:spPr bwMode="auto">
            <a:xfrm>
              <a:off x="1580" y="3031"/>
              <a:ext cx="4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/>
                <a:t>H</a:t>
              </a:r>
              <a:r>
                <a:rPr lang="de-DE" sz="1000" b="1" baseline="-25000"/>
                <a:t>5</a:t>
              </a:r>
              <a:endParaRPr lang="en-GB" sz="1000" b="1"/>
            </a:p>
          </p:txBody>
        </p:sp>
        <p:sp>
          <p:nvSpPr>
            <p:cNvPr id="37911" name="Text Box 22"/>
            <p:cNvSpPr txBox="1">
              <a:spLocks noChangeAspect="1" noChangeArrowheads="1"/>
            </p:cNvSpPr>
            <p:nvPr/>
          </p:nvSpPr>
          <p:spPr bwMode="auto">
            <a:xfrm>
              <a:off x="1615" y="2219"/>
              <a:ext cx="6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2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37912" name="Text Box 23"/>
            <p:cNvSpPr txBox="1">
              <a:spLocks noChangeAspect="1" noChangeArrowheads="1"/>
            </p:cNvSpPr>
            <p:nvPr/>
          </p:nvSpPr>
          <p:spPr bwMode="auto">
            <a:xfrm>
              <a:off x="1758" y="2507"/>
              <a:ext cx="6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3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37913" name="Text Box 24"/>
            <p:cNvSpPr txBox="1">
              <a:spLocks noChangeAspect="1" noChangeArrowheads="1"/>
            </p:cNvSpPr>
            <p:nvPr/>
          </p:nvSpPr>
          <p:spPr bwMode="auto">
            <a:xfrm>
              <a:off x="1793" y="2830"/>
              <a:ext cx="6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4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37914" name="Text Box 25"/>
            <p:cNvSpPr txBox="1">
              <a:spLocks noChangeAspect="1" noChangeArrowheads="1"/>
            </p:cNvSpPr>
            <p:nvPr/>
          </p:nvSpPr>
          <p:spPr bwMode="auto">
            <a:xfrm>
              <a:off x="1758" y="3153"/>
              <a:ext cx="6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Times New Roman" pitchFamily="18" charset="0"/>
                </a:rPr>
                <a:t>x</a:t>
              </a:r>
              <a:r>
                <a:rPr lang="de-DE" sz="1200" b="1" baseline="-25000">
                  <a:latin typeface="Times New Roman" pitchFamily="18" charset="0"/>
                </a:rPr>
                <a:t>5</a:t>
              </a:r>
              <a:r>
                <a:rPr lang="de-DE" sz="1200" b="1">
                  <a:latin typeface="Times New Roman" pitchFamily="18" charset="0"/>
                </a:rPr>
                <a:t>(t)</a:t>
              </a:r>
              <a:endParaRPr lang="en-GB" sz="1200" b="1">
                <a:latin typeface="Times New Roman" pitchFamily="18" charset="0"/>
              </a:endParaRPr>
            </a:p>
          </p:txBody>
        </p:sp>
        <p:sp>
          <p:nvSpPr>
            <p:cNvPr id="37915" name="Text Box 26"/>
            <p:cNvSpPr txBox="1">
              <a:spLocks noChangeAspect="1" noChangeArrowheads="1"/>
            </p:cNvSpPr>
            <p:nvPr/>
          </p:nvSpPr>
          <p:spPr bwMode="auto">
            <a:xfrm>
              <a:off x="690" y="2492"/>
              <a:ext cx="4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>
                  <a:latin typeface="Times New Roman" pitchFamily="18" charset="0"/>
                </a:rPr>
                <a:t>y</a:t>
              </a:r>
              <a:r>
                <a:rPr lang="de-DE" sz="2400" b="1" baseline="-25000">
                  <a:latin typeface="Times New Roman" pitchFamily="18" charset="0"/>
                </a:rPr>
                <a:t>r</a:t>
              </a:r>
              <a:r>
                <a:rPr lang="de-DE" sz="2400" b="1">
                  <a:latin typeface="Times New Roman" pitchFamily="18" charset="0"/>
                </a:rPr>
                <a:t>(t)</a:t>
              </a:r>
              <a:endParaRPr lang="en-GB" sz="2400" b="1">
                <a:latin typeface="Times New Roman" pitchFamily="18" charset="0"/>
              </a:endParaRPr>
            </a:p>
          </p:txBody>
        </p:sp>
        <p:grpSp>
          <p:nvGrpSpPr>
            <p:cNvPr id="37916" name="Group 28"/>
            <p:cNvGrpSpPr>
              <a:grpSpLocks/>
            </p:cNvGrpSpPr>
            <p:nvPr/>
          </p:nvGrpSpPr>
          <p:grpSpPr bwMode="auto">
            <a:xfrm>
              <a:off x="240" y="2168"/>
              <a:ext cx="3936" cy="1761"/>
              <a:chOff x="576" y="2374"/>
              <a:chExt cx="3936" cy="1761"/>
            </a:xfrm>
          </p:grpSpPr>
          <p:grpSp>
            <p:nvGrpSpPr>
              <p:cNvPr id="37925" name="Group 29"/>
              <p:cNvGrpSpPr>
                <a:grpSpLocks/>
              </p:cNvGrpSpPr>
              <p:nvPr/>
            </p:nvGrpSpPr>
            <p:grpSpPr bwMode="auto">
              <a:xfrm>
                <a:off x="576" y="2386"/>
                <a:ext cx="3936" cy="1749"/>
                <a:chOff x="576" y="2386"/>
                <a:chExt cx="3936" cy="1749"/>
              </a:xfrm>
            </p:grpSpPr>
            <p:grpSp>
              <p:nvGrpSpPr>
                <p:cNvPr id="37932" name="Group 30"/>
                <p:cNvGrpSpPr>
                  <a:grpSpLocks/>
                </p:cNvGrpSpPr>
                <p:nvPr/>
              </p:nvGrpSpPr>
              <p:grpSpPr bwMode="auto">
                <a:xfrm>
                  <a:off x="576" y="2386"/>
                  <a:ext cx="3936" cy="1749"/>
                  <a:chOff x="576" y="2386"/>
                  <a:chExt cx="3936" cy="1749"/>
                </a:xfrm>
              </p:grpSpPr>
              <p:pic>
                <p:nvPicPr>
                  <p:cNvPr id="37939" name="Picture 31" descr="virtcha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576" y="2386"/>
                    <a:ext cx="3936" cy="17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379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449" y="2592"/>
                    <a:ext cx="903" cy="1008"/>
                    <a:chOff x="1449" y="2592"/>
                    <a:chExt cx="903" cy="1008"/>
                  </a:xfrm>
                </p:grpSpPr>
                <p:sp>
                  <p:nvSpPr>
                    <p:cNvPr id="37941" name="Text Box 3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449" y="2592"/>
                      <a:ext cx="423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1</a:t>
                      </a:r>
                      <a:endParaRPr lang="en-GB" sz="1400" b="1"/>
                    </a:p>
                  </p:txBody>
                </p:sp>
                <p:sp>
                  <p:nvSpPr>
                    <p:cNvPr id="37942" name="Text Box 3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593" y="2736"/>
                      <a:ext cx="423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2</a:t>
                      </a:r>
                      <a:endParaRPr lang="en-GB" sz="1400" b="1"/>
                    </a:p>
                  </p:txBody>
                </p:sp>
                <p:sp>
                  <p:nvSpPr>
                    <p:cNvPr id="37943" name="Text Box 3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09" y="2928"/>
                      <a:ext cx="422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3</a:t>
                      </a:r>
                      <a:endParaRPr lang="en-GB" sz="1400" b="1"/>
                    </a:p>
                  </p:txBody>
                </p:sp>
                <p:sp>
                  <p:nvSpPr>
                    <p:cNvPr id="37944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929" y="3120"/>
                      <a:ext cx="423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4</a:t>
                      </a:r>
                      <a:endParaRPr lang="en-GB" sz="1400" b="1"/>
                    </a:p>
                  </p:txBody>
                </p:sp>
                <p:sp>
                  <p:nvSpPr>
                    <p:cNvPr id="37945" name="Text Box 3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872" y="3408"/>
                      <a:ext cx="422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de-DE" sz="1400" b="1"/>
                        <a:t>h</a:t>
                      </a:r>
                      <a:r>
                        <a:rPr lang="de-DE" sz="1400" b="1" baseline="-25000"/>
                        <a:t>5</a:t>
                      </a:r>
                      <a:endParaRPr lang="en-GB" sz="1400" b="1"/>
                    </a:p>
                  </p:txBody>
                </p:sp>
              </p:grpSp>
            </p:grpSp>
            <p:sp>
              <p:nvSpPr>
                <p:cNvPr id="37933" name="Line 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18" y="2631"/>
                  <a:ext cx="249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4" name="Freeform 39"/>
                <p:cNvSpPr>
                  <a:spLocks noChangeAspect="1"/>
                </p:cNvSpPr>
                <p:nvPr/>
              </p:nvSpPr>
              <p:spPr bwMode="auto">
                <a:xfrm>
                  <a:off x="1437" y="2776"/>
                  <a:ext cx="479" cy="42"/>
                </a:xfrm>
                <a:custGeom>
                  <a:avLst/>
                  <a:gdLst>
                    <a:gd name="T0" fmla="*/ 0 w 479"/>
                    <a:gd name="T1" fmla="*/ 42 h 42"/>
                    <a:gd name="T2" fmla="*/ 479 w 479"/>
                    <a:gd name="T3" fmla="*/ 0 h 42"/>
                    <a:gd name="T4" fmla="*/ 0 60000 65536"/>
                    <a:gd name="T5" fmla="*/ 0 60000 65536"/>
                    <a:gd name="T6" fmla="*/ 0 w 479"/>
                    <a:gd name="T7" fmla="*/ 0 h 42"/>
                    <a:gd name="T8" fmla="*/ 479 w 479"/>
                    <a:gd name="T9" fmla="*/ 42 h 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9" h="42">
                      <a:moveTo>
                        <a:pt x="0" y="42"/>
                      </a:moveTo>
                      <a:lnTo>
                        <a:pt x="479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5" name="Freeform 40"/>
                <p:cNvSpPr>
                  <a:spLocks noChangeAspect="1"/>
                </p:cNvSpPr>
                <p:nvPr/>
              </p:nvSpPr>
              <p:spPr bwMode="auto">
                <a:xfrm>
                  <a:off x="1420" y="2841"/>
                  <a:ext cx="638" cy="185"/>
                </a:xfrm>
                <a:custGeom>
                  <a:avLst/>
                  <a:gdLst>
                    <a:gd name="T0" fmla="*/ 0 w 638"/>
                    <a:gd name="T1" fmla="*/ 0 h 185"/>
                    <a:gd name="T2" fmla="*/ 638 w 638"/>
                    <a:gd name="T3" fmla="*/ 185 h 185"/>
                    <a:gd name="T4" fmla="*/ 0 60000 65536"/>
                    <a:gd name="T5" fmla="*/ 0 60000 65536"/>
                    <a:gd name="T6" fmla="*/ 0 w 638"/>
                    <a:gd name="T7" fmla="*/ 0 h 185"/>
                    <a:gd name="T8" fmla="*/ 638 w 638"/>
                    <a:gd name="T9" fmla="*/ 185 h 18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8" h="185">
                      <a:moveTo>
                        <a:pt x="0" y="0"/>
                      </a:moveTo>
                      <a:lnTo>
                        <a:pt x="638" y="185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6" name="Freeform 41"/>
                <p:cNvSpPr>
                  <a:spLocks noChangeAspect="1"/>
                </p:cNvSpPr>
                <p:nvPr/>
              </p:nvSpPr>
              <p:spPr bwMode="auto">
                <a:xfrm>
                  <a:off x="1440" y="2880"/>
                  <a:ext cx="632" cy="469"/>
                </a:xfrm>
                <a:custGeom>
                  <a:avLst/>
                  <a:gdLst>
                    <a:gd name="T0" fmla="*/ 0 w 632"/>
                    <a:gd name="T1" fmla="*/ 0 h 469"/>
                    <a:gd name="T2" fmla="*/ 632 w 632"/>
                    <a:gd name="T3" fmla="*/ 469 h 469"/>
                    <a:gd name="T4" fmla="*/ 0 60000 65536"/>
                    <a:gd name="T5" fmla="*/ 0 60000 65536"/>
                    <a:gd name="T6" fmla="*/ 0 w 632"/>
                    <a:gd name="T7" fmla="*/ 0 h 469"/>
                    <a:gd name="T8" fmla="*/ 632 w 632"/>
                    <a:gd name="T9" fmla="*/ 469 h 4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2" h="469">
                      <a:moveTo>
                        <a:pt x="0" y="0"/>
                      </a:moveTo>
                      <a:lnTo>
                        <a:pt x="632" y="469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7" name="Freeform 42"/>
                <p:cNvSpPr>
                  <a:spLocks noChangeAspect="1"/>
                </p:cNvSpPr>
                <p:nvPr/>
              </p:nvSpPr>
              <p:spPr bwMode="auto">
                <a:xfrm>
                  <a:off x="1392" y="2880"/>
                  <a:ext cx="571" cy="744"/>
                </a:xfrm>
                <a:custGeom>
                  <a:avLst/>
                  <a:gdLst>
                    <a:gd name="T0" fmla="*/ 0 w 571"/>
                    <a:gd name="T1" fmla="*/ 0 h 744"/>
                    <a:gd name="T2" fmla="*/ 571 w 571"/>
                    <a:gd name="T3" fmla="*/ 744 h 744"/>
                    <a:gd name="T4" fmla="*/ 0 60000 65536"/>
                    <a:gd name="T5" fmla="*/ 0 60000 65536"/>
                    <a:gd name="T6" fmla="*/ 0 w 571"/>
                    <a:gd name="T7" fmla="*/ 0 h 744"/>
                    <a:gd name="T8" fmla="*/ 571 w 571"/>
                    <a:gd name="T9" fmla="*/ 744 h 74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71" h="744">
                      <a:moveTo>
                        <a:pt x="0" y="0"/>
                      </a:moveTo>
                      <a:lnTo>
                        <a:pt x="571" y="74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04" y="27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2400" b="1">
                      <a:latin typeface="Times New Roman" pitchFamily="18" charset="0"/>
                    </a:rPr>
                    <a:t>s</a:t>
                  </a:r>
                  <a:r>
                    <a:rPr lang="de-DE" sz="2400" b="1" baseline="-25000">
                      <a:latin typeface="Times New Roman" pitchFamily="18" charset="0"/>
                    </a:rPr>
                    <a:t>r</a:t>
                  </a:r>
                  <a:endParaRPr lang="en-GB" sz="24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926" name="Group 44"/>
              <p:cNvGrpSpPr>
                <a:grpSpLocks/>
              </p:cNvGrpSpPr>
              <p:nvPr/>
            </p:nvGrpSpPr>
            <p:grpSpPr bwMode="auto">
              <a:xfrm>
                <a:off x="1524" y="2374"/>
                <a:ext cx="972" cy="1284"/>
                <a:chOff x="1524" y="2374"/>
                <a:chExt cx="972" cy="1284"/>
              </a:xfrm>
            </p:grpSpPr>
            <p:sp>
              <p:nvSpPr>
                <p:cNvPr id="37927" name="Text Box 4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24" y="2374"/>
                  <a:ext cx="348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1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37928" name="Text Box 4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51" y="2544"/>
                  <a:ext cx="353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2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37929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094" y="2832"/>
                  <a:ext cx="354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3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37930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129" y="3168"/>
                  <a:ext cx="367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4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  <p:sp>
              <p:nvSpPr>
                <p:cNvPr id="37931" name="Text Box 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094" y="3456"/>
                  <a:ext cx="354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de-DE" sz="1500" b="1">
                      <a:latin typeface="Times New Roman" pitchFamily="18" charset="0"/>
                    </a:rPr>
                    <a:t>x</a:t>
                  </a:r>
                  <a:r>
                    <a:rPr lang="de-DE" sz="1500" b="1" baseline="-25000">
                      <a:latin typeface="Times New Roman" pitchFamily="18" charset="0"/>
                    </a:rPr>
                    <a:t>5</a:t>
                  </a:r>
                  <a:r>
                    <a:rPr lang="de-DE" sz="1500" b="1">
                      <a:latin typeface="Times New Roman" pitchFamily="18" charset="0"/>
                    </a:rPr>
                    <a:t>(t)</a:t>
                  </a:r>
                  <a:endParaRPr lang="en-GB" sz="1500" b="1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7917" name="Group 50"/>
            <p:cNvGrpSpPr>
              <a:grpSpLocks/>
            </p:cNvGrpSpPr>
            <p:nvPr/>
          </p:nvGrpSpPr>
          <p:grpSpPr bwMode="auto">
            <a:xfrm>
              <a:off x="2064" y="2174"/>
              <a:ext cx="1892" cy="1316"/>
              <a:chOff x="2400" y="2380"/>
              <a:chExt cx="1892" cy="1316"/>
            </a:xfrm>
          </p:grpSpPr>
          <p:sp>
            <p:nvSpPr>
              <p:cNvPr id="37919" name="Text Box 51"/>
              <p:cNvSpPr txBox="1">
                <a:spLocks noChangeArrowheads="1"/>
              </p:cNvSpPr>
              <p:nvPr/>
            </p:nvSpPr>
            <p:spPr bwMode="auto">
              <a:xfrm>
                <a:off x="2400" y="238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1r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7920" name="Text Box 52"/>
              <p:cNvSpPr txBox="1">
                <a:spLocks noChangeArrowheads="1"/>
              </p:cNvSpPr>
              <p:nvPr/>
            </p:nvSpPr>
            <p:spPr bwMode="auto">
              <a:xfrm>
                <a:off x="2400" y="257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2r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7921" name="Text Box 53"/>
              <p:cNvSpPr txBox="1">
                <a:spLocks noChangeArrowheads="1"/>
              </p:cNvSpPr>
              <p:nvPr/>
            </p:nvSpPr>
            <p:spPr bwMode="auto">
              <a:xfrm>
                <a:off x="2400" y="286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3r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7922" name="Text Box 54"/>
              <p:cNvSpPr txBox="1">
                <a:spLocks noChangeArrowheads="1"/>
              </p:cNvSpPr>
              <p:nvPr/>
            </p:nvSpPr>
            <p:spPr bwMode="auto">
              <a:xfrm>
                <a:off x="2400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4r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7923" name="Text Box 55"/>
              <p:cNvSpPr txBox="1">
                <a:spLocks noChangeArrowheads="1"/>
              </p:cNvSpPr>
              <p:nvPr/>
            </p:nvSpPr>
            <p:spPr bwMode="auto">
              <a:xfrm>
                <a:off x="2400" y="3484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 b="1">
                    <a:latin typeface="Times New Roman" pitchFamily="18" charset="0"/>
                  </a:rPr>
                  <a:t>w</a:t>
                </a:r>
                <a:r>
                  <a:rPr lang="de-DE" sz="1600" b="1" baseline="-25000">
                    <a:latin typeface="Times New Roman" pitchFamily="18" charset="0"/>
                  </a:rPr>
                  <a:t>5r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7924" name="Rectangle 56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93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 dirty="0" err="1"/>
                  <a:t>s</a:t>
                </a:r>
                <a:r>
                  <a:rPr lang="de-DE" sz="1600" baseline="-25000" dirty="0" err="1"/>
                  <a:t>r</a:t>
                </a:r>
                <a:r>
                  <a:rPr lang="de-DE" sz="1600" dirty="0"/>
                  <a:t> (t) = </a:t>
                </a:r>
                <a:r>
                  <a:rPr lang="de-DE" sz="1600" b="1" dirty="0" err="1" smtClean="0"/>
                  <a:t>w</a:t>
                </a:r>
                <a:r>
                  <a:rPr lang="de-DE" sz="1600" b="1" baseline="-25000" dirty="0" err="1" smtClean="0"/>
                  <a:t>r</a:t>
                </a:r>
                <a:r>
                  <a:rPr lang="de-DE" sz="1600" baseline="30000" dirty="0" err="1" smtClean="0"/>
                  <a:t>T</a:t>
                </a:r>
                <a:r>
                  <a:rPr lang="de-DE" sz="1600" baseline="30000" dirty="0" smtClean="0"/>
                  <a:t> </a:t>
                </a:r>
                <a:r>
                  <a:rPr lang="de-DE" sz="1600" b="1" dirty="0"/>
                  <a:t>x</a:t>
                </a:r>
                <a:r>
                  <a:rPr lang="de-DE" sz="1600" dirty="0"/>
                  <a:t>(t)</a:t>
                </a:r>
                <a:endParaRPr lang="en-GB" sz="1600" dirty="0"/>
              </a:p>
            </p:txBody>
          </p:sp>
        </p:grpSp>
        <p:sp>
          <p:nvSpPr>
            <p:cNvPr id="37918" name="Text Box 57"/>
            <p:cNvSpPr txBox="1">
              <a:spLocks noChangeArrowheads="1"/>
            </p:cNvSpPr>
            <p:nvPr/>
          </p:nvSpPr>
          <p:spPr bwMode="auto">
            <a:xfrm>
              <a:off x="3024" y="308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^</a:t>
              </a:r>
            </a:p>
          </p:txBody>
        </p:sp>
      </p:grpSp>
      <p:sp>
        <p:nvSpPr>
          <p:cNvPr id="127027" name="Rectangle 51"/>
          <p:cNvSpPr>
            <a:spLocks noChangeArrowheads="1"/>
          </p:cNvSpPr>
          <p:nvPr/>
        </p:nvSpPr>
        <p:spPr bwMode="auto">
          <a:xfrm>
            <a:off x="4572000" y="2438400"/>
            <a:ext cx="3429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8" name="Text Box 52"/>
          <p:cNvSpPr txBox="1">
            <a:spLocks noChangeArrowheads="1"/>
          </p:cNvSpPr>
          <p:nvPr/>
        </p:nvSpPr>
        <p:spPr bwMode="auto">
          <a:xfrm>
            <a:off x="6248400" y="16764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>
                <a:ea typeface="ＭＳ Ｐゴシック" charset="-128"/>
              </a:rPr>
              <a:t>^</a:t>
            </a:r>
            <a:endParaRPr lang="en-US" b="1"/>
          </a:p>
        </p:txBody>
      </p:sp>
      <p:sp>
        <p:nvSpPr>
          <p:cNvPr id="58" name="Rectangle 100"/>
          <p:cNvSpPr>
            <a:spLocks noChangeArrowheads="1"/>
          </p:cNvSpPr>
          <p:nvPr/>
        </p:nvSpPr>
        <p:spPr bwMode="auto">
          <a:xfrm>
            <a:off x="3276600" y="5029200"/>
            <a:ext cx="1752600" cy="16764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" name="Rectangle 100"/>
          <p:cNvSpPr>
            <a:spLocks noChangeArrowheads="1"/>
          </p:cNvSpPr>
          <p:nvPr/>
        </p:nvSpPr>
        <p:spPr bwMode="auto">
          <a:xfrm>
            <a:off x="7239000" y="5638800"/>
            <a:ext cx="1752600" cy="3810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6019800" y="56388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=</a:t>
            </a:r>
          </a:p>
        </p:txBody>
      </p:sp>
      <p:sp>
        <p:nvSpPr>
          <p:cNvPr id="61" name="Rectangle 100"/>
          <p:cNvSpPr>
            <a:spLocks noChangeArrowheads="1"/>
          </p:cNvSpPr>
          <p:nvPr/>
        </p:nvSpPr>
        <p:spPr bwMode="auto">
          <a:xfrm>
            <a:off x="1143000" y="5638800"/>
            <a:ext cx="1752600" cy="304800"/>
          </a:xfrm>
          <a:prstGeom prst="rect">
            <a:avLst/>
          </a:prstGeom>
          <a:solidFill>
            <a:srgbClr val="BE31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</a:t>
            </a:r>
            <a:r>
              <a:rPr lang="en-US" baseline="30000"/>
              <a:t>T</a:t>
            </a:r>
            <a:endParaRPr lang="en-US"/>
          </a:p>
        </p:txBody>
      </p:sp>
      <p:sp>
        <p:nvSpPr>
          <p:cNvPr id="67" name="Text Box 52"/>
          <p:cNvSpPr txBox="1">
            <a:spLocks noChangeArrowheads="1"/>
          </p:cNvSpPr>
          <p:nvPr/>
        </p:nvSpPr>
        <p:spPr bwMode="auto">
          <a:xfrm>
            <a:off x="7924800" y="55626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>
                <a:ea typeface="ＭＳ Ｐゴシック" charset="-128"/>
              </a:rPr>
              <a:t>^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127027" grpId="0" animBg="1"/>
      <p:bldP spid="127028" grpId="0"/>
      <p:bldP spid="58" grpId="0" animBg="1"/>
      <p:bldP spid="59" grpId="0" animBg="1"/>
      <p:bldP spid="60" grpId="0"/>
      <p:bldP spid="61" grpId="0" animBg="1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90613" y="533400"/>
            <a:ext cx="7720012" cy="430213"/>
          </a:xfrm>
          <a:prstGeom prst="rect">
            <a:avLst/>
          </a:prstGeom>
        </p:spPr>
        <p:txBody>
          <a:bodyPr/>
          <a:lstStyle/>
          <a:p>
            <a:pPr defTabSz="315913">
              <a:lnSpc>
                <a:spcPct val="72000"/>
              </a:lnSpc>
              <a:buClr>
                <a:srgbClr val="BE311A"/>
              </a:buClr>
              <a:buSzPct val="100000"/>
              <a:buFont typeface="Arial" charset="0"/>
              <a:buNone/>
              <a:defRPr/>
            </a:pPr>
            <a:r>
              <a:rPr lang="en-US" sz="2400" b="1" kern="0" dirty="0" err="1">
                <a:solidFill>
                  <a:srgbClr val="BE311A"/>
                </a:solidFill>
                <a:latin typeface="+mj-lt"/>
                <a:ea typeface="+mj-ea"/>
                <a:cs typeface="+mj-cs"/>
              </a:rPr>
              <a:t>Beamformer</a:t>
            </a:r>
            <a:r>
              <a:rPr lang="en-US" sz="2400" b="1" kern="0" dirty="0">
                <a:solidFill>
                  <a:srgbClr val="BE311A"/>
                </a:solidFill>
                <a:latin typeface="+mj-lt"/>
                <a:ea typeface="+mj-ea"/>
                <a:cs typeface="+mj-cs"/>
              </a:rPr>
              <a:t>: the inverse problem</a:t>
            </a:r>
          </a:p>
        </p:txBody>
      </p:sp>
      <p:pic>
        <p:nvPicPr>
          <p:cNvPr id="38915" name="Picture 2" descr="http://www.kirksville.k12.mo.us/khs/Teacher_Web/alternative/wave_interfer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5657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2514600"/>
            <a:ext cx="228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84513" y="1582738"/>
            <a:ext cx="466725" cy="931862"/>
          </a:xfrm>
          <a:custGeom>
            <a:avLst/>
            <a:gdLst>
              <a:gd name="connsiteX0" fmla="*/ 457200 w 467659"/>
              <a:gd name="connsiteY0" fmla="*/ 932329 h 932329"/>
              <a:gd name="connsiteX1" fmla="*/ 457200 w 467659"/>
              <a:gd name="connsiteY1" fmla="*/ 493058 h 932329"/>
              <a:gd name="connsiteX2" fmla="*/ 394447 w 467659"/>
              <a:gd name="connsiteY2" fmla="*/ 349623 h 932329"/>
              <a:gd name="connsiteX3" fmla="*/ 134470 w 467659"/>
              <a:gd name="connsiteY3" fmla="*/ 188258 h 932329"/>
              <a:gd name="connsiteX4" fmla="*/ 35859 w 467659"/>
              <a:gd name="connsiteY4" fmla="*/ 44823 h 932329"/>
              <a:gd name="connsiteX5" fmla="*/ 0 w 467659"/>
              <a:gd name="connsiteY5" fmla="*/ 0 h 93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659" h="932329">
                <a:moveTo>
                  <a:pt x="457200" y="932329"/>
                </a:moveTo>
                <a:cubicBezTo>
                  <a:pt x="462429" y="761252"/>
                  <a:pt x="467659" y="590176"/>
                  <a:pt x="457200" y="493058"/>
                </a:cubicBezTo>
                <a:cubicBezTo>
                  <a:pt x="446741" y="395940"/>
                  <a:pt x="448235" y="400423"/>
                  <a:pt x="394447" y="349623"/>
                </a:cubicBezTo>
                <a:cubicBezTo>
                  <a:pt x="340659" y="298823"/>
                  <a:pt x="194235" y="239058"/>
                  <a:pt x="134470" y="188258"/>
                </a:cubicBezTo>
                <a:cubicBezTo>
                  <a:pt x="74705" y="137458"/>
                  <a:pt x="58271" y="76199"/>
                  <a:pt x="35859" y="44823"/>
                </a:cubicBezTo>
                <a:cubicBezTo>
                  <a:pt x="13447" y="13447"/>
                  <a:pt x="6723" y="6723"/>
                  <a:pt x="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c 8"/>
          <p:cNvSpPr/>
          <p:nvPr/>
        </p:nvSpPr>
        <p:spPr>
          <a:xfrm rot="8767032">
            <a:off x="3384550" y="3059113"/>
            <a:ext cx="381000" cy="228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c 9"/>
          <p:cNvSpPr/>
          <p:nvPr/>
        </p:nvSpPr>
        <p:spPr>
          <a:xfrm rot="8767032">
            <a:off x="3384550" y="3135313"/>
            <a:ext cx="381000" cy="228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2590800"/>
            <a:ext cx="228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46713" y="1658938"/>
            <a:ext cx="466725" cy="931862"/>
          </a:xfrm>
          <a:custGeom>
            <a:avLst/>
            <a:gdLst>
              <a:gd name="connsiteX0" fmla="*/ 457200 w 467659"/>
              <a:gd name="connsiteY0" fmla="*/ 932329 h 932329"/>
              <a:gd name="connsiteX1" fmla="*/ 457200 w 467659"/>
              <a:gd name="connsiteY1" fmla="*/ 493058 h 932329"/>
              <a:gd name="connsiteX2" fmla="*/ 394447 w 467659"/>
              <a:gd name="connsiteY2" fmla="*/ 349623 h 932329"/>
              <a:gd name="connsiteX3" fmla="*/ 134470 w 467659"/>
              <a:gd name="connsiteY3" fmla="*/ 188258 h 932329"/>
              <a:gd name="connsiteX4" fmla="*/ 35859 w 467659"/>
              <a:gd name="connsiteY4" fmla="*/ 44823 h 932329"/>
              <a:gd name="connsiteX5" fmla="*/ 0 w 467659"/>
              <a:gd name="connsiteY5" fmla="*/ 0 h 93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659" h="932329">
                <a:moveTo>
                  <a:pt x="457200" y="932329"/>
                </a:moveTo>
                <a:cubicBezTo>
                  <a:pt x="462429" y="761252"/>
                  <a:pt x="467659" y="590176"/>
                  <a:pt x="457200" y="493058"/>
                </a:cubicBezTo>
                <a:cubicBezTo>
                  <a:pt x="446741" y="395940"/>
                  <a:pt x="448235" y="400423"/>
                  <a:pt x="394447" y="349623"/>
                </a:cubicBezTo>
                <a:cubicBezTo>
                  <a:pt x="340659" y="298823"/>
                  <a:pt x="194235" y="239058"/>
                  <a:pt x="134470" y="188258"/>
                </a:cubicBezTo>
                <a:cubicBezTo>
                  <a:pt x="74705" y="137458"/>
                  <a:pt x="58271" y="76199"/>
                  <a:pt x="35859" y="44823"/>
                </a:cubicBezTo>
                <a:cubicBezTo>
                  <a:pt x="13447" y="13447"/>
                  <a:pt x="6723" y="6723"/>
                  <a:pt x="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c 13"/>
          <p:cNvSpPr/>
          <p:nvPr/>
        </p:nvSpPr>
        <p:spPr>
          <a:xfrm rot="8767032">
            <a:off x="5746750" y="3135313"/>
            <a:ext cx="381000" cy="228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c 14"/>
          <p:cNvSpPr/>
          <p:nvPr/>
        </p:nvSpPr>
        <p:spPr>
          <a:xfrm rot="8767032">
            <a:off x="5746750" y="3211513"/>
            <a:ext cx="381000" cy="228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6553200" y="1752600"/>
            <a:ext cx="22860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705600" y="13716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29400" y="2209800"/>
            <a:ext cx="228600" cy="304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553200" y="1752600"/>
            <a:ext cx="22860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4" name="TextBox 104"/>
          <p:cNvSpPr txBox="1">
            <a:spLocks noChangeArrowheads="1"/>
          </p:cNvSpPr>
          <p:nvPr/>
        </p:nvSpPr>
        <p:spPr bwMode="auto">
          <a:xfrm>
            <a:off x="533400" y="2209800"/>
            <a:ext cx="5826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/>
              <a:t>h</a:t>
            </a:r>
            <a:r>
              <a:rPr lang="en-US" sz="4400" baseline="-25000"/>
              <a:t>i</a:t>
            </a: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>
            <a:off x="1090613" y="533400"/>
            <a:ext cx="7720012" cy="430213"/>
          </a:xfrm>
          <a:prstGeom prst="rect">
            <a:avLst/>
          </a:prstGeom>
        </p:spPr>
        <p:txBody>
          <a:bodyPr/>
          <a:lstStyle/>
          <a:p>
            <a:pPr defTabSz="315913">
              <a:lnSpc>
                <a:spcPct val="72000"/>
              </a:lnSpc>
              <a:buClr>
                <a:srgbClr val="BE311A"/>
              </a:buClr>
              <a:buSzPct val="100000"/>
              <a:buFont typeface="Arial" charset="0"/>
              <a:buNone/>
              <a:defRPr/>
            </a:pPr>
            <a:r>
              <a:rPr lang="en-US" sz="2400" b="1" kern="0" dirty="0" err="1">
                <a:solidFill>
                  <a:srgbClr val="BE311A"/>
                </a:solidFill>
                <a:latin typeface="+mj-lt"/>
                <a:ea typeface="+mj-ea"/>
                <a:cs typeface="+mj-cs"/>
              </a:rPr>
              <a:t>Beamformer</a:t>
            </a:r>
            <a:r>
              <a:rPr lang="en-US" sz="2400" b="1" kern="0" dirty="0">
                <a:solidFill>
                  <a:srgbClr val="BE311A"/>
                </a:solidFill>
                <a:latin typeface="+mj-lt"/>
                <a:ea typeface="+mj-ea"/>
                <a:cs typeface="+mj-cs"/>
              </a:rPr>
              <a:t>: the inverse problem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228600" y="3733800"/>
            <a:ext cx="11874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/>
              <a:t>Cov</a:t>
            </a:r>
            <a:endParaRPr lang="en-US" sz="4400" baseline="-25000"/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1828800" y="60960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b="1"/>
              <a:t>w</a:t>
            </a:r>
            <a:r>
              <a:rPr lang="de-DE" sz="2400" b="1" baseline="30000"/>
              <a:t>T</a:t>
            </a:r>
            <a:r>
              <a:rPr lang="de-DE" sz="2400"/>
              <a:t> = [</a:t>
            </a:r>
            <a:r>
              <a:rPr lang="de-DE" sz="2400" b="1"/>
              <a:t>h</a:t>
            </a:r>
            <a:r>
              <a:rPr lang="de-DE" sz="2400" baseline="50000"/>
              <a:t>T</a:t>
            </a:r>
            <a:r>
              <a:rPr lang="de-DE" sz="2400"/>
              <a:t> </a:t>
            </a:r>
            <a:r>
              <a:rPr lang="de-DE" sz="2400" b="1"/>
              <a:t>Cov</a:t>
            </a:r>
            <a:r>
              <a:rPr lang="de-DE" sz="2400" baseline="50000"/>
              <a:t>-1</a:t>
            </a:r>
            <a:r>
              <a:rPr lang="de-DE" sz="2400" b="1"/>
              <a:t>h</a:t>
            </a:r>
            <a:r>
              <a:rPr lang="de-DE" sz="2400"/>
              <a:t>]</a:t>
            </a:r>
            <a:r>
              <a:rPr lang="de-DE" sz="2400" baseline="50000"/>
              <a:t>-1 </a:t>
            </a:r>
            <a:r>
              <a:rPr lang="de-DE" sz="2400" b="1"/>
              <a:t>h</a:t>
            </a:r>
            <a:r>
              <a:rPr lang="de-DE" sz="2400" baseline="50000"/>
              <a:t>T</a:t>
            </a:r>
            <a:r>
              <a:rPr lang="de-DE" sz="2400"/>
              <a:t> </a:t>
            </a:r>
            <a:r>
              <a:rPr lang="de-DE" sz="2400" b="1"/>
              <a:t>Cov</a:t>
            </a:r>
            <a:r>
              <a:rPr lang="de-DE" sz="2400" baseline="50000"/>
              <a:t>-1</a:t>
            </a:r>
            <a:endParaRPr lang="de-DE" sz="2400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705600" y="6273800"/>
            <a:ext cx="2028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w</a:t>
            </a:r>
            <a:r>
              <a:rPr lang="en-US" sz="3200" b="1" baseline="30000"/>
              <a:t>T</a:t>
            </a:r>
            <a:r>
              <a:rPr lang="en-US" sz="3200" b="1"/>
              <a:t> * X = s</a:t>
            </a:r>
            <a:endParaRPr lang="en-US" sz="3200"/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8305800" y="6172200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b="1">
                <a:ea typeface="ＭＳ Ｐゴシック" charset="-128"/>
              </a:rPr>
              <a:t>^</a:t>
            </a:r>
            <a:endParaRPr lang="en-US" sz="2400" b="1"/>
          </a:p>
        </p:txBody>
      </p:sp>
      <p:pic>
        <p:nvPicPr>
          <p:cNvPr id="39948" name="Picture 4" descr="head+source"/>
          <p:cNvPicPr>
            <a:picLocks noChangeAspect="1" noChangeArrowheads="1"/>
          </p:cNvPicPr>
          <p:nvPr/>
        </p:nvPicPr>
        <p:blipFill>
          <a:blip r:embed="rId2" cstate="print"/>
          <a:srcRect r="8962"/>
          <a:stretch>
            <a:fillRect/>
          </a:stretch>
        </p:blipFill>
        <p:spPr bwMode="auto">
          <a:xfrm>
            <a:off x="1511300" y="914400"/>
            <a:ext cx="54991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1"/>
          <p:cNvGrpSpPr>
            <a:grpSpLocks/>
          </p:cNvGrpSpPr>
          <p:nvPr/>
        </p:nvGrpSpPr>
        <p:grpSpPr bwMode="auto">
          <a:xfrm rot="2564052">
            <a:off x="2211388" y="1657350"/>
            <a:ext cx="3621087" cy="3665538"/>
            <a:chOff x="1200" y="3024"/>
            <a:chExt cx="912" cy="864"/>
          </a:xfrm>
        </p:grpSpPr>
        <p:sp>
          <p:nvSpPr>
            <p:cNvPr id="39976" name="Oval 78"/>
            <p:cNvSpPr>
              <a:spLocks noChangeArrowheads="1"/>
            </p:cNvSpPr>
            <p:nvPr/>
          </p:nvSpPr>
          <p:spPr bwMode="auto">
            <a:xfrm>
              <a:off x="1200" y="3024"/>
              <a:ext cx="912" cy="864"/>
            </a:xfrm>
            <a:prstGeom prst="ellipse">
              <a:avLst/>
            </a:prstGeom>
            <a:solidFill>
              <a:srgbClr val="000000">
                <a:alpha val="2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Oval 79"/>
            <p:cNvSpPr>
              <a:spLocks noChangeArrowheads="1"/>
            </p:cNvSpPr>
            <p:nvPr/>
          </p:nvSpPr>
          <p:spPr bwMode="auto">
            <a:xfrm>
              <a:off x="1331" y="3179"/>
              <a:ext cx="257" cy="233"/>
            </a:xfrm>
            <a:prstGeom prst="ellipse">
              <a:avLst/>
            </a:prstGeom>
            <a:solidFill>
              <a:schemeClr val="bg1">
                <a:alpha val="5686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133600" y="1524000"/>
            <a:ext cx="3810000" cy="2971800"/>
            <a:chOff x="864" y="1872"/>
            <a:chExt cx="1920" cy="1536"/>
          </a:xfrm>
        </p:grpSpPr>
        <p:sp>
          <p:nvSpPr>
            <p:cNvPr id="39967" name="Line 6"/>
            <p:cNvSpPr>
              <a:spLocks noChangeShapeType="1"/>
            </p:cNvSpPr>
            <p:nvPr/>
          </p:nvSpPr>
          <p:spPr bwMode="auto">
            <a:xfrm flipH="1">
              <a:off x="864" y="2448"/>
              <a:ext cx="76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7"/>
            <p:cNvSpPr>
              <a:spLocks noChangeShapeType="1"/>
            </p:cNvSpPr>
            <p:nvPr/>
          </p:nvSpPr>
          <p:spPr bwMode="auto">
            <a:xfrm flipH="1">
              <a:off x="1056" y="23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8"/>
            <p:cNvSpPr>
              <a:spLocks noChangeShapeType="1"/>
            </p:cNvSpPr>
            <p:nvPr/>
          </p:nvSpPr>
          <p:spPr bwMode="auto">
            <a:xfrm flipH="1" flipV="1">
              <a:off x="1392" y="196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 flipH="1" flipV="1">
              <a:off x="1728" y="1872"/>
              <a:ext cx="48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 flipV="1">
              <a:off x="1824" y="1920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11"/>
            <p:cNvSpPr>
              <a:spLocks noChangeShapeType="1"/>
            </p:cNvSpPr>
            <p:nvPr/>
          </p:nvSpPr>
          <p:spPr bwMode="auto">
            <a:xfrm flipV="1">
              <a:off x="1872" y="2160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1872" y="2400"/>
              <a:ext cx="86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1872" y="2496"/>
              <a:ext cx="91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>
              <a:off x="1824" y="2592"/>
              <a:ext cx="816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4953000" y="2438400"/>
            <a:ext cx="228600" cy="685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48000" y="2362200"/>
            <a:ext cx="228600" cy="685800"/>
          </a:xfrm>
          <a:prstGeom prst="straightConnector1">
            <a:avLst/>
          </a:prstGeom>
          <a:ln w="7620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3" name="TextBox 105"/>
          <p:cNvSpPr txBox="1">
            <a:spLocks noChangeArrowheads="1"/>
          </p:cNvSpPr>
          <p:nvPr/>
        </p:nvSpPr>
        <p:spPr bwMode="auto">
          <a:xfrm>
            <a:off x="228600" y="838200"/>
            <a:ext cx="852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What should this spatial filter (w</a:t>
            </a:r>
            <a:r>
              <a:rPr lang="en-US" sz="2800" baseline="30000"/>
              <a:t>T</a:t>
            </a:r>
            <a:r>
              <a:rPr lang="en-US" sz="2800"/>
              <a:t>) take into account?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7010400" y="4800600"/>
            <a:ext cx="213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cof</a:t>
            </a:r>
            <a:r>
              <a:rPr lang="en-US" dirty="0" err="1" smtClean="0">
                <a:solidFill>
                  <a:srgbClr val="3333FF"/>
                </a:solidFill>
              </a:rPr>
              <a:t>luc</a:t>
            </a:r>
            <a:r>
              <a:rPr lang="en-US" dirty="0" err="1" smtClean="0">
                <a:solidFill>
                  <a:srgbClr val="FF0000"/>
                </a:solidFill>
              </a:rPr>
              <a:t>tua</a:t>
            </a:r>
            <a:r>
              <a:rPr lang="en-US" dirty="0" err="1" smtClean="0">
                <a:solidFill>
                  <a:srgbClr val="3333FF"/>
                </a:solidFill>
              </a:rPr>
              <a:t>tion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we can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suppress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276600" y="1600200"/>
            <a:ext cx="457200" cy="83820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505200" y="1752600"/>
            <a:ext cx="1143000" cy="91440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62200" y="2362200"/>
            <a:ext cx="533400" cy="30480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2971800" y="1905000"/>
            <a:ext cx="76200" cy="38100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33600" y="2895600"/>
            <a:ext cx="762000" cy="22860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3962400" y="1524000"/>
            <a:ext cx="762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200400" y="17526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4800600" y="1752600"/>
            <a:ext cx="76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105400" y="2209800"/>
            <a:ext cx="381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257800" y="2895600"/>
            <a:ext cx="609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257800" y="31242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810000" y="2133600"/>
            <a:ext cx="228600" cy="68580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4" grpId="0"/>
      <p:bldP spid="108" grpId="0"/>
      <p:bldP spid="109" grpId="0" autoUpdateAnimBg="0"/>
      <p:bldP spid="110" grpId="0"/>
      <p:bldP spid="26" grpId="0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Beamformer ingredients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1066800" y="990600"/>
            <a:ext cx="64008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pPr marL="231775" indent="-231775" defTabSz="31591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Forward </a:t>
            </a:r>
            <a:r>
              <a:rPr lang="en-US" sz="2000" dirty="0" smtClean="0">
                <a:solidFill>
                  <a:srgbClr val="000000"/>
                </a:solidFill>
              </a:rPr>
              <a:t>model</a:t>
            </a:r>
          </a:p>
          <a:p>
            <a:pPr marL="512763" lvl="1" indent="-190500" defTabSz="315913">
              <a:spcBef>
                <a:spcPts val="31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Volume conduction model (typically using MRI)</a:t>
            </a:r>
          </a:p>
          <a:p>
            <a:pPr marL="512763" lvl="1" indent="-190500" defTabSz="315913">
              <a:spcBef>
                <a:spcPts val="31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Sensor </a:t>
            </a:r>
            <a:r>
              <a:rPr lang="en-US" dirty="0" smtClean="0">
                <a:solidFill>
                  <a:srgbClr val="000000"/>
                </a:solidFill>
              </a:rPr>
              <a:t>positions</a:t>
            </a:r>
          </a:p>
          <a:p>
            <a:pPr marL="512763" lvl="1" indent="-190500" defTabSz="315913">
              <a:spcBef>
                <a:spcPts val="31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Grid points to ‘scan’</a:t>
            </a:r>
            <a:endParaRPr lang="en-US" dirty="0">
              <a:solidFill>
                <a:srgbClr val="000000"/>
              </a:solidFill>
            </a:endParaRPr>
          </a:p>
          <a:p>
            <a:pPr marL="231775" indent="-231775" defTabSz="31591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Experimental data</a:t>
            </a:r>
          </a:p>
          <a:p>
            <a:pPr marL="512763" lvl="1" indent="-190500" defTabSz="315913">
              <a:spcBef>
                <a:spcPts val="31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0000"/>
                </a:solidFill>
              </a:rPr>
              <a:t>Time domain: covariance</a:t>
            </a:r>
          </a:p>
          <a:p>
            <a:pPr marL="512763" lvl="1" indent="-190500" defTabSz="315913">
              <a:spcBef>
                <a:spcPts val="313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0000"/>
                </a:solidFill>
              </a:rPr>
              <a:t>Frequency domain: cross-spectral density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724400" y="3429000"/>
            <a:ext cx="4191000" cy="28194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dirty="0" smtClean="0">
                <a:latin typeface="Consolas" pitchFamily="49" charset="0"/>
              </a:rPr>
              <a:t>f</a:t>
            </a:r>
            <a:r>
              <a:rPr lang="en-US" sz="1400" dirty="0" smtClean="0">
                <a:latin typeface="Consolas" pitchFamily="49" charset="0"/>
              </a:rPr>
              <a:t>req = 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freq.grad</a:t>
            </a:r>
            <a:r>
              <a:rPr lang="en-US" sz="1400" dirty="0" smtClean="0">
                <a:latin typeface="Consolas" pitchFamily="49" charset="0"/>
              </a:rPr>
              <a:t> = …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freq.crsspctrm</a:t>
            </a:r>
            <a:r>
              <a:rPr lang="en-US" sz="1400" dirty="0" smtClean="0">
                <a:latin typeface="Consolas" pitchFamily="49" charset="0"/>
              </a:rPr>
              <a:t> = …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</a:rPr>
              <a:t>cfg</a:t>
            </a: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</a:rPr>
              <a:t>= [];</a:t>
            </a:r>
          </a:p>
          <a:p>
            <a:r>
              <a:rPr lang="en-US" sz="1400" dirty="0" err="1">
                <a:latin typeface="Consolas" pitchFamily="49" charset="0"/>
              </a:rPr>
              <a:t>cfg.method</a:t>
            </a:r>
            <a:r>
              <a:rPr lang="en-US" sz="1400" dirty="0">
                <a:latin typeface="Consolas" pitchFamily="49" charset="0"/>
              </a:rPr>
              <a:t> = ‘</a:t>
            </a:r>
            <a:r>
              <a:rPr lang="en-US" sz="1400" dirty="0" err="1">
                <a:latin typeface="Consolas" pitchFamily="49" charset="0"/>
              </a:rPr>
              <a:t>dics</a:t>
            </a:r>
            <a:r>
              <a:rPr lang="en-US" sz="1400" dirty="0">
                <a:latin typeface="Consolas" pitchFamily="49" charset="0"/>
              </a:rPr>
              <a:t>’;</a:t>
            </a:r>
          </a:p>
          <a:p>
            <a:r>
              <a:rPr lang="en-US" sz="1400" dirty="0" err="1">
                <a:latin typeface="Consolas" pitchFamily="49" charset="0"/>
              </a:rPr>
              <a:t>cfg.grid</a:t>
            </a:r>
            <a:r>
              <a:rPr lang="en-US" sz="1400" dirty="0">
                <a:latin typeface="Consolas" pitchFamily="49" charset="0"/>
              </a:rPr>
              <a:t>   = grid; </a:t>
            </a:r>
          </a:p>
          <a:p>
            <a:r>
              <a:rPr lang="en-US" sz="1400" dirty="0">
                <a:latin typeface="Consolas" pitchFamily="49" charset="0"/>
              </a:rPr>
              <a:t>cfg.vol    = </a:t>
            </a:r>
            <a:r>
              <a:rPr lang="en-US" sz="1400" dirty="0" err="1">
                <a:latin typeface="Consolas" pitchFamily="49" charset="0"/>
              </a:rPr>
              <a:t>vol</a:t>
            </a:r>
            <a:r>
              <a:rPr lang="en-US" sz="1400" dirty="0">
                <a:latin typeface="Consolas" pitchFamily="49" charset="0"/>
              </a:rPr>
              <a:t>; </a:t>
            </a:r>
          </a:p>
          <a:p>
            <a:r>
              <a:rPr lang="en-US" sz="1400" dirty="0">
                <a:latin typeface="Consolas" pitchFamily="49" charset="0"/>
              </a:rPr>
              <a:t>      .</a:t>
            </a:r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		  </a:t>
            </a:r>
          </a:p>
          <a:p>
            <a:r>
              <a:rPr lang="en-US" sz="1400" dirty="0">
                <a:solidFill>
                  <a:srgbClr val="39510D"/>
                </a:solidFill>
                <a:latin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</a:rPr>
              <a:t>.</a:t>
            </a:r>
            <a:endParaRPr lang="en-US" sz="1400" dirty="0">
              <a:solidFill>
                <a:srgbClr val="39510D"/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source = </a:t>
            </a:r>
            <a:r>
              <a:rPr lang="en-US" sz="1400" dirty="0" err="1">
                <a:latin typeface="Consolas" pitchFamily="49" charset="0"/>
              </a:rPr>
              <a:t>ft_sourceanalysis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cfg</a:t>
            </a:r>
            <a:r>
              <a:rPr lang="en-US" sz="1400" dirty="0">
                <a:latin typeface="Consolas" pitchFamily="49" charset="0"/>
              </a:rPr>
              <a:t>, freq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Strengths of beamforming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838200" y="1447800"/>
            <a:ext cx="4191000" cy="2819400"/>
            <a:chOff x="126" y="2400"/>
            <a:chExt cx="2640" cy="1776"/>
          </a:xfrm>
        </p:grpSpPr>
        <p:sp>
          <p:nvSpPr>
            <p:cNvPr id="41990" name="Rectangle 99"/>
            <p:cNvSpPr>
              <a:spLocks noChangeArrowheads="1"/>
            </p:cNvSpPr>
            <p:nvPr/>
          </p:nvSpPr>
          <p:spPr bwMode="auto">
            <a:xfrm>
              <a:off x="240" y="2400"/>
              <a:ext cx="2400" cy="1776"/>
            </a:xfrm>
            <a:prstGeom prst="rect">
              <a:avLst/>
            </a:prstGeom>
            <a:solidFill>
              <a:srgbClr val="BE311A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grpSp>
          <p:nvGrpSpPr>
            <p:cNvPr id="41991" name="Group 3"/>
            <p:cNvGrpSpPr>
              <a:grpSpLocks/>
            </p:cNvGrpSpPr>
            <p:nvPr/>
          </p:nvGrpSpPr>
          <p:grpSpPr bwMode="auto">
            <a:xfrm>
              <a:off x="384" y="2976"/>
              <a:ext cx="1058" cy="1152"/>
              <a:chOff x="1824" y="2208"/>
              <a:chExt cx="1536" cy="1673"/>
            </a:xfrm>
          </p:grpSpPr>
          <p:sp>
            <p:nvSpPr>
              <p:cNvPr id="42003" name="Oval 4"/>
              <p:cNvSpPr>
                <a:spLocks noChangeArrowheads="1"/>
              </p:cNvSpPr>
              <p:nvPr/>
            </p:nvSpPr>
            <p:spPr bwMode="auto">
              <a:xfrm>
                <a:off x="1968" y="2585"/>
                <a:ext cx="1392" cy="1296"/>
              </a:xfrm>
              <a:prstGeom prst="ellipse">
                <a:avLst/>
              </a:prstGeom>
              <a:solidFill>
                <a:srgbClr val="C0C0C0"/>
              </a:soli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nl-NL"/>
              </a:p>
            </p:txBody>
          </p:sp>
          <p:sp>
            <p:nvSpPr>
              <p:cNvPr id="42004" name="AutoShape 5"/>
              <p:cNvSpPr>
                <a:spLocks noChangeArrowheads="1"/>
              </p:cNvSpPr>
              <p:nvPr/>
            </p:nvSpPr>
            <p:spPr bwMode="auto">
              <a:xfrm>
                <a:off x="1824" y="3065"/>
                <a:ext cx="336" cy="336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42005" name="Group 6"/>
              <p:cNvGrpSpPr>
                <a:grpSpLocks/>
              </p:cNvGrpSpPr>
              <p:nvPr/>
            </p:nvGrpSpPr>
            <p:grpSpPr bwMode="auto">
              <a:xfrm>
                <a:off x="2592" y="2681"/>
                <a:ext cx="144" cy="192"/>
                <a:chOff x="1680" y="2208"/>
                <a:chExt cx="144" cy="192"/>
              </a:xfrm>
            </p:grpSpPr>
            <p:sp>
              <p:nvSpPr>
                <p:cNvPr id="42013" name="Oval 7"/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96" cy="96"/>
                </a:xfrm>
                <a:prstGeom prst="ellipse">
                  <a:avLst/>
                </a:prstGeom>
                <a:solidFill>
                  <a:srgbClr val="BE311A"/>
                </a:solidFill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01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680" y="2256"/>
                  <a:ext cx="96" cy="144"/>
                </a:xfrm>
                <a:prstGeom prst="line">
                  <a:avLst/>
                </a:prstGeom>
                <a:noFill/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006" name="Group 9"/>
              <p:cNvGrpSpPr>
                <a:grpSpLocks/>
              </p:cNvGrpSpPr>
              <p:nvPr/>
            </p:nvGrpSpPr>
            <p:grpSpPr bwMode="auto">
              <a:xfrm rot="5240748">
                <a:off x="2880" y="2873"/>
                <a:ext cx="144" cy="192"/>
                <a:chOff x="1680" y="2208"/>
                <a:chExt cx="144" cy="192"/>
              </a:xfrm>
            </p:grpSpPr>
            <p:sp>
              <p:nvSpPr>
                <p:cNvPr id="42011" name="Oval 10"/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96" cy="96"/>
                </a:xfrm>
                <a:prstGeom prst="ellipse">
                  <a:avLst/>
                </a:prstGeom>
                <a:solidFill>
                  <a:srgbClr val="BE311A"/>
                </a:solidFill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0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0" y="2256"/>
                  <a:ext cx="96" cy="144"/>
                </a:xfrm>
                <a:prstGeom prst="line">
                  <a:avLst/>
                </a:prstGeom>
                <a:noFill/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007" name="Group 12"/>
              <p:cNvGrpSpPr>
                <a:grpSpLocks/>
              </p:cNvGrpSpPr>
              <p:nvPr/>
            </p:nvGrpSpPr>
            <p:grpSpPr bwMode="auto">
              <a:xfrm rot="-222481">
                <a:off x="2256" y="2729"/>
                <a:ext cx="144" cy="192"/>
                <a:chOff x="1680" y="2208"/>
                <a:chExt cx="144" cy="192"/>
              </a:xfrm>
            </p:grpSpPr>
            <p:sp>
              <p:nvSpPr>
                <p:cNvPr id="42009" name="Oval 13"/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96" cy="96"/>
                </a:xfrm>
                <a:prstGeom prst="ellipse">
                  <a:avLst/>
                </a:prstGeom>
                <a:solidFill>
                  <a:srgbClr val="BE311A"/>
                </a:solidFill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01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80" y="2256"/>
                  <a:ext cx="96" cy="144"/>
                </a:xfrm>
                <a:prstGeom prst="line">
                  <a:avLst/>
                </a:prstGeom>
                <a:noFill/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2008" name="Text Box 15"/>
              <p:cNvSpPr txBox="1">
                <a:spLocks noChangeArrowheads="1"/>
              </p:cNvSpPr>
              <p:nvPr/>
            </p:nvSpPr>
            <p:spPr bwMode="auto">
              <a:xfrm>
                <a:off x="2053" y="2208"/>
                <a:ext cx="1137" cy="3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Subject 1</a:t>
                </a:r>
                <a:endParaRPr lang="en-GB" sz="2000"/>
              </a:p>
            </p:txBody>
          </p:sp>
        </p:grpSp>
        <p:grpSp>
          <p:nvGrpSpPr>
            <p:cNvPr id="41992" name="Group 16"/>
            <p:cNvGrpSpPr>
              <a:grpSpLocks/>
            </p:cNvGrpSpPr>
            <p:nvPr/>
          </p:nvGrpSpPr>
          <p:grpSpPr bwMode="auto">
            <a:xfrm>
              <a:off x="1584" y="2976"/>
              <a:ext cx="981" cy="1104"/>
              <a:chOff x="4080" y="2230"/>
              <a:chExt cx="1425" cy="1603"/>
            </a:xfrm>
          </p:grpSpPr>
          <p:sp>
            <p:nvSpPr>
              <p:cNvPr id="41994" name="Oval 17"/>
              <p:cNvSpPr>
                <a:spLocks noChangeArrowheads="1"/>
              </p:cNvSpPr>
              <p:nvPr/>
            </p:nvSpPr>
            <p:spPr bwMode="auto">
              <a:xfrm>
                <a:off x="4224" y="2729"/>
                <a:ext cx="1056" cy="1104"/>
              </a:xfrm>
              <a:prstGeom prst="ellipse">
                <a:avLst/>
              </a:prstGeom>
              <a:solidFill>
                <a:srgbClr val="C0C0C0"/>
              </a:soli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nl-NL"/>
              </a:p>
            </p:txBody>
          </p:sp>
          <p:sp>
            <p:nvSpPr>
              <p:cNvPr id="41995" name="AutoShape 18"/>
              <p:cNvSpPr>
                <a:spLocks noChangeArrowheads="1"/>
              </p:cNvSpPr>
              <p:nvPr/>
            </p:nvSpPr>
            <p:spPr bwMode="auto">
              <a:xfrm>
                <a:off x="4080" y="3113"/>
                <a:ext cx="336" cy="336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41996" name="Group 19"/>
              <p:cNvGrpSpPr>
                <a:grpSpLocks/>
              </p:cNvGrpSpPr>
              <p:nvPr/>
            </p:nvGrpSpPr>
            <p:grpSpPr bwMode="auto">
              <a:xfrm>
                <a:off x="4464" y="2873"/>
                <a:ext cx="144" cy="192"/>
                <a:chOff x="1680" y="2208"/>
                <a:chExt cx="144" cy="192"/>
              </a:xfrm>
            </p:grpSpPr>
            <p:sp>
              <p:nvSpPr>
                <p:cNvPr id="42001" name="Oval 20"/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96" cy="96"/>
                </a:xfrm>
                <a:prstGeom prst="ellipse">
                  <a:avLst/>
                </a:prstGeom>
                <a:solidFill>
                  <a:srgbClr val="BE311A"/>
                </a:solidFill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00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2256"/>
                  <a:ext cx="96" cy="144"/>
                </a:xfrm>
                <a:prstGeom prst="line">
                  <a:avLst/>
                </a:prstGeom>
                <a:noFill/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97" name="Group 22"/>
              <p:cNvGrpSpPr>
                <a:grpSpLocks/>
              </p:cNvGrpSpPr>
              <p:nvPr/>
            </p:nvGrpSpPr>
            <p:grpSpPr bwMode="auto">
              <a:xfrm rot="5240748">
                <a:off x="4920" y="2897"/>
                <a:ext cx="144" cy="192"/>
                <a:chOff x="1680" y="2208"/>
                <a:chExt cx="144" cy="192"/>
              </a:xfrm>
            </p:grpSpPr>
            <p:sp>
              <p:nvSpPr>
                <p:cNvPr id="41999" name="Oval 23"/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96" cy="96"/>
                </a:xfrm>
                <a:prstGeom prst="ellipse">
                  <a:avLst/>
                </a:prstGeom>
                <a:solidFill>
                  <a:srgbClr val="BE311A"/>
                </a:solidFill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00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80" y="2256"/>
                  <a:ext cx="96" cy="144"/>
                </a:xfrm>
                <a:prstGeom prst="line">
                  <a:avLst/>
                </a:prstGeom>
                <a:noFill/>
                <a:ln w="12700" cap="sq">
                  <a:solidFill>
                    <a:srgbClr val="BE311A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998" name="Text Box 25"/>
              <p:cNvSpPr txBox="1">
                <a:spLocks noChangeArrowheads="1"/>
              </p:cNvSpPr>
              <p:nvPr/>
            </p:nvSpPr>
            <p:spPr bwMode="auto">
              <a:xfrm>
                <a:off x="4368" y="2230"/>
                <a:ext cx="1137" cy="3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Subject 2</a:t>
                </a:r>
                <a:endParaRPr lang="en-GB" sz="2000"/>
              </a:p>
            </p:txBody>
          </p:sp>
        </p:grpSp>
        <p:sp>
          <p:nvSpPr>
            <p:cNvPr id="41993" name="Text Box 96"/>
            <p:cNvSpPr txBox="1">
              <a:spLocks noChangeArrowheads="1"/>
            </p:cNvSpPr>
            <p:nvPr/>
          </p:nvSpPr>
          <p:spPr bwMode="auto">
            <a:xfrm>
              <a:off x="126" y="2400"/>
              <a:ext cx="26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Easier to average over subjects (compared to dipole methods)</a:t>
              </a: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5562600" y="1447800"/>
            <a:ext cx="3276600" cy="1765300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Suitable for SPM-like statistics</a:t>
            </a:r>
          </a:p>
          <a:p>
            <a:endParaRPr lang="en-US"/>
          </a:p>
          <a:p>
            <a:r>
              <a:rPr lang="en-US"/>
              <a:t>Because source estimation at each point independent of other points</a:t>
            </a: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4572000" y="4724400"/>
            <a:ext cx="3200400" cy="941388"/>
          </a:xfrm>
          <a:prstGeom prst="rect">
            <a:avLst/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 a priori assumptions about amount of sources or locations of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0" grpId="0" animBg="1"/>
      <p:bldP spid="512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t"/>
          <a:lstStyle/>
          <a:p>
            <a:pPr eaLnBrk="1" hangingPunct="1"/>
            <a:r>
              <a:rPr lang="nl-NL" smtClean="0"/>
              <a:t>Limitation of beamforming</a:t>
            </a: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Sources should not be too correlated</a:t>
            </a:r>
            <a:endParaRPr lang="en-US" sz="2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2133600"/>
            <a:ext cx="7148513" cy="2851150"/>
            <a:chOff x="912" y="2256"/>
            <a:chExt cx="4157" cy="1796"/>
          </a:xfrm>
        </p:grpSpPr>
        <p:pic>
          <p:nvPicPr>
            <p:cNvPr id="43019" name="Picture 5" descr="correlatedsources_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2" y="2256"/>
              <a:ext cx="4157" cy="1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0" name="Text Box 6"/>
            <p:cNvSpPr txBox="1">
              <a:spLocks noChangeArrowheads="1"/>
            </p:cNvSpPr>
            <p:nvPr/>
          </p:nvSpPr>
          <p:spPr bwMode="auto">
            <a:xfrm>
              <a:off x="1680" y="3840"/>
              <a:ext cx="3024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de-DE" sz="1600"/>
                <a:t>uncorrelated sources, van Veen et al. (1997)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98500" y="2120900"/>
            <a:ext cx="7107238" cy="2819400"/>
            <a:chOff x="1568450" y="3657600"/>
            <a:chExt cx="7107238" cy="2819400"/>
          </a:xfrm>
        </p:grpSpPr>
        <p:pic>
          <p:nvPicPr>
            <p:cNvPr id="43017" name="Picture 5" descr="correlatedsources_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68450" y="3657600"/>
              <a:ext cx="7107238" cy="235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8" name="Text Box 6"/>
            <p:cNvSpPr txBox="1">
              <a:spLocks noChangeArrowheads="1"/>
            </p:cNvSpPr>
            <p:nvPr/>
          </p:nvSpPr>
          <p:spPr bwMode="auto">
            <a:xfrm>
              <a:off x="3879850" y="6140450"/>
              <a:ext cx="28892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de-DE" sz="1600"/>
                <a:t>mildly correlated sources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2133600"/>
            <a:ext cx="7189788" cy="2895600"/>
            <a:chOff x="1560513" y="3657600"/>
            <a:chExt cx="7189787" cy="2895600"/>
          </a:xfrm>
        </p:grpSpPr>
        <p:pic>
          <p:nvPicPr>
            <p:cNvPr id="43015" name="Picture 5" descr="correlatedsources_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60513" y="3657600"/>
              <a:ext cx="7189787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6" name="Text Box 6"/>
            <p:cNvSpPr txBox="1">
              <a:spLocks noChangeArrowheads="1"/>
            </p:cNvSpPr>
            <p:nvPr/>
          </p:nvSpPr>
          <p:spPr bwMode="auto">
            <a:xfrm>
              <a:off x="3797300" y="6216650"/>
              <a:ext cx="2971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de-DE" sz="1600"/>
                <a:t>perfectly correlated sources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t"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0613" y="914400"/>
            <a:ext cx="7720012" cy="4289425"/>
          </a:xfrm>
        </p:spPr>
        <p:txBody>
          <a:bodyPr lIns="91440" tIns="45720" rIns="91440" bIns="45720"/>
          <a:lstStyle/>
          <a:p>
            <a:pPr eaLnBrk="1" hangingPunct="1">
              <a:buNone/>
            </a:pPr>
            <a:r>
              <a:rPr lang="en-US" dirty="0" err="1" smtClean="0"/>
              <a:t>Beamforming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Scanning method, each point is estimated </a:t>
            </a:r>
            <a:r>
              <a:rPr lang="en-US" dirty="0" smtClean="0"/>
              <a:t>independently</a:t>
            </a:r>
          </a:p>
          <a:p>
            <a:pPr lvl="1" eaLnBrk="1" hangingPunct="1">
              <a:lnSpc>
                <a:spcPct val="100000"/>
              </a:lnSpc>
            </a:pPr>
            <a:endParaRPr lang="en-US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Inverse modeling by spatial filter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Unifies two constraints: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(1) pass all activity at location of interest while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(2) </a:t>
            </a:r>
            <a:r>
              <a:rPr lang="en-US" dirty="0" smtClean="0"/>
              <a:t>suppressing as much activity (</a:t>
            </a:r>
            <a:r>
              <a:rPr lang="en-US" dirty="0" smtClean="0"/>
              <a:t>i.e. noise, other sources)</a:t>
            </a:r>
            <a:r>
              <a:rPr lang="en-US" dirty="0" smtClean="0"/>
              <a:t> as possible</a:t>
            </a:r>
            <a:endParaRPr lang="en-US" dirty="0" smtClean="0"/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Makes use of covariance of data, and forward </a:t>
            </a:r>
            <a:r>
              <a:rPr lang="en-US" dirty="0" smtClean="0"/>
              <a:t>model</a:t>
            </a:r>
          </a:p>
          <a:p>
            <a:pPr lvl="2" eaLnBrk="1" hangingPunct="1">
              <a:lnSpc>
                <a:spcPct val="100000"/>
              </a:lnSpc>
            </a:pPr>
            <a:endParaRPr lang="en-US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Both possible in time and frequency </a:t>
            </a:r>
            <a:r>
              <a:rPr lang="en-US" dirty="0" smtClean="0"/>
              <a:t>domain</a:t>
            </a:r>
          </a:p>
          <a:p>
            <a:pPr lvl="1" eaLnBrk="1" hangingPunct="1">
              <a:lnSpc>
                <a:spcPct val="100000"/>
              </a:lnSpc>
            </a:pPr>
            <a:endParaRPr lang="en-US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 a priori assumptions about source </a:t>
            </a:r>
            <a:r>
              <a:rPr lang="en-US" dirty="0" smtClean="0"/>
              <a:t>configurations</a:t>
            </a:r>
          </a:p>
          <a:p>
            <a:pPr lvl="1" eaLnBrk="1" hangingPunct="1">
              <a:lnSpc>
                <a:spcPct val="100000"/>
              </a:lnSpc>
            </a:pPr>
            <a:endParaRPr lang="en-US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Applicable in very many scenarios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Except when you have good reason to expect strongly correlated sources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tch-3"/>
          <p:cNvPicPr>
            <a:picLocks noChangeAspect="1" noChangeArrowheads="1"/>
          </p:cNvPicPr>
          <p:nvPr/>
        </p:nvPicPr>
        <p:blipFill>
          <a:blip r:embed="rId3" cstate="print"/>
          <a:srcRect b="15385"/>
          <a:stretch>
            <a:fillRect/>
          </a:stretch>
        </p:blipFill>
        <p:spPr bwMode="auto">
          <a:xfrm>
            <a:off x="1003300" y="1330325"/>
            <a:ext cx="71374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Fieldtrip functions for source localization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67000" y="3581400"/>
            <a:ext cx="1752600" cy="914400"/>
            <a:chOff x="1776" y="2352"/>
            <a:chExt cx="864" cy="384"/>
          </a:xfrm>
        </p:grpSpPr>
        <p:sp>
          <p:nvSpPr>
            <p:cNvPr id="8200" name="Oval 5"/>
            <p:cNvSpPr>
              <a:spLocks noChangeArrowheads="1"/>
            </p:cNvSpPr>
            <p:nvPr/>
          </p:nvSpPr>
          <p:spPr bwMode="auto">
            <a:xfrm>
              <a:off x="1776" y="2352"/>
              <a:ext cx="864" cy="384"/>
            </a:xfrm>
            <a:prstGeom prst="ellipse">
              <a:avLst/>
            </a:prstGeom>
            <a:noFill/>
            <a:ln w="44450">
              <a:solidFill>
                <a:srgbClr val="FF25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01" name="Picture 9" descr="fetch-3"/>
            <p:cNvPicPr>
              <a:picLocks noChangeAspect="1" noChangeArrowheads="1"/>
            </p:cNvPicPr>
            <p:nvPr/>
          </p:nvPicPr>
          <p:blipFill>
            <a:blip r:embed="rId3" cstate="print"/>
            <a:srcRect l="27777" t="46156" r="56978" b="47089"/>
            <a:stretch>
              <a:fillRect/>
            </a:stretch>
          </p:blipFill>
          <p:spPr bwMode="auto">
            <a:xfrm>
              <a:off x="1873" y="2422"/>
              <a:ext cx="68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05600" y="4038600"/>
            <a:ext cx="1600200" cy="838200"/>
            <a:chOff x="4272" y="2640"/>
            <a:chExt cx="864" cy="384"/>
          </a:xfrm>
        </p:grpSpPr>
        <p:pic>
          <p:nvPicPr>
            <p:cNvPr id="8198" name="Picture 7" descr="fetch-3"/>
            <p:cNvPicPr>
              <a:picLocks noChangeAspect="1" noChangeArrowheads="1"/>
            </p:cNvPicPr>
            <p:nvPr/>
          </p:nvPicPr>
          <p:blipFill>
            <a:blip r:embed="rId3" cstate="print"/>
            <a:srcRect l="82974" t="55481" b="38696"/>
            <a:stretch>
              <a:fillRect/>
            </a:stretch>
          </p:blipFill>
          <p:spPr bwMode="auto">
            <a:xfrm>
              <a:off x="4355" y="2744"/>
              <a:ext cx="75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9" name="Oval 11"/>
            <p:cNvSpPr>
              <a:spLocks noChangeArrowheads="1"/>
            </p:cNvSpPr>
            <p:nvPr/>
          </p:nvSpPr>
          <p:spPr bwMode="auto">
            <a:xfrm>
              <a:off x="4272" y="2640"/>
              <a:ext cx="864" cy="384"/>
            </a:xfrm>
            <a:prstGeom prst="ellipse">
              <a:avLst/>
            </a:prstGeom>
            <a:noFill/>
            <a:ln w="44450">
              <a:solidFill>
                <a:srgbClr val="FF25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60388"/>
            <a:ext cx="7720013" cy="430212"/>
          </a:xfrm>
        </p:spPr>
        <p:txBody>
          <a:bodyPr/>
          <a:lstStyle/>
          <a:p>
            <a:pPr eaLnBrk="1" hangingPunct="1"/>
            <a:r>
              <a:rPr lang="en-US" smtClean="0"/>
              <a:t>Source localization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20013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Different algorithms on the market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Several of these are implemented in FieldTrip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438275" y="2057400"/>
            <a:ext cx="5191125" cy="1828800"/>
          </a:xfrm>
          <a:prstGeom prst="rect">
            <a:avLst/>
          </a:prstGeom>
          <a:solidFill>
            <a:srgbClr val="B4E39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  = [];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source = </a:t>
            </a:r>
            <a:r>
              <a:rPr lang="en-US" dirty="0" err="1">
                <a:latin typeface="Consolas" pitchFamily="49" charset="0"/>
              </a:rPr>
              <a:t>ft_dipolefitting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, data);</a:t>
            </a:r>
            <a:endParaRPr lang="en-US" dirty="0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798638" y="3048000"/>
            <a:ext cx="5364162" cy="1828800"/>
          </a:xfrm>
          <a:prstGeom prst="rect">
            <a:avLst/>
          </a:prstGeom>
          <a:gradFill rotWithShape="0">
            <a:gsLst>
              <a:gs pos="0">
                <a:srgbClr val="A0B4E3">
                  <a:alpha val="70000"/>
                </a:srgbClr>
              </a:gs>
              <a:gs pos="50000">
                <a:srgbClr val="9EB2E0">
                  <a:alpha val="70000"/>
                </a:srgbClr>
              </a:gs>
              <a:gs pos="100000">
                <a:srgbClr val="A0B4E3">
                  <a:alpha val="7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  = [];</a:t>
            </a:r>
          </a:p>
          <a:p>
            <a:r>
              <a:rPr lang="en-US" dirty="0" err="1">
                <a:latin typeface="Consolas" pitchFamily="49" charset="0"/>
              </a:rPr>
              <a:t>cfg.method</a:t>
            </a:r>
            <a:r>
              <a:rPr lang="en-US" dirty="0">
                <a:latin typeface="Consolas" pitchFamily="49" charset="0"/>
              </a:rPr>
              <a:t> = ‘</a:t>
            </a:r>
            <a:r>
              <a:rPr lang="en-US" dirty="0" err="1">
                <a:latin typeface="Consolas" pitchFamily="49" charset="0"/>
              </a:rPr>
              <a:t>mne</a:t>
            </a:r>
            <a:r>
              <a:rPr lang="en-US" dirty="0">
                <a:latin typeface="Consolas" pitchFamily="49" charset="0"/>
              </a:rPr>
              <a:t>’;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source = </a:t>
            </a:r>
            <a:r>
              <a:rPr lang="en-US" dirty="0" err="1">
                <a:latin typeface="Consolas" pitchFamily="49" charset="0"/>
              </a:rPr>
              <a:t>ft_sourceanalysis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, data);</a:t>
            </a:r>
            <a:endParaRPr lang="en-US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159000" y="3657600"/>
            <a:ext cx="5308600" cy="1828800"/>
          </a:xfrm>
          <a:prstGeom prst="rect">
            <a:avLst/>
          </a:prstGeom>
          <a:gradFill rotWithShape="0">
            <a:gsLst>
              <a:gs pos="0">
                <a:srgbClr val="E3E187">
                  <a:alpha val="70000"/>
                </a:srgbClr>
              </a:gs>
              <a:gs pos="100000">
                <a:srgbClr val="E3E188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  = [];</a:t>
            </a:r>
          </a:p>
          <a:p>
            <a:r>
              <a:rPr lang="en-US" dirty="0" err="1">
                <a:latin typeface="Consolas" pitchFamily="49" charset="0"/>
              </a:rPr>
              <a:t>cfg.method</a:t>
            </a:r>
            <a:r>
              <a:rPr lang="en-US" dirty="0">
                <a:latin typeface="Consolas" pitchFamily="49" charset="0"/>
              </a:rPr>
              <a:t> = ‘</a:t>
            </a:r>
            <a:r>
              <a:rPr lang="en-US" dirty="0" err="1">
                <a:latin typeface="Consolas" pitchFamily="49" charset="0"/>
              </a:rPr>
              <a:t>lcmv</a:t>
            </a:r>
            <a:r>
              <a:rPr lang="en-US" dirty="0">
                <a:latin typeface="Consolas" pitchFamily="49" charset="0"/>
              </a:rPr>
              <a:t>’;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source = </a:t>
            </a:r>
            <a:r>
              <a:rPr lang="en-US" dirty="0" err="1">
                <a:latin typeface="Consolas" pitchFamily="49" charset="0"/>
              </a:rPr>
              <a:t>ft_sourceanalysis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, data);</a:t>
            </a:r>
            <a:endParaRPr lang="en-US" dirty="0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517775" y="4267200"/>
            <a:ext cx="5330825" cy="1828800"/>
          </a:xfrm>
          <a:prstGeom prst="rect">
            <a:avLst/>
          </a:prstGeom>
          <a:gradFill rotWithShape="0">
            <a:gsLst>
              <a:gs pos="0">
                <a:srgbClr val="D0C2E3">
                  <a:alpha val="70000"/>
                </a:srgbClr>
              </a:gs>
              <a:gs pos="100000">
                <a:srgbClr val="D2C5E4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  = [];</a:t>
            </a:r>
          </a:p>
          <a:p>
            <a:r>
              <a:rPr lang="en-US" dirty="0" err="1">
                <a:latin typeface="Consolas" pitchFamily="49" charset="0"/>
              </a:rPr>
              <a:t>Cfg.method</a:t>
            </a:r>
            <a:r>
              <a:rPr lang="en-US" dirty="0">
                <a:latin typeface="Consolas" pitchFamily="49" charset="0"/>
              </a:rPr>
              <a:t> = ‘</a:t>
            </a:r>
            <a:r>
              <a:rPr lang="en-US" dirty="0" err="1">
                <a:latin typeface="Consolas" pitchFamily="49" charset="0"/>
              </a:rPr>
              <a:t>dics</a:t>
            </a:r>
            <a:r>
              <a:rPr lang="en-US" dirty="0">
                <a:latin typeface="Consolas" pitchFamily="49" charset="0"/>
              </a:rPr>
              <a:t>’;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      .</a:t>
            </a:r>
          </a:p>
          <a:p>
            <a:r>
              <a:rPr lang="en-US" dirty="0">
                <a:latin typeface="Consolas" pitchFamily="49" charset="0"/>
              </a:rPr>
              <a:t>source = </a:t>
            </a:r>
            <a:r>
              <a:rPr lang="en-US" dirty="0" err="1">
                <a:latin typeface="Consolas" pitchFamily="49" charset="0"/>
              </a:rPr>
              <a:t>ft_sourceanalysis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cfg</a:t>
            </a:r>
            <a:r>
              <a:rPr lang="en-US" dirty="0">
                <a:latin typeface="Consolas" pitchFamily="49" charset="0"/>
              </a:rPr>
              <a:t>, freq);</a:t>
            </a: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848600" y="3733800"/>
            <a:ext cx="747713" cy="2362200"/>
            <a:chOff x="4896" y="2352"/>
            <a:chExt cx="471" cy="1488"/>
          </a:xfrm>
        </p:grpSpPr>
        <p:grpSp>
          <p:nvGrpSpPr>
            <p:cNvPr id="9225" name="Group 20"/>
            <p:cNvGrpSpPr>
              <a:grpSpLocks/>
            </p:cNvGrpSpPr>
            <p:nvPr/>
          </p:nvGrpSpPr>
          <p:grpSpPr bwMode="auto">
            <a:xfrm>
              <a:off x="4896" y="2352"/>
              <a:ext cx="240" cy="1488"/>
              <a:chOff x="4896" y="2352"/>
              <a:chExt cx="240" cy="1488"/>
            </a:xfrm>
          </p:grpSpPr>
          <p:cxnSp>
            <p:nvCxnSpPr>
              <p:cNvPr id="9227" name="AutoShape 17"/>
              <p:cNvCxnSpPr>
                <a:cxnSpLocks noChangeShapeType="1"/>
              </p:cNvCxnSpPr>
              <p:nvPr/>
            </p:nvCxnSpPr>
            <p:spPr bwMode="auto">
              <a:xfrm>
                <a:off x="4896" y="2352"/>
                <a:ext cx="24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28" name="AutoShape 18"/>
              <p:cNvCxnSpPr>
                <a:cxnSpLocks noChangeShapeType="1"/>
              </p:cNvCxnSpPr>
              <p:nvPr/>
            </p:nvCxnSpPr>
            <p:spPr bwMode="auto">
              <a:xfrm>
                <a:off x="5136" y="2352"/>
                <a:ext cx="0" cy="14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29" name="AutoShape 19"/>
              <p:cNvCxnSpPr>
                <a:cxnSpLocks noChangeShapeType="1"/>
              </p:cNvCxnSpPr>
              <p:nvPr/>
            </p:nvCxnSpPr>
            <p:spPr bwMode="auto">
              <a:xfrm>
                <a:off x="4944" y="3840"/>
                <a:ext cx="19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226" name="Text Box 21"/>
            <p:cNvSpPr txBox="1">
              <a:spLocks noChangeArrowheads="1"/>
            </p:cNvSpPr>
            <p:nvPr/>
          </p:nvSpPr>
          <p:spPr bwMode="auto">
            <a:xfrm rot="5400000">
              <a:off x="4635" y="3045"/>
              <a:ext cx="12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Beamformers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build="p"/>
      <p:bldP spid="87051" grpId="0" animBg="1"/>
      <p:bldP spid="87053" grpId="0" animBg="1"/>
      <p:bldP spid="87045" grpId="0" animBg="1"/>
      <p:bldP spid="870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6788" y="533400"/>
            <a:ext cx="7720012" cy="430213"/>
          </a:xfrm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Procedure beamforming of oscillatory activity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Design experiment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Measure brain activity during experiment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Data analysis</a:t>
            </a:r>
          </a:p>
          <a:p>
            <a:pPr marL="914400" lvl="1" indent="-592138" eaLnBrk="1" hangingPunct="1">
              <a:buFontTx/>
              <a:buChar char="•"/>
            </a:pPr>
            <a:r>
              <a:rPr lang="en-US" smtClean="0"/>
              <a:t>Preprocessing etc.</a:t>
            </a:r>
          </a:p>
          <a:p>
            <a:pPr marL="914400" lvl="1" indent="-592138" eaLnBrk="1" hangingPunct="1">
              <a:buFontTx/>
              <a:buChar char="•"/>
            </a:pPr>
            <a:r>
              <a:rPr lang="en-US" smtClean="0"/>
              <a:t>Time frequency analysis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Source analysis</a:t>
            </a:r>
          </a:p>
        </p:txBody>
      </p:sp>
      <p:pic>
        <p:nvPicPr>
          <p:cNvPr id="9221" name="Picture 5" descr="fetch-3"/>
          <p:cNvPicPr>
            <a:picLocks noChangeAspect="1" noChangeArrowheads="1"/>
          </p:cNvPicPr>
          <p:nvPr/>
        </p:nvPicPr>
        <p:blipFill>
          <a:blip r:embed="rId3" cstate="print"/>
          <a:srcRect r="29913" b="48021"/>
          <a:stretch>
            <a:fillRect/>
          </a:stretch>
        </p:blipFill>
        <p:spPr bwMode="auto">
          <a:xfrm>
            <a:off x="1447800" y="1752600"/>
            <a:ext cx="6921500" cy="39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6629400" y="1295400"/>
            <a:ext cx="1828800" cy="2590800"/>
          </a:xfrm>
          <a:prstGeom prst="ellipse">
            <a:avLst/>
          </a:prstGeom>
          <a:noFill/>
          <a:ln w="63500">
            <a:solidFill>
              <a:srgbClr val="BE311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19200" y="3352800"/>
            <a:ext cx="5562600" cy="2362200"/>
            <a:chOff x="768" y="2112"/>
            <a:chExt cx="3504" cy="1488"/>
          </a:xfrm>
        </p:grpSpPr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768" y="2928"/>
              <a:ext cx="1440" cy="672"/>
            </a:xfrm>
            <a:prstGeom prst="ellipse">
              <a:avLst/>
            </a:prstGeom>
            <a:noFill/>
            <a:ln w="63500">
              <a:solidFill>
                <a:srgbClr val="BE311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 flipH="1">
              <a:off x="2112" y="2112"/>
              <a:ext cx="2160" cy="960"/>
            </a:xfrm>
            <a:prstGeom prst="line">
              <a:avLst/>
            </a:prstGeom>
            <a:noFill/>
            <a:ln w="63500">
              <a:solidFill>
                <a:srgbClr val="BE311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4876800"/>
            <a:ext cx="2667000" cy="1219200"/>
            <a:chOff x="2208" y="3072"/>
            <a:chExt cx="1680" cy="768"/>
          </a:xfrm>
        </p:grpSpPr>
        <p:sp>
          <p:nvSpPr>
            <p:cNvPr id="10248" name="Oval 10"/>
            <p:cNvSpPr>
              <a:spLocks noChangeArrowheads="1"/>
            </p:cNvSpPr>
            <p:nvPr/>
          </p:nvSpPr>
          <p:spPr bwMode="auto">
            <a:xfrm>
              <a:off x="2400" y="3072"/>
              <a:ext cx="1488" cy="768"/>
            </a:xfrm>
            <a:prstGeom prst="ellipse">
              <a:avLst/>
            </a:prstGeom>
            <a:noFill/>
            <a:ln w="63500">
              <a:solidFill>
                <a:srgbClr val="BE311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11"/>
            <p:cNvSpPr>
              <a:spLocks noChangeShapeType="1"/>
            </p:cNvSpPr>
            <p:nvPr/>
          </p:nvSpPr>
          <p:spPr bwMode="auto">
            <a:xfrm>
              <a:off x="2208" y="3264"/>
              <a:ext cx="192" cy="96"/>
            </a:xfrm>
            <a:prstGeom prst="line">
              <a:avLst/>
            </a:prstGeom>
            <a:noFill/>
            <a:ln w="63500">
              <a:solidFill>
                <a:srgbClr val="BE311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Stage 1: Design experiment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066800"/>
            <a:ext cx="7720012" cy="2057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Baseline recommendable</a:t>
            </a:r>
          </a:p>
          <a:p>
            <a:pPr eaLnBrk="1" hangingPunct="1"/>
            <a:r>
              <a:rPr lang="en-US" smtClean="0"/>
              <a:t>Sufficient length of stationary signal</a:t>
            </a:r>
          </a:p>
          <a:p>
            <a:pPr lvl="1" eaLnBrk="1" hangingPunct="1"/>
            <a:r>
              <a:rPr lang="en-US" smtClean="0"/>
              <a:t>Response not too soon</a:t>
            </a:r>
          </a:p>
          <a:p>
            <a:pPr eaLnBrk="1" hangingPunct="1"/>
            <a:r>
              <a:rPr lang="en-US" smtClean="0"/>
              <a:t>Avoid artifacts</a:t>
            </a:r>
          </a:p>
          <a:p>
            <a:pPr lvl="1" eaLnBrk="1" hangingPunct="1"/>
            <a:r>
              <a:rPr lang="en-US" smtClean="0"/>
              <a:t>Eyeblink stimulus</a:t>
            </a:r>
          </a:p>
          <a:p>
            <a:pPr lvl="1" eaLnBrk="1" hangingPunct="1"/>
            <a:r>
              <a:rPr lang="en-US" smtClean="0"/>
              <a:t>Experiment not too long, or introduce breaks (muscle artifacts)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print"/>
          <a:srcRect r="2031"/>
          <a:stretch>
            <a:fillRect/>
          </a:stretch>
        </p:blipFill>
        <p:spPr bwMode="auto">
          <a:xfrm>
            <a:off x="1219200" y="3200400"/>
            <a:ext cx="6705600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Stage 2: Measuring brain activity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066800"/>
            <a:ext cx="7720012" cy="2209800"/>
          </a:xfrm>
        </p:spPr>
        <p:txBody>
          <a:bodyPr lIns="91440" tIns="45720" rIns="91440" bIns="45720"/>
          <a:lstStyle/>
          <a:p>
            <a:pPr eaLnBrk="1" hangingPunct="1"/>
            <a:r>
              <a:rPr lang="en-US" dirty="0" smtClean="0"/>
              <a:t>Record EOG (or eye tracking) and ECG to remove artifacts</a:t>
            </a:r>
          </a:p>
          <a:p>
            <a:pPr eaLnBrk="1" hangingPunct="1"/>
            <a:r>
              <a:rPr lang="en-US" dirty="0" smtClean="0"/>
              <a:t>Measure positions sensors/electrodes in relation to head</a:t>
            </a:r>
          </a:p>
          <a:p>
            <a:pPr eaLnBrk="1" hangingPunct="1"/>
            <a:r>
              <a:rPr lang="en-US" dirty="0" smtClean="0"/>
              <a:t>Reduce head movement (MEG)</a:t>
            </a:r>
          </a:p>
          <a:p>
            <a:pPr eaLnBrk="1" hangingPunct="1"/>
            <a:r>
              <a:rPr lang="en-US" dirty="0" smtClean="0"/>
              <a:t>Make anatomical MRI scan for realistic head model and optimal normalization over subjects</a:t>
            </a:r>
          </a:p>
          <a:p>
            <a:pPr eaLnBrk="1" hangingPunct="1"/>
            <a:r>
              <a:rPr lang="en-US" dirty="0" smtClean="0"/>
              <a:t>Perform if applicable and possible localizer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Stage 3: Data analysis: Preprocessing</a:t>
            </a:r>
            <a:endParaRPr lang="en-US" sz="2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066800"/>
            <a:ext cx="7720012" cy="8382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Data segmentation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Artifact removal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 r="2031"/>
          <a:stretch>
            <a:fillRect/>
          </a:stretch>
        </p:blipFill>
        <p:spPr bwMode="auto">
          <a:xfrm>
            <a:off x="2209800" y="2332038"/>
            <a:ext cx="5181600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heme/theme1.xml><?xml version="1.0" encoding="utf-8"?>
<a:theme xmlns:a="http://schemas.openxmlformats.org/drawingml/2006/main" name="title_donders_noru">
  <a:themeElements>
    <a:clrScheme name="title_donders_no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tle_donders_nor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_donders_no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donders_nor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itle_donders_noru">
  <a:themeElements>
    <a:clrScheme name="title_donders_no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tle_donders_nor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_donders_no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donders_nor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_donders_noru">
  <a:themeElements>
    <a:clrScheme name="title_donders_no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tle_donders_nor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_donders_no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donders_nor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donders_nor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MacOS HD:Applications:Microsoft Office 2004:Templates:My Templates:title_donders_noru.pot</Template>
  <TotalTime>4516</TotalTime>
  <Words>1406</Words>
  <Application>Microsoft Office PowerPoint</Application>
  <PresentationFormat>On-screen Show (4:3)</PresentationFormat>
  <Paragraphs>394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title_donders_noru</vt:lpstr>
      <vt:lpstr>2_title_donders_noru</vt:lpstr>
      <vt:lpstr>1_title_donders_noru</vt:lpstr>
      <vt:lpstr>Slide 1</vt:lpstr>
      <vt:lpstr>Examples</vt:lpstr>
      <vt:lpstr>How did the brain get these red and blue blobs?</vt:lpstr>
      <vt:lpstr>Fieldtrip functions for source localization</vt:lpstr>
      <vt:lpstr>Source localization</vt:lpstr>
      <vt:lpstr>Procedure beamforming of oscillatory activity</vt:lpstr>
      <vt:lpstr>Stage 1: Design experiment</vt:lpstr>
      <vt:lpstr>Stage 2: Measuring brain activity</vt:lpstr>
      <vt:lpstr>Stage 3: Data analysis: Preprocessing</vt:lpstr>
      <vt:lpstr>Stage 3: Data analysis: Time frequency analysis</vt:lpstr>
      <vt:lpstr>Recap: Time-frequency relation</vt:lpstr>
      <vt:lpstr>Stage 3: Data analysis: Time frequency analysis</vt:lpstr>
      <vt:lpstr>Stage 3: Data analysis: Time frequency analysis</vt:lpstr>
      <vt:lpstr>Stage 3: Data analysis: Time frequency analysis</vt:lpstr>
      <vt:lpstr>Recap: multitapers</vt:lpstr>
      <vt:lpstr>Beamformer: the question</vt:lpstr>
      <vt:lpstr>Beamformers: the concept</vt:lpstr>
      <vt:lpstr>Beamformers: the concept </vt:lpstr>
      <vt:lpstr>Beamformers: the concept</vt:lpstr>
      <vt:lpstr>Beamformers: the concept</vt:lpstr>
      <vt:lpstr>Beamformers: the concept</vt:lpstr>
      <vt:lpstr>Beamformers: the concept</vt:lpstr>
      <vt:lpstr>Beamformers: the concept</vt:lpstr>
      <vt:lpstr>And then: creating the blobs</vt:lpstr>
      <vt:lpstr>Beamformer ingredients</vt:lpstr>
      <vt:lpstr>Beamformer ingredients: forward model</vt:lpstr>
      <vt:lpstr>Beamformer ingredients: forward model</vt:lpstr>
      <vt:lpstr>Beamformer ingredients: forward model</vt:lpstr>
      <vt:lpstr>Beamformer ingredients: forward model</vt:lpstr>
      <vt:lpstr>Beamformer ingredients: forward model</vt:lpstr>
      <vt:lpstr>Beamformer ingredients: forward model</vt:lpstr>
      <vt:lpstr>Beamformer ingredients: forward model</vt:lpstr>
      <vt:lpstr>Beamformer: the question revisited</vt:lpstr>
      <vt:lpstr>Slide 34</vt:lpstr>
      <vt:lpstr>Slide 35</vt:lpstr>
      <vt:lpstr>Beamformer ingredients</vt:lpstr>
      <vt:lpstr>Strengths of beamforming</vt:lpstr>
      <vt:lpstr>Limitation of beamforming</vt:lpstr>
      <vt:lpstr>Summary</vt:lpstr>
    </vt:vector>
  </TitlesOfParts>
  <Company>F.C. Donders Centre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Beamforming techniques applied</dc:title>
  <dc:creator>ingnie</dc:creator>
  <cp:lastModifiedBy>user</cp:lastModifiedBy>
  <cp:revision>230</cp:revision>
  <dcterms:created xsi:type="dcterms:W3CDTF">2011-01-16T11:28:13Z</dcterms:created>
  <dcterms:modified xsi:type="dcterms:W3CDTF">2014-02-25T07:42:31Z</dcterms:modified>
</cp:coreProperties>
</file>