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3" r:id="rId1"/>
  </p:sldMasterIdLst>
  <p:notesMasterIdLst>
    <p:notesMasterId r:id="rId23"/>
  </p:notesMasterIdLst>
  <p:handoutMasterIdLst>
    <p:handoutMasterId r:id="rId24"/>
  </p:handoutMasterIdLst>
  <p:sldIdLst>
    <p:sldId id="591" r:id="rId2"/>
    <p:sldId id="598" r:id="rId3"/>
    <p:sldId id="619" r:id="rId4"/>
    <p:sldId id="620" r:id="rId5"/>
    <p:sldId id="602" r:id="rId6"/>
    <p:sldId id="603" r:id="rId7"/>
    <p:sldId id="604" r:id="rId8"/>
    <p:sldId id="621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Geneva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7C80"/>
    <a:srgbClr val="323232"/>
    <a:srgbClr val="787878"/>
    <a:srgbClr val="B4B4B4"/>
    <a:srgbClr val="DCDCDC"/>
    <a:srgbClr val="F90BFF"/>
    <a:srgbClr val="F3F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0" autoAdjust="0"/>
    <p:restoredTop sz="90929"/>
  </p:normalViewPr>
  <p:slideViewPr>
    <p:cSldViewPr>
      <p:cViewPr varScale="1">
        <p:scale>
          <a:sx n="115" d="100"/>
          <a:sy n="115" d="100"/>
        </p:scale>
        <p:origin x="-104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1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Times" pitchFamily="-108" charset="0"/>
              </a:defRPr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8" charset="0"/>
              </a:defRPr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" pitchFamily="-108" charset="0"/>
              </a:defRPr>
            </a:lvl1pPr>
          </a:lstStyle>
          <a:p>
            <a:fld id="{4D789B6F-D026-4243-BC87-56887A810E67}" type="slidenum">
              <a:rPr lang="en-US"/>
              <a:pPr/>
              <a:t>‹#›</a:t>
            </a:fld>
            <a:endParaRPr lang="en-US" sz="1200"/>
          </a:p>
        </p:txBody>
      </p:sp>
      <p:sp>
        <p:nvSpPr>
          <p:cNvPr id="36870" name="Rectangle 6"/>
          <p:cNvSpPr>
            <a:spLocks noGrp="1" noChangeArrowheads="1"/>
          </p:cNvSpPr>
          <p:nvPr/>
        </p:nvSpPr>
        <p:spPr bwMode="auto">
          <a:xfrm>
            <a:off x="0" y="8683625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l"/>
            <a:r>
              <a:rPr lang="en-US" sz="1000">
                <a:latin typeface="Times" pitchFamily="-108" charset="0"/>
              </a:rPr>
              <a:t>Mini ERP Boot Camp</a:t>
            </a:r>
          </a:p>
          <a:p>
            <a:pPr algn="l"/>
            <a:r>
              <a:rPr lang="en-US" sz="1000">
                <a:latin typeface="Times" pitchFamily="-108" charset="0"/>
              </a:rPr>
              <a:t>© S. J. Luck,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26766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-108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8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-108" charset="0"/>
              </a:defRPr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8" charset="0"/>
              </a:defRPr>
            </a:lvl1pPr>
          </a:lstStyle>
          <a:p>
            <a:fld id="{EF067C1A-7A2C-9F4C-B263-7BD9CDB400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6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A4030-FD9F-0446-BE16-24E4DAFC8462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BB6C9-030E-D244-AC2A-F8C61AB4B80C}" type="slidenum">
              <a:rPr lang="en-US"/>
              <a:pPr/>
              <a:t>10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934F-3552-6148-93CB-7BD0516DCF37}" type="slidenum">
              <a:rPr lang="en-US"/>
              <a:pPr/>
              <a:t>11</a:t>
            </a:fld>
            <a:endParaRPr lang="en-US"/>
          </a:p>
        </p:txBody>
      </p:sp>
      <p:sp>
        <p:nvSpPr>
          <p:cNvPr id="1162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30D9A-B654-9140-81EE-5B07AEE62FF8}" type="slidenum">
              <a:rPr lang="en-US"/>
              <a:pPr/>
              <a:t>12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9DEDE-6DDF-1647-8E83-527B1C230181}" type="slidenum">
              <a:rPr lang="en-US"/>
              <a:pPr/>
              <a:t>13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211A8-41B4-A545-8CA8-B0B9C8165080}" type="slidenum">
              <a:rPr lang="en-US"/>
              <a:pPr/>
              <a:t>14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1E974-B2E6-0746-97E0-4BCD5612AA81}" type="slidenum">
              <a:rPr lang="en-US"/>
              <a:pPr/>
              <a:t>15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30C71-62FB-0142-9FC8-5406A9282D00}" type="slidenum">
              <a:rPr lang="en-US"/>
              <a:pPr/>
              <a:t>16</a:t>
            </a:fld>
            <a:endParaRPr lang="en-US"/>
          </a:p>
        </p:txBody>
      </p:sp>
      <p:sp>
        <p:nvSpPr>
          <p:cNvPr id="1172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C5D9F-D0F8-FC48-BA66-6337659008E4}" type="slidenum">
              <a:rPr lang="en-US"/>
              <a:pPr/>
              <a:t>17</a:t>
            </a:fld>
            <a:endParaRPr lang="en-US"/>
          </a:p>
        </p:txBody>
      </p:sp>
      <p:sp>
        <p:nvSpPr>
          <p:cNvPr id="1174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6909C-030F-C444-A664-4899903C4EA0}" type="slidenum">
              <a:rPr lang="en-US"/>
              <a:pPr/>
              <a:t>18</a:t>
            </a:fld>
            <a:endParaRPr lang="en-US"/>
          </a:p>
        </p:txBody>
      </p:sp>
      <p:sp>
        <p:nvSpPr>
          <p:cNvPr id="1176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124C1-86EF-F043-AEC7-2962A060FBFF}" type="slidenum">
              <a:rPr lang="en-US"/>
              <a:pPr/>
              <a:t>19</a:t>
            </a:fld>
            <a:endParaRPr lang="en-US"/>
          </a:p>
        </p:txBody>
      </p:sp>
      <p:sp>
        <p:nvSpPr>
          <p:cNvPr id="1178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E6886-6658-5940-B5D6-216354669E79}" type="slidenum">
              <a:rPr lang="en-US"/>
              <a:pPr/>
              <a:t>2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S. J. Luck.</a:t>
            </a:r>
            <a:r>
              <a:rPr lang="en-US" baseline="0" dirty="0" smtClean="0"/>
              <a:t> </a:t>
            </a:r>
            <a:r>
              <a:rPr lang="en-US" dirty="0" smtClean="0"/>
              <a:t>All Rights Reserved.</a:t>
            </a:r>
            <a:r>
              <a:rPr lang="en-US" baseline="0" dirty="0" smtClean="0"/>
              <a:t> M</a:t>
            </a:r>
            <a:r>
              <a:rPr lang="en-US" dirty="0" smtClean="0"/>
              <a:t>ay be used for nonprofit educational purposes if this copyright notice is included</a:t>
            </a:r>
            <a:r>
              <a:rPr lang="en-US" baseline="0" dirty="0" smtClean="0"/>
              <a:t>. </a:t>
            </a:r>
            <a:r>
              <a:rPr lang="en-US" dirty="0" smtClean="0"/>
              <a:t>Permission must be obtained from the copyright </a:t>
            </a:r>
            <a:r>
              <a:rPr lang="en-US" dirty="0" err="1" smtClean="0"/>
              <a:t>holder(s</a:t>
            </a:r>
            <a:r>
              <a:rPr lang="en-US" dirty="0" smtClean="0"/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92694-704A-E34B-8F79-E1510D51056B}" type="slidenum">
              <a:rPr lang="en-US"/>
              <a:pPr/>
              <a:t>20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B0134-0507-2E41-ABEB-89C61F04E315}" type="slidenum">
              <a:rPr lang="en-US"/>
              <a:pPr/>
              <a:t>21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87C4E-F03C-254D-AA4F-D858CAB6CF13}" type="slidenum">
              <a:rPr lang="en-US"/>
              <a:pPr/>
              <a:t>3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S. J. Luck.</a:t>
            </a:r>
            <a:r>
              <a:rPr lang="en-US" baseline="0" dirty="0" smtClean="0"/>
              <a:t> </a:t>
            </a:r>
            <a:r>
              <a:rPr lang="en-US" dirty="0" smtClean="0"/>
              <a:t>All Rights Reserved.</a:t>
            </a:r>
            <a:r>
              <a:rPr lang="en-US" baseline="0" dirty="0" smtClean="0"/>
              <a:t> M</a:t>
            </a:r>
            <a:r>
              <a:rPr lang="en-US" dirty="0" smtClean="0"/>
              <a:t>ay be used for nonprofit educational purposes if this copyright notice is included</a:t>
            </a:r>
            <a:r>
              <a:rPr lang="en-US" baseline="0" dirty="0" smtClean="0"/>
              <a:t>. </a:t>
            </a:r>
            <a:r>
              <a:rPr lang="en-US" dirty="0" smtClean="0"/>
              <a:t>Permission must be obtained from the copyright </a:t>
            </a:r>
            <a:r>
              <a:rPr lang="en-US" dirty="0" err="1" smtClean="0"/>
              <a:t>holder(s</a:t>
            </a:r>
            <a:r>
              <a:rPr lang="en-US" dirty="0" smtClean="0"/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454E6-9EAA-5E44-BDB2-BD496F537C63}" type="slidenum">
              <a:rPr lang="en-US"/>
              <a:pPr/>
              <a:t>4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S. J. Luck.</a:t>
            </a:r>
            <a:r>
              <a:rPr lang="en-US" baseline="0" dirty="0" smtClean="0"/>
              <a:t> </a:t>
            </a:r>
            <a:r>
              <a:rPr lang="en-US" dirty="0" smtClean="0"/>
              <a:t>All Rights Reserved.</a:t>
            </a:r>
            <a:r>
              <a:rPr lang="en-US" baseline="0" dirty="0" smtClean="0"/>
              <a:t> M</a:t>
            </a:r>
            <a:r>
              <a:rPr lang="en-US" dirty="0" smtClean="0"/>
              <a:t>ay be used for nonprofit educational purposes if this copyright notice is included</a:t>
            </a:r>
            <a:r>
              <a:rPr lang="en-US" baseline="0" dirty="0" smtClean="0"/>
              <a:t>. </a:t>
            </a:r>
            <a:r>
              <a:rPr lang="en-US" dirty="0" smtClean="0"/>
              <a:t>Permission must be obtained from the copyright </a:t>
            </a:r>
            <a:r>
              <a:rPr lang="en-US" dirty="0" err="1" smtClean="0"/>
              <a:t>holder(s</a:t>
            </a:r>
            <a:r>
              <a:rPr lang="en-US" dirty="0" smtClean="0"/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73E9E-49EC-8145-9185-45FDFFA107C5}" type="slidenum">
              <a:rPr lang="en-US"/>
              <a:pPr/>
              <a:t>5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S. J. Luck.</a:t>
            </a:r>
            <a:r>
              <a:rPr lang="en-US" baseline="0" dirty="0" smtClean="0"/>
              <a:t> </a:t>
            </a:r>
            <a:r>
              <a:rPr lang="en-US" dirty="0" smtClean="0"/>
              <a:t>All Rights Reserved.</a:t>
            </a:r>
            <a:r>
              <a:rPr lang="en-US" baseline="0" dirty="0" smtClean="0"/>
              <a:t> M</a:t>
            </a:r>
            <a:r>
              <a:rPr lang="en-US" dirty="0" smtClean="0"/>
              <a:t>ay be used for nonprofit educational purposes if this copyright notice is included</a:t>
            </a:r>
            <a:r>
              <a:rPr lang="en-US" baseline="0" dirty="0" smtClean="0"/>
              <a:t>. </a:t>
            </a:r>
            <a:r>
              <a:rPr lang="en-US" dirty="0" smtClean="0"/>
              <a:t>Permission must be obtained from the copyright holder(s)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B168F-60D1-184F-8DC3-62E81179D4D8}" type="slidenum">
              <a:rPr lang="en-US"/>
              <a:pPr/>
              <a:t>6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S. J. Luck.</a:t>
            </a:r>
            <a:r>
              <a:rPr lang="en-US" baseline="0" dirty="0" smtClean="0"/>
              <a:t> </a:t>
            </a:r>
            <a:r>
              <a:rPr lang="en-US" dirty="0" smtClean="0"/>
              <a:t>All Rights Reserved.</a:t>
            </a:r>
            <a:r>
              <a:rPr lang="en-US" baseline="0" dirty="0" smtClean="0"/>
              <a:t> M</a:t>
            </a:r>
            <a:r>
              <a:rPr lang="en-US" dirty="0" smtClean="0"/>
              <a:t>ay be used for nonprofit educational purposes if this copyright notice is included</a:t>
            </a:r>
            <a:r>
              <a:rPr lang="en-US" baseline="0" dirty="0" smtClean="0"/>
              <a:t>. </a:t>
            </a:r>
            <a:r>
              <a:rPr lang="en-US" dirty="0" smtClean="0"/>
              <a:t>Permission must be obtained from the copyright holder(s) for any other use.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1C5B3-B829-B841-802E-48707E2B910C}" type="slidenum">
              <a:rPr lang="en-US"/>
              <a:pPr/>
              <a:t>7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FE283-FDBA-5A41-A0C4-4B2598348148}" type="slidenum">
              <a:rPr lang="en-US"/>
              <a:pPr/>
              <a:t>8</a:t>
            </a:fld>
            <a:endParaRPr lang="en-US"/>
          </a:p>
        </p:txBody>
      </p:sp>
      <p:sp>
        <p:nvSpPr>
          <p:cNvPr id="1156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4B3B-8A91-114E-B2B4-549258AD93CD}" type="slidenum">
              <a:rPr lang="en-US"/>
              <a:pPr/>
              <a:t>9</a:t>
            </a:fld>
            <a:endParaRPr lang="en-US"/>
          </a:p>
        </p:txBody>
      </p:sp>
      <p:sp>
        <p:nvSpPr>
          <p:cNvPr id="1158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rtl="0"/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© S. J. Luck. All Rights Reserved. May be used for nonprofit educational purposes if this copyright notice is included. Permission must be obtained from the copyright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holder(s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08" charset="0"/>
                <a:ea typeface="+mn-ea"/>
                <a:cs typeface="+mn-cs"/>
              </a:rPr>
              <a:t>) for any other use.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9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Times" pitchFamily="-10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079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Box 42"/>
          <p:cNvSpPr txBox="1">
            <a:spLocks noChangeArrowheads="1"/>
          </p:cNvSpPr>
          <p:nvPr userDrawn="1"/>
        </p:nvSpPr>
        <p:spPr bwMode="auto">
          <a:xfrm>
            <a:off x="990600" y="6248400"/>
            <a:ext cx="7356915" cy="5770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dirty="0" smtClean="0"/>
              <a:t>All slides © </a:t>
            </a:r>
            <a:r>
              <a:rPr lang="en-US" sz="1050" dirty="0"/>
              <a:t>S. J. </a:t>
            </a:r>
            <a:r>
              <a:rPr lang="en-US" sz="1050" dirty="0" smtClean="0"/>
              <a:t>Luck, except as indicated in the notes sections of individual slides</a:t>
            </a:r>
          </a:p>
          <a:p>
            <a:pPr algn="ctr"/>
            <a:r>
              <a:rPr lang="en-US" sz="1050" dirty="0" smtClean="0"/>
              <a:t>Slides may be used for</a:t>
            </a:r>
            <a:r>
              <a:rPr lang="en-US" sz="1050" baseline="0" dirty="0" smtClean="0"/>
              <a:t> nonprofit educational purposes</a:t>
            </a:r>
            <a:r>
              <a:rPr lang="en-US" sz="1050" dirty="0" smtClean="0"/>
              <a:t> if this copyright notice is included, except as noted</a:t>
            </a:r>
            <a:endParaRPr lang="en-US" sz="1050" baseline="0" dirty="0" smtClean="0"/>
          </a:p>
          <a:p>
            <a:pPr algn="ctr"/>
            <a:r>
              <a:rPr lang="en-US" sz="1050" baseline="0" dirty="0" smtClean="0"/>
              <a:t>Permission must be obtained from the copyright </a:t>
            </a:r>
            <a:r>
              <a:rPr lang="en-US" sz="1050" baseline="0" dirty="0" err="1" smtClean="0"/>
              <a:t>holder(s</a:t>
            </a:r>
            <a:r>
              <a:rPr lang="en-US" sz="1050" baseline="0" dirty="0" smtClean="0"/>
              <a:t>) for any other use</a:t>
            </a:r>
            <a:endParaRPr lang="en-US" sz="105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4D73DE-E35B-A045-B59E-9716922925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57F235-5E55-6046-BBA2-F3D46956A0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4B3B63-159C-AF45-BF41-347C532FB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2A2ED6-975A-654A-8BE8-6078FFCBAB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A071A8-4405-0F46-BEDB-049A1AA666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67C0CF-9E3F-8645-8563-F2E76156A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E71FAF-D3D6-614B-8B81-9489CDD93B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911990-D8B7-8744-A5C3-EFA4A431F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E52336-772A-7848-A98B-1C21FA4EBF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59D466-75CE-B94E-A03A-9392ECB6F5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65" name="Rectangle 37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9766" name="Rectangle 38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9767" name="Rectangle 39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-108" charset="0"/>
              </a:defRPr>
            </a:lvl1pPr>
          </a:lstStyle>
          <a:p>
            <a:endParaRPr lang="en-US"/>
          </a:p>
        </p:txBody>
      </p:sp>
      <p:sp>
        <p:nvSpPr>
          <p:cNvPr id="329768" name="Rectangle 40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8" charset="0"/>
              </a:defRPr>
            </a:lvl1pPr>
          </a:lstStyle>
          <a:p>
            <a:endParaRPr lang="en-US"/>
          </a:p>
        </p:txBody>
      </p:sp>
      <p:sp>
        <p:nvSpPr>
          <p:cNvPr id="329769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8" charset="0"/>
              </a:defRPr>
            </a:lvl1pPr>
          </a:lstStyle>
          <a:p>
            <a:fld id="{1F76F03D-F49C-C94A-A314-844D0B046A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Geneva" pitchFamily="-10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25000"/>
        <a:buFont typeface="Times" pitchFamily="-108" charset="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-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Times" pitchFamily="-108" charset="0"/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8" charset="2"/>
        <a:buChar char="n"/>
        <a:defRPr sz="1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08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08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08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08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08" charset="2"/>
        <a:buChar char="n"/>
        <a:defRPr sz="1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481969"/>
            <a:ext cx="7924800" cy="2286000"/>
          </a:xfrm>
        </p:spPr>
        <p:txBody>
          <a:bodyPr anchor="ctr"/>
          <a:lstStyle/>
          <a:p>
            <a:r>
              <a:rPr lang="en-US" b="1" dirty="0"/>
              <a:t>The ERP Boot Camp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black">
          <a:xfrm>
            <a:off x="381000" y="39624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Examples of Experimental Design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rot="5400000">
            <a:off x="4533900" y="457200"/>
            <a:ext cx="0" cy="6553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 descr="Positive Up Logo"/>
          <p:cNvPicPr>
            <a:picLocks noChangeAspect="1" noChangeArrowheads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 bwMode="auto">
          <a:xfrm>
            <a:off x="86193" y="0"/>
            <a:ext cx="242840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95250"/>
            <a:ext cx="6248400" cy="971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Overlap Problem</a:t>
            </a:r>
          </a:p>
        </p:txBody>
      </p:sp>
      <p:sp>
        <p:nvSpPr>
          <p:cNvPr id="1159171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59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6200" y="1593850"/>
            <a:ext cx="6464300" cy="5076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88920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1 Results</a:t>
            </a:r>
          </a:p>
        </p:txBody>
      </p:sp>
      <p:pic>
        <p:nvPicPr>
          <p:cNvPr id="1161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74" y="1221621"/>
            <a:ext cx="8262881" cy="5233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61220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1 Results</a:t>
            </a:r>
          </a:p>
        </p:txBody>
      </p:sp>
      <p:sp>
        <p:nvSpPr>
          <p:cNvPr id="1163267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3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1631350"/>
            <a:ext cx="8105775" cy="4341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14800" y="5874660"/>
            <a:ext cx="4876800" cy="707886"/>
          </a:xfrm>
          <a:prstGeom prst="rect">
            <a:avLst/>
          </a:prstGeom>
          <a:solidFill>
            <a:srgbClr val="CCFFCC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Difficult to draw strong conclusions from the lack of an ERP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 smtClean="0"/>
              <a:t>Experiment 2: N400</a:t>
            </a:r>
            <a:endParaRPr lang="en-US" dirty="0"/>
          </a:p>
        </p:txBody>
      </p:sp>
      <p:sp>
        <p:nvSpPr>
          <p:cNvPr id="841731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79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demonstrate that T2 was fully identified?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Show that it can elicit an N400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54" y="3154664"/>
            <a:ext cx="6219377" cy="1951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2515" y="2532894"/>
            <a:ext cx="3352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Sweet …. </a:t>
            </a:r>
            <a:r>
              <a:rPr lang="en-US" sz="3200" u="sng" dirty="0" smtClean="0"/>
              <a:t>Sugar</a:t>
            </a:r>
            <a:endParaRPr lang="en-US" sz="3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98001" y="5029200"/>
            <a:ext cx="2843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Hot …. </a:t>
            </a:r>
            <a:r>
              <a:rPr lang="en-US" sz="3200" u="sng" dirty="0" smtClean="0"/>
              <a:t>Sugar</a:t>
            </a:r>
            <a:endParaRPr lang="en-US" sz="3200" u="sng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black">
          <a:xfrm>
            <a:off x="457200" y="5943600"/>
            <a:ext cx="8077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Times" pitchFamily="-108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a semantic mismatch is detected when T2 is a word, then T2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must have been fully identified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n-lt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11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2: N400</a:t>
            </a:r>
          </a:p>
        </p:txBody>
      </p:sp>
      <p:pic>
        <p:nvPicPr>
          <p:cNvPr id="1165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0" y="1201060"/>
            <a:ext cx="7937500" cy="535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65316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The Overlap Problem</a:t>
            </a:r>
          </a:p>
        </p:txBody>
      </p:sp>
      <p:sp>
        <p:nvSpPr>
          <p:cNvPr id="1169411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9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750" y="1416050"/>
            <a:ext cx="7289800" cy="5026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438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2 Results</a:t>
            </a:r>
          </a:p>
        </p:txBody>
      </p:sp>
      <p:pic>
        <p:nvPicPr>
          <p:cNvPr id="1171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2850" y="1435100"/>
            <a:ext cx="6438900" cy="5080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71460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2 Results</a:t>
            </a:r>
          </a:p>
        </p:txBody>
      </p:sp>
      <p:sp>
        <p:nvSpPr>
          <p:cNvPr id="1173507" name="Text Box 3"/>
          <p:cNvSpPr txBox="1">
            <a:spLocks noChangeArrowheads="1"/>
          </p:cNvSpPr>
          <p:nvPr/>
        </p:nvSpPr>
        <p:spPr bwMode="auto">
          <a:xfrm>
            <a:off x="152400" y="5791200"/>
            <a:ext cx="88392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Does it matter whether this is really an N400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173508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73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150" y="1447800"/>
            <a:ext cx="7759700" cy="4241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9879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3: Control</a:t>
            </a:r>
          </a:p>
        </p:txBody>
      </p:sp>
      <p:sp>
        <p:nvSpPr>
          <p:cNvPr id="1175555" name="Text Box 3"/>
          <p:cNvSpPr txBox="1">
            <a:spLocks noChangeArrowheads="1"/>
          </p:cNvSpPr>
          <p:nvPr/>
        </p:nvSpPr>
        <p:spPr bwMode="auto">
          <a:xfrm>
            <a:off x="0" y="1511300"/>
            <a:ext cx="91440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Is N400 sensitive to modest changes in perceptibility?</a:t>
            </a:r>
          </a:p>
          <a:p>
            <a:r>
              <a:rPr lang="en-US" sz="2400"/>
              <a:t>Does even a slight perceived mismatch cause a large N400?</a:t>
            </a:r>
          </a:p>
        </p:txBody>
      </p:sp>
      <p:sp>
        <p:nvSpPr>
          <p:cNvPr id="1175556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75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4913" y="2514600"/>
            <a:ext cx="6848475" cy="427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4706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4: P3</a:t>
            </a:r>
          </a:p>
        </p:txBody>
      </p:sp>
      <p:pic>
        <p:nvPicPr>
          <p:cNvPr id="1177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1682750"/>
            <a:ext cx="6934200" cy="349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77604" name="Text Box 4"/>
          <p:cNvSpPr txBox="1">
            <a:spLocks noChangeArrowheads="1"/>
          </p:cNvSpPr>
          <p:nvPr/>
        </p:nvSpPr>
        <p:spPr bwMode="auto">
          <a:xfrm>
            <a:off x="663575" y="5473700"/>
            <a:ext cx="7810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Isolate P3 by subtracting frequent T2 from rare T2</a:t>
            </a:r>
          </a:p>
        </p:txBody>
      </p:sp>
      <p:sp>
        <p:nvSpPr>
          <p:cNvPr id="1177605" name="Line 5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Text Box 4"/>
          <p:cNvSpPr txBox="1">
            <a:spLocks noChangeArrowheads="1"/>
          </p:cNvSpPr>
          <p:nvPr/>
        </p:nvSpPr>
        <p:spPr bwMode="auto">
          <a:xfrm>
            <a:off x="3810000" y="1826235"/>
            <a:ext cx="5105400" cy="3990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/>
              <a:t>Stimuli</a:t>
            </a:r>
            <a:endParaRPr lang="en-US" dirty="0"/>
          </a:p>
          <a:p>
            <a:pPr algn="l">
              <a:spcBef>
                <a:spcPct val="10000"/>
              </a:spcBef>
            </a:pPr>
            <a:r>
              <a:rPr lang="en-US" dirty="0"/>
              <a:t>Left standards (p = .4)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Left deviants (p = .1)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Right standards (p = .4)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Right deviants (p = .1)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Duration = 100 ms; SOA = 300-500 ms</a:t>
            </a:r>
          </a:p>
          <a:p>
            <a:pPr algn="l">
              <a:spcBef>
                <a:spcPct val="50000"/>
              </a:spcBef>
            </a:pPr>
            <a:r>
              <a:rPr lang="en-US" u="sng" dirty="0"/>
              <a:t>Conditions</a:t>
            </a:r>
            <a:endParaRPr lang="en-US" dirty="0"/>
          </a:p>
          <a:p>
            <a:pPr algn="l">
              <a:spcBef>
                <a:spcPct val="10000"/>
              </a:spcBef>
            </a:pPr>
            <a:r>
              <a:rPr lang="en-US" dirty="0"/>
              <a:t>Attend left (press for left deviants)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Attend right (press for right deviants)</a:t>
            </a:r>
          </a:p>
          <a:p>
            <a:pPr algn="l">
              <a:spcBef>
                <a:spcPct val="50000"/>
              </a:spcBef>
            </a:pPr>
            <a:r>
              <a:rPr lang="en-US" u="sng" dirty="0"/>
              <a:t>Also…</a:t>
            </a:r>
            <a:endParaRPr lang="en-US" dirty="0"/>
          </a:p>
          <a:p>
            <a:pPr algn="l">
              <a:spcBef>
                <a:spcPct val="10000"/>
              </a:spcBef>
            </a:pPr>
            <a:r>
              <a:rPr lang="en-US" dirty="0"/>
              <a:t>Maintain fixation (verify with EOG)</a:t>
            </a:r>
          </a:p>
        </p:txBody>
      </p:sp>
      <p:pic>
        <p:nvPicPr>
          <p:cNvPr id="782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38910"/>
            <a:ext cx="3340100" cy="2603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823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" y="4191610"/>
            <a:ext cx="3289300" cy="1866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228600" y="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9pPr>
          </a:lstStyle>
          <a:p>
            <a:r>
              <a:rPr lang="en-US" dirty="0" smtClean="0"/>
              <a:t>Sustained Visual-Spatial Attention</a:t>
            </a:r>
            <a:endParaRPr lang="en-US" dirty="0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4 Results</a:t>
            </a:r>
          </a:p>
        </p:txBody>
      </p:sp>
      <p:pic>
        <p:nvPicPr>
          <p:cNvPr id="1179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677" y="1451430"/>
            <a:ext cx="8461872" cy="48882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79652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4 Results</a:t>
            </a:r>
          </a:p>
        </p:txBody>
      </p:sp>
      <p:sp>
        <p:nvSpPr>
          <p:cNvPr id="1181699" name="Text Box 3"/>
          <p:cNvSpPr txBox="1">
            <a:spLocks noChangeArrowheads="1"/>
          </p:cNvSpPr>
          <p:nvPr/>
        </p:nvSpPr>
        <p:spPr bwMode="auto">
          <a:xfrm>
            <a:off x="1316038" y="6062663"/>
            <a:ext cx="64039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Does it matter whether this is really a P3?</a:t>
            </a:r>
          </a:p>
        </p:txBody>
      </p:sp>
      <p:sp>
        <p:nvSpPr>
          <p:cNvPr id="1181700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81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1365250"/>
            <a:ext cx="8432800" cy="476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87122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6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7" name="Text Box 7"/>
          <p:cNvSpPr txBox="1">
            <a:spLocks noChangeArrowheads="1"/>
          </p:cNvSpPr>
          <p:nvPr/>
        </p:nvSpPr>
        <p:spPr bwMode="auto">
          <a:xfrm>
            <a:off x="1482725" y="1256150"/>
            <a:ext cx="60325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Comparison of Attended and Ignored Standards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886200" y="1826790"/>
            <a:ext cx="5105400" cy="40318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u="sng" dirty="0"/>
              <a:t>Things to notice:</a:t>
            </a:r>
            <a:endParaRPr lang="en-US" dirty="0"/>
          </a:p>
          <a:p>
            <a:pPr algn="l">
              <a:spcBef>
                <a:spcPct val="30000"/>
              </a:spcBef>
            </a:pPr>
            <a:r>
              <a:rPr lang="en-US" dirty="0"/>
              <a:t>Same stimuli; different psychological </a:t>
            </a:r>
            <a:r>
              <a:rPr lang="en-US" dirty="0" smtClean="0"/>
              <a:t>conditions</a:t>
            </a:r>
          </a:p>
          <a:p>
            <a:pPr algn="l">
              <a:spcBef>
                <a:spcPct val="30000"/>
              </a:spcBef>
            </a:pPr>
            <a:r>
              <a:rPr lang="en-US" dirty="0" smtClean="0"/>
              <a:t>Time </a:t>
            </a:r>
            <a:r>
              <a:rPr lang="en-US" dirty="0"/>
              <a:t>0 is stimulus onset</a:t>
            </a:r>
          </a:p>
          <a:p>
            <a:pPr algn="l">
              <a:spcBef>
                <a:spcPct val="30000"/>
              </a:spcBef>
            </a:pPr>
            <a:r>
              <a:rPr lang="en-US" dirty="0"/>
              <a:t>Assumption: Early in time means early in information processing sequence</a:t>
            </a:r>
          </a:p>
          <a:p>
            <a:pPr algn="l">
              <a:spcBef>
                <a:spcPct val="30000"/>
              </a:spcBef>
            </a:pPr>
            <a:r>
              <a:rPr lang="en-US" dirty="0"/>
              <a:t>Conclusion: Attention influences </a:t>
            </a:r>
            <a:r>
              <a:rPr lang="en-US"/>
              <a:t>sensory </a:t>
            </a:r>
            <a:r>
              <a:rPr lang="en-US" smtClean="0"/>
              <a:t>processing</a:t>
            </a:r>
            <a:endParaRPr lang="en-US" dirty="0"/>
          </a:p>
          <a:p>
            <a:pPr algn="l">
              <a:spcBef>
                <a:spcPct val="30000"/>
              </a:spcBef>
            </a:pPr>
            <a:r>
              <a:rPr lang="en-US" dirty="0"/>
              <a:t>“Upper bound” on onset time</a:t>
            </a:r>
          </a:p>
          <a:p>
            <a:pPr algn="l">
              <a:spcBef>
                <a:spcPct val="30000"/>
              </a:spcBef>
            </a:pPr>
            <a:r>
              <a:rPr lang="en-US" dirty="0"/>
              <a:t>Hard to test this with behavioral experiments</a:t>
            </a:r>
          </a:p>
        </p:txBody>
      </p:sp>
      <p:pic>
        <p:nvPicPr>
          <p:cNvPr id="7782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68065"/>
            <a:ext cx="3556000" cy="3822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5601865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 relative to stimulus onset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3167" y="1825669"/>
            <a:ext cx="78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O1/O2</a:t>
            </a:r>
            <a:endParaRPr lang="en-US" sz="1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228600" y="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9pPr>
          </a:lstStyle>
          <a:p>
            <a:r>
              <a:rPr lang="en-US" dirty="0"/>
              <a:t>Sustained Visual-Spatial Attention</a:t>
            </a: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6031356"/>
            <a:ext cx="88392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Does </a:t>
            </a:r>
            <a:r>
              <a:rPr lang="en-US" sz="2400" dirty="0" smtClean="0"/>
              <a:t>the conclusion depend on </a:t>
            </a:r>
            <a:r>
              <a:rPr lang="en-US" sz="2400" dirty="0"/>
              <a:t>whether </a:t>
            </a:r>
            <a:r>
              <a:rPr lang="en-US" sz="2400" dirty="0" smtClean="0"/>
              <a:t>it is the P1 wave per se that is influenced by attention?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16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9" grpId="0" build="p" autoUpdateAnimBg="0"/>
      <p:bldP spid="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519545" y="4174855"/>
            <a:ext cx="8312727" cy="24006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/>
              <a:t>Things to notice:</a:t>
            </a: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Standard/Deviant comparison not perfectly </a:t>
            </a:r>
            <a:r>
              <a:rPr lang="en-US" dirty="0" smtClean="0"/>
              <a:t>controlled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Nonspatial selection operates later than spatial selection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Almost any effect can be called an “attention effect” – effects before 100 ms occur only as a result of shifts of </a:t>
            </a:r>
            <a:r>
              <a:rPr lang="en-US" u="sng" dirty="0" smtClean="0"/>
              <a:t>spatial</a:t>
            </a:r>
            <a:r>
              <a:rPr lang="en-US" dirty="0" smtClean="0"/>
              <a:t> attention </a:t>
            </a:r>
            <a:r>
              <a:rPr lang="en-US" u="sng" dirty="0" smtClean="0"/>
              <a:t>prior to stimulus onset</a:t>
            </a:r>
            <a:r>
              <a:rPr lang="en-US" dirty="0" smtClean="0"/>
              <a:t>(with a few rare exceptions)</a:t>
            </a:r>
            <a:endParaRPr lang="en-US" u="sng" dirty="0" smtClean="0"/>
          </a:p>
        </p:txBody>
      </p:sp>
      <p:pic>
        <p:nvPicPr>
          <p:cNvPr id="7802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31655"/>
            <a:ext cx="7239000" cy="2590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28600" y="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eneva" pitchFamily="-108" charset="0"/>
              </a:defRPr>
            </a:lvl9pPr>
          </a:lstStyle>
          <a:p>
            <a:r>
              <a:rPr lang="en-US" dirty="0"/>
              <a:t>Sustained Visual-Spatial Attention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/>
              <a:t>Sustained </a:t>
            </a:r>
            <a:r>
              <a:rPr lang="en-US" dirty="0" smtClean="0"/>
              <a:t>Auditory </a:t>
            </a:r>
            <a:r>
              <a:rPr lang="en-US" dirty="0"/>
              <a:t>Attention</a:t>
            </a:r>
          </a:p>
        </p:txBody>
      </p:sp>
      <p:sp>
        <p:nvSpPr>
          <p:cNvPr id="782339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2340" name="Text Box 4"/>
          <p:cNvSpPr txBox="1">
            <a:spLocks noChangeArrowheads="1"/>
          </p:cNvSpPr>
          <p:nvPr/>
        </p:nvSpPr>
        <p:spPr bwMode="auto">
          <a:xfrm>
            <a:off x="357895" y="1526599"/>
            <a:ext cx="3440545" cy="20928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/>
              <a:t>Stimuli</a:t>
            </a:r>
            <a:endParaRPr lang="en-US" dirty="0"/>
          </a:p>
          <a:p>
            <a:pPr algn="l">
              <a:spcBef>
                <a:spcPct val="10000"/>
              </a:spcBef>
            </a:pPr>
            <a:r>
              <a:rPr lang="en-US" dirty="0"/>
              <a:t>Left standards (</a:t>
            </a:r>
            <a:r>
              <a:rPr lang="en-US" dirty="0" err="1"/>
              <a:t>p</a:t>
            </a:r>
            <a:r>
              <a:rPr lang="en-US" dirty="0"/>
              <a:t> = .4)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Left deviants (</a:t>
            </a:r>
            <a:r>
              <a:rPr lang="en-US" dirty="0" err="1"/>
              <a:t>p</a:t>
            </a:r>
            <a:r>
              <a:rPr lang="en-US" dirty="0"/>
              <a:t> = .</a:t>
            </a:r>
            <a:r>
              <a:rPr lang="en-US" dirty="0" smtClean="0"/>
              <a:t>1)</a:t>
            </a:r>
            <a:endParaRPr lang="en-US" dirty="0"/>
          </a:p>
          <a:p>
            <a:pPr algn="l">
              <a:spcBef>
                <a:spcPct val="10000"/>
              </a:spcBef>
            </a:pPr>
            <a:r>
              <a:rPr lang="en-US" dirty="0"/>
              <a:t>Right standards (</a:t>
            </a:r>
            <a:r>
              <a:rPr lang="en-US" dirty="0" err="1"/>
              <a:t>p</a:t>
            </a:r>
            <a:r>
              <a:rPr lang="en-US" dirty="0"/>
              <a:t> = .4)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Right deviants (</a:t>
            </a:r>
            <a:r>
              <a:rPr lang="en-US" dirty="0" err="1"/>
              <a:t>p</a:t>
            </a:r>
            <a:r>
              <a:rPr lang="en-US" dirty="0"/>
              <a:t> = .</a:t>
            </a:r>
            <a:r>
              <a:rPr lang="en-US" dirty="0" smtClean="0"/>
              <a:t>1)</a:t>
            </a:r>
          </a:p>
          <a:p>
            <a:pPr algn="l">
              <a:spcBef>
                <a:spcPct val="10000"/>
              </a:spcBef>
            </a:pPr>
            <a:r>
              <a:rPr lang="en-US" dirty="0" smtClean="0"/>
              <a:t>SOA </a:t>
            </a:r>
            <a:r>
              <a:rPr lang="en-US" dirty="0"/>
              <a:t>=</a:t>
            </a:r>
            <a:r>
              <a:rPr lang="en-US" dirty="0" smtClean="0"/>
              <a:t> 120-320 ms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038600" y="1526599"/>
            <a:ext cx="5105400" cy="10772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Conditions</a:t>
            </a:r>
            <a:endParaRPr lang="en-US" dirty="0"/>
          </a:p>
          <a:p>
            <a:pPr algn="l">
              <a:spcBef>
                <a:spcPct val="10000"/>
              </a:spcBef>
            </a:pPr>
            <a:r>
              <a:rPr lang="en-US" dirty="0"/>
              <a:t>Attend left (press for left deviants)</a:t>
            </a:r>
          </a:p>
          <a:p>
            <a:pPr algn="l">
              <a:spcBef>
                <a:spcPct val="10000"/>
              </a:spcBef>
            </a:pPr>
            <a:r>
              <a:rPr lang="en-US" dirty="0"/>
              <a:t>Attend right (press for right deviants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45" y="3324352"/>
            <a:ext cx="7873215" cy="35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8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/>
              <a:t>Sustained Auditory Attention</a:t>
            </a:r>
          </a:p>
        </p:txBody>
      </p:sp>
      <p:sp>
        <p:nvSpPr>
          <p:cNvPr id="970755" name="Line 3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0756" name="Text Box 4"/>
          <p:cNvSpPr txBox="1">
            <a:spLocks noChangeArrowheads="1"/>
          </p:cNvSpPr>
          <p:nvPr/>
        </p:nvSpPr>
        <p:spPr bwMode="auto">
          <a:xfrm>
            <a:off x="677351" y="1677314"/>
            <a:ext cx="2916183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ERP to Left Standards</a:t>
            </a:r>
            <a:endParaRPr lang="en-US" dirty="0"/>
          </a:p>
        </p:txBody>
      </p:sp>
      <p:sp>
        <p:nvSpPr>
          <p:cNvPr id="970757" name="Text Box 5"/>
          <p:cNvSpPr txBox="1">
            <a:spLocks noChangeArrowheads="1"/>
          </p:cNvSpPr>
          <p:nvPr/>
        </p:nvSpPr>
        <p:spPr bwMode="auto">
          <a:xfrm>
            <a:off x="4097862" y="2328266"/>
            <a:ext cx="4956479" cy="14157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dirty="0" smtClean="0"/>
              <a:t>Assumption</a:t>
            </a:r>
            <a:r>
              <a:rPr lang="en-US" dirty="0"/>
              <a:t>: Early in time means early in information processing sequence</a:t>
            </a:r>
          </a:p>
          <a:p>
            <a:pPr algn="l">
              <a:spcBef>
                <a:spcPct val="30000"/>
              </a:spcBef>
            </a:pPr>
            <a:r>
              <a:rPr lang="en-US" dirty="0"/>
              <a:t>Conclusion: Attention influences sensory </a:t>
            </a:r>
            <a:r>
              <a:rPr lang="en-US" dirty="0" smtClean="0"/>
              <a:t>processing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" y="2012790"/>
            <a:ext cx="3942583" cy="362149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1622726" y="4160715"/>
            <a:ext cx="623221" cy="158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07611" y="3979772"/>
            <a:ext cx="1354457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smtClean="0"/>
              <a:t>Attend Left</a:t>
            </a:r>
            <a:endParaRPr lang="en-US" sz="16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07611" y="4273728"/>
            <a:ext cx="145394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smtClean="0"/>
              <a:t>Attend Right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622726" y="4431156"/>
            <a:ext cx="623221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633164" y="6550223"/>
            <a:ext cx="2510836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 err="1" smtClean="0"/>
              <a:t>Woldorff</a:t>
            </a:r>
            <a:r>
              <a:rPr lang="en-US" sz="1400" dirty="0" smtClean="0"/>
              <a:t> &amp; Hillyard (1991)</a:t>
            </a:r>
            <a:endParaRPr lang="en-US" sz="14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598012" y="2319534"/>
            <a:ext cx="633507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err="1" smtClean="0"/>
              <a:t>MLRs</a:t>
            </a:r>
            <a:endParaRPr lang="en-US" sz="14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12412" y="3522570"/>
            <a:ext cx="431528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/>
              <a:t>N1</a:t>
            </a:r>
            <a:endParaRPr lang="en-US" sz="1400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138176" y="2208697"/>
            <a:ext cx="409086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24584" y="2580164"/>
            <a:ext cx="4550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210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0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Attentional Blink</a:t>
            </a:r>
          </a:p>
        </p:txBody>
      </p:sp>
      <p:sp>
        <p:nvSpPr>
          <p:cNvPr id="1153028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1" y="4029670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T2 Detection Accuracy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21" y="1295400"/>
            <a:ext cx="6498879" cy="556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42672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Dual-Task Condition (Report T1 and T2 at end of trial)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3072824"/>
            <a:ext cx="281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90"/>
                </a:solidFill>
              </a:rPr>
              <a:t>T2-</a:t>
            </a:r>
            <a:r>
              <a:rPr lang="en-US" sz="1600" dirty="0">
                <a:solidFill>
                  <a:srgbClr val="000090"/>
                </a:solidFill>
              </a:rPr>
              <a:t>O</a:t>
            </a:r>
            <a:r>
              <a:rPr lang="en-US" sz="1600" dirty="0" smtClean="0">
                <a:solidFill>
                  <a:srgbClr val="000090"/>
                </a:solidFill>
              </a:rPr>
              <a:t>nly Condition (Report only T2 at end of trial)</a:t>
            </a:r>
            <a:endParaRPr lang="en-US" sz="16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What Causes the Blink?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Are subjects unable to </a:t>
            </a:r>
            <a:r>
              <a:rPr lang="en-US" dirty="0" smtClean="0"/>
              <a:t>identify T2 </a:t>
            </a:r>
            <a:r>
              <a:rPr lang="en-US" dirty="0"/>
              <a:t>during the AB?</a:t>
            </a:r>
          </a:p>
          <a:p>
            <a:pPr lvl="1"/>
            <a:r>
              <a:rPr lang="en-US" dirty="0"/>
              <a:t>Or do they see it and fail to </a:t>
            </a:r>
            <a:r>
              <a:rPr lang="en-US" dirty="0" smtClean="0"/>
              <a:t>store it in working memory?</a:t>
            </a:r>
            <a:endParaRPr lang="en-US" dirty="0"/>
          </a:p>
          <a:p>
            <a:r>
              <a:rPr lang="en-US" dirty="0"/>
              <a:t>Previous research shows that we can perceive even complex pictures at 8/sec</a:t>
            </a:r>
          </a:p>
          <a:p>
            <a:pPr lvl="1"/>
            <a:r>
              <a:rPr lang="en-US" dirty="0"/>
              <a:t>We ought to be able to perceive letters at 10/sec</a:t>
            </a:r>
          </a:p>
          <a:p>
            <a:r>
              <a:rPr lang="en-US" dirty="0"/>
              <a:t>Logic of study</a:t>
            </a:r>
          </a:p>
          <a:p>
            <a:pPr lvl="1"/>
            <a:r>
              <a:rPr lang="en-US" dirty="0"/>
              <a:t>Early sensory suppression during AB (P1 &amp; N1)?</a:t>
            </a:r>
          </a:p>
          <a:p>
            <a:pPr lvl="1"/>
            <a:r>
              <a:rPr lang="en-US" dirty="0"/>
              <a:t>Late perceptual suppression during AB (N400)?</a:t>
            </a:r>
          </a:p>
          <a:p>
            <a:pPr lvl="1"/>
            <a:r>
              <a:rPr lang="en-US" dirty="0"/>
              <a:t>Postperceptual working memory suppression (P3)?</a:t>
            </a:r>
          </a:p>
        </p:txBody>
      </p:sp>
      <p:sp>
        <p:nvSpPr>
          <p:cNvPr id="1155076" name="Line 4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Experiment 1: P1 and N1</a:t>
            </a:r>
          </a:p>
        </p:txBody>
      </p:sp>
      <p:pic>
        <p:nvPicPr>
          <p:cNvPr id="1157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1170520"/>
            <a:ext cx="8382000" cy="4000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57124" name="Text Box 4"/>
          <p:cNvSpPr txBox="1">
            <a:spLocks noChangeArrowheads="1"/>
          </p:cNvSpPr>
          <p:nvPr/>
        </p:nvSpPr>
        <p:spPr bwMode="auto">
          <a:xfrm>
            <a:off x="995363" y="5177370"/>
            <a:ext cx="7461250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T1 Task: Digit Odd or Even?</a:t>
            </a:r>
          </a:p>
          <a:p>
            <a:r>
              <a:rPr lang="en-US" sz="2400"/>
              <a:t>T2 Task: Red item Vowel or Consonant?</a:t>
            </a:r>
          </a:p>
          <a:p>
            <a:r>
              <a:rPr lang="en-US" sz="2400"/>
              <a:t>Prediction: No P1/N1 suppression during AB</a:t>
            </a:r>
          </a:p>
        </p:txBody>
      </p:sp>
      <p:sp>
        <p:nvSpPr>
          <p:cNvPr id="1157125" name="Line 5"/>
          <p:cNvSpPr>
            <a:spLocks noChangeShapeType="1"/>
          </p:cNvSpPr>
          <p:nvPr/>
        </p:nvSpPr>
        <p:spPr bwMode="auto">
          <a:xfrm rot="5400000">
            <a:off x="4572000" y="-2944813"/>
            <a:ext cx="0" cy="792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lance">
  <a:themeElements>
    <a:clrScheme name="Balance 10">
      <a:dk1>
        <a:srgbClr val="000000"/>
      </a:dk1>
      <a:lt1>
        <a:srgbClr val="FFFFFF"/>
      </a:lt1>
      <a:dk2>
        <a:srgbClr val="000000"/>
      </a:dk2>
      <a:lt2>
        <a:srgbClr val="B8B8B8"/>
      </a:lt2>
      <a:accent1>
        <a:srgbClr val="E5E5FF"/>
      </a:accent1>
      <a:accent2>
        <a:srgbClr val="79CD6B"/>
      </a:accent2>
      <a:accent3>
        <a:srgbClr val="FFFFFF"/>
      </a:accent3>
      <a:accent4>
        <a:srgbClr val="000000"/>
      </a:accent4>
      <a:accent5>
        <a:srgbClr val="F0F0FF"/>
      </a:accent5>
      <a:accent6>
        <a:srgbClr val="6DBA60"/>
      </a:accent6>
      <a:hlink>
        <a:srgbClr val="4477DE"/>
      </a:hlink>
      <a:folHlink>
        <a:srgbClr val="65498F"/>
      </a:folHlink>
    </a:clrScheme>
    <a:fontScheme name="Balance">
      <a:majorFont>
        <a:latin typeface="Genev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pitchFamily="-108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3C28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AFACAA"/>
        </a:accent5>
        <a:accent6>
          <a:srgbClr val="737300"/>
        </a:accent6>
        <a:hlink>
          <a:srgbClr val="FF9900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4000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AFAA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00403E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AAFAF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10">
        <a:dk1>
          <a:srgbClr val="000000"/>
        </a:dk1>
        <a:lt1>
          <a:srgbClr val="FFFFFF"/>
        </a:lt1>
        <a:dk2>
          <a:srgbClr val="000000"/>
        </a:dk2>
        <a:lt2>
          <a:srgbClr val="B8B8B8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1459</Words>
  <Application>Microsoft Macintosh PowerPoint</Application>
  <PresentationFormat>On-screen Show (4:3)</PresentationFormat>
  <Paragraphs>133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Balance</vt:lpstr>
      <vt:lpstr>The ERP Boot Camp</vt:lpstr>
      <vt:lpstr>PowerPoint Presentation</vt:lpstr>
      <vt:lpstr>PowerPoint Presentation</vt:lpstr>
      <vt:lpstr>PowerPoint Presentation</vt:lpstr>
      <vt:lpstr>Sustained Auditory Attention</vt:lpstr>
      <vt:lpstr>Sustained Auditory Attention</vt:lpstr>
      <vt:lpstr>The Attentional Blink</vt:lpstr>
      <vt:lpstr>What Causes the Blink?</vt:lpstr>
      <vt:lpstr>Experiment 1: P1 and N1</vt:lpstr>
      <vt:lpstr>Overlap Problem</vt:lpstr>
      <vt:lpstr>Experiment 1 Results</vt:lpstr>
      <vt:lpstr>Experiment 1 Results</vt:lpstr>
      <vt:lpstr>Experiment 2: N400</vt:lpstr>
      <vt:lpstr>Experiment 2: N400</vt:lpstr>
      <vt:lpstr>The Overlap Problem</vt:lpstr>
      <vt:lpstr>Experiment 2 Results</vt:lpstr>
      <vt:lpstr>Experiment 2 Results</vt:lpstr>
      <vt:lpstr>Experiment 3: Control</vt:lpstr>
      <vt:lpstr>Experiment 4: P3</vt:lpstr>
      <vt:lpstr>Experiment 4 Results</vt:lpstr>
      <vt:lpstr>Experiment 4 Results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Boot Camp Lecture #4</dc:title>
  <cp:lastModifiedBy>Steve Luck</cp:lastModifiedBy>
  <cp:revision>92</cp:revision>
  <dcterms:created xsi:type="dcterms:W3CDTF">2010-07-30T21:02:13Z</dcterms:created>
  <dcterms:modified xsi:type="dcterms:W3CDTF">2015-07-23T17:45:26Z</dcterms:modified>
</cp:coreProperties>
</file>