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12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8F2C1-8A14-4773-BC69-077AA6BEF8AA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9AC04-3910-408F-8B17-1508A9A8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00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9AC04-3910-408F-8B17-1508A9A85A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2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4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9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7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5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0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5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0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0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4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8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24B33-863B-4BDB-B3BB-1315F1051867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3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52750"/>
              </p:ext>
            </p:extLst>
          </p:nvPr>
        </p:nvGraphicFramePr>
        <p:xfrm>
          <a:off x="5029200" y="914400"/>
          <a:ext cx="2895600" cy="143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200"/>
                <a:gridCol w="965200"/>
                <a:gridCol w="965200"/>
              </a:tblGrid>
              <a:tr h="719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GND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EEG2 (EMG)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EEG3 (M1,</a:t>
                      </a:r>
                      <a:r>
                        <a:rPr lang="en-US" sz="1000" baseline="0" dirty="0" smtClean="0">
                          <a:latin typeface="Arial Black" panose="020B0A04020102020204" pitchFamily="34" charset="0"/>
                        </a:rPr>
                        <a:t> twisted)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</a:tr>
              <a:tr h="719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COMM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EEG1 (RPC)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EEG3 (M1,</a:t>
                      </a:r>
                      <a:r>
                        <a:rPr lang="en-US" sz="1000" baseline="0" dirty="0" smtClean="0">
                          <a:latin typeface="Arial Black" panose="020B0A04020102020204" pitchFamily="34" charset="0"/>
                        </a:rPr>
                        <a:t> twisted</a:t>
                      </a:r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)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821979"/>
              </p:ext>
            </p:extLst>
          </p:nvPr>
        </p:nvGraphicFramePr>
        <p:xfrm>
          <a:off x="4498524" y="2807732"/>
          <a:ext cx="3429000" cy="212805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62659"/>
                <a:gridCol w="923925"/>
                <a:gridCol w="1042416"/>
              </a:tblGrid>
              <a:tr h="4935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Location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err="1">
                          <a:effectLst/>
                          <a:latin typeface="Arial Black" panose="020B0A04020102020204" pitchFamily="34" charset="0"/>
                        </a:rPr>
                        <a:t>Bregma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Midline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4935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M1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+1.1 </a:t>
                      </a:r>
                      <a:b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</a:br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(anterior)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±1.5 </a:t>
                      </a: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/>
                      </a:r>
                      <a:b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(lateral)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4935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Parietal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-2 </a:t>
                      </a:r>
                      <a:b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</a:br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(posterior)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+1.5 </a:t>
                      </a: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/>
                      </a:r>
                      <a:b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lateral, right only)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59228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EMG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Nuchal</a:t>
                      </a:r>
                      <a:r>
                        <a:rPr lang="en-US" sz="1200" u="none" strike="noStrike" baseline="0" dirty="0" smtClean="0">
                          <a:effectLst/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sz="1200" u="none" strike="noStrike" baseline="0" dirty="0" err="1" smtClean="0">
                          <a:effectLst/>
                          <a:latin typeface="Arial Black" panose="020B0A04020102020204" pitchFamily="34" charset="0"/>
                        </a:rPr>
                        <a:t>musc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953000" y="6096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Pin-out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19600" y="2438400"/>
            <a:ext cx="326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Stereotaxic Coordinates</a:t>
            </a:r>
            <a:endParaRPr lang="en-US" dirty="0">
              <a:latin typeface="Arial Black" panose="020B0A040201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57200" y="609600"/>
            <a:ext cx="3316697" cy="4163199"/>
            <a:chOff x="457200" y="1143000"/>
            <a:chExt cx="3316697" cy="4163199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 bwMode="auto">
            <a:xfrm>
              <a:off x="457200" y="1524000"/>
              <a:ext cx="3316697" cy="3314065"/>
              <a:chOff x="0" y="0"/>
              <a:chExt cx="1857373" cy="2152650"/>
            </a:xfrm>
          </p:grpSpPr>
          <p:pic>
            <p:nvPicPr>
              <p:cNvPr id="5" name="Picture 4" descr="Z:\Lafranco\JL stuff\Rat Skull Crop 050715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5400000">
                <a:off x="-126360" y="168916"/>
                <a:ext cx="2152650" cy="18148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TextBox 5"/>
              <p:cNvSpPr txBox="1">
                <a:spLocks noChangeArrowheads="1"/>
              </p:cNvSpPr>
              <p:nvPr/>
            </p:nvSpPr>
            <p:spPr bwMode="auto">
              <a:xfrm rot="5400000">
                <a:off x="941479" y="798757"/>
                <a:ext cx="258716" cy="2062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7" name="TextBox 6"/>
              <p:cNvSpPr txBox="1">
                <a:spLocks noChangeArrowheads="1"/>
              </p:cNvSpPr>
              <p:nvPr/>
            </p:nvSpPr>
            <p:spPr bwMode="auto">
              <a:xfrm rot="5400000">
                <a:off x="720076" y="1375894"/>
                <a:ext cx="338321" cy="2062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8" name="TextBox 7"/>
              <p:cNvSpPr txBox="1">
                <a:spLocks noChangeArrowheads="1"/>
              </p:cNvSpPr>
              <p:nvPr/>
            </p:nvSpPr>
            <p:spPr bwMode="auto">
              <a:xfrm rot="5400000">
                <a:off x="-172229" y="1760709"/>
                <a:ext cx="557235" cy="21277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 bwMode="auto">
              <a:xfrm>
                <a:off x="712074" y="931778"/>
                <a:ext cx="596747" cy="231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b="1" dirty="0" err="1">
                    <a:latin typeface="Arial Black" panose="020B0A04020102020204" pitchFamily="34" charset="0"/>
                  </a:rPr>
                  <a:t>Bregma</a:t>
                </a:r>
                <a:endParaRPr lang="en-US" sz="10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 bwMode="auto">
              <a:xfrm>
                <a:off x="737535" y="1696727"/>
                <a:ext cx="551991" cy="14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b="1" dirty="0">
                    <a:latin typeface="Arial Black" panose="020B0A04020102020204" pitchFamily="34" charset="0"/>
                  </a:rPr>
                  <a:t>Lambda</a:t>
                </a: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2236216" y="4295001"/>
              <a:ext cx="389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❶</a:t>
              </a:r>
              <a:endParaRPr lang="en-US" sz="12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57400" y="5029200"/>
              <a:ext cx="389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prstClr val="black"/>
                  </a:solidFill>
                </a:rPr>
                <a:t>❷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86000" y="2771001"/>
              <a:ext cx="63030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prstClr val="black"/>
                  </a:solidFill>
                </a:rPr>
                <a:t>❸</a:t>
              </a:r>
              <a:r>
                <a:rPr lang="en-US" sz="1200" dirty="0">
                  <a:solidFill>
                    <a:prstClr val="black"/>
                  </a:solidFill>
                </a:rPr>
                <a:t> ❻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28800" y="4295001"/>
              <a:ext cx="389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❹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05750" y="3533001"/>
              <a:ext cx="389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❺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71600" y="1143000"/>
              <a:ext cx="17514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 Black" panose="020B0A04020102020204" pitchFamily="34" charset="0"/>
                </a:rPr>
                <a:t>Implant Map</a:t>
              </a:r>
              <a:endParaRPr lang="en-US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37156" y="152400"/>
            <a:ext cx="71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Pinnacle 3-Channel layout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6800" y="4736068"/>
            <a:ext cx="240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Nuchal muscle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23809" y="1211646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White out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>
            <a:stCxn id="3" idx="3"/>
          </p:cNvCxnSpPr>
          <p:nvPr/>
        </p:nvCxnSpPr>
        <p:spPr>
          <a:xfrm flipV="1">
            <a:off x="4622800" y="978932"/>
            <a:ext cx="406400" cy="3866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752600" y="2130623"/>
            <a:ext cx="274434" cy="30777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*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449966" y="5040868"/>
            <a:ext cx="1732525" cy="372309"/>
            <a:chOff x="4449966" y="5040868"/>
            <a:chExt cx="1732525" cy="372309"/>
          </a:xfrm>
        </p:grpSpPr>
        <p:sp>
          <p:nvSpPr>
            <p:cNvPr id="29" name="Rectangle 28"/>
            <p:cNvSpPr/>
            <p:nvPr/>
          </p:nvSpPr>
          <p:spPr>
            <a:xfrm>
              <a:off x="4449966" y="5105400"/>
              <a:ext cx="274434" cy="307777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*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24400" y="5040868"/>
              <a:ext cx="145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Anchor screw</a:t>
              </a:r>
              <a:endParaRPr lang="en-US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2316366" y="1752600"/>
            <a:ext cx="274434" cy="30777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*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10"/>
              <p:cNvSpPr txBox="1"/>
              <p:nvPr/>
            </p:nvSpPr>
            <p:spPr>
              <a:xfrm>
                <a:off x="4683208" y="5638800"/>
                <a:ext cx="2495550" cy="35516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/>
                  <a:t>Adjust</a:t>
                </a:r>
                <a:r>
                  <a:rPr lang="en-US" sz="1100" baseline="0"/>
                  <a:t> ratio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1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100" b="0" i="1">
                            <a:latin typeface="Cambria Math"/>
                          </a:rPr>
                          <m:t>𝑀𝑒𝑎𝑠𝑢𝑟𝑒𝑑</m:t>
                        </m:r>
                        <m:r>
                          <a:rPr lang="en-US" sz="1100" b="0" i="1">
                            <a:latin typeface="Cambria Math"/>
                          </a:rPr>
                          <m:t> </m:t>
                        </m:r>
                        <m:r>
                          <a:rPr lang="en-US" sz="1100" b="0" i="1">
                            <a:latin typeface="Cambria Math"/>
                          </a:rPr>
                          <m:t>𝑋</m:t>
                        </m:r>
                        <m:r>
                          <a:rPr lang="en-US" sz="1100" b="0" i="1">
                            <a:latin typeface="Cambria Math"/>
                          </a:rPr>
                          <m:t> </m:t>
                        </m:r>
                        <m:r>
                          <a:rPr lang="en-US" sz="1100" b="0" i="1" baseline="-25000">
                            <a:latin typeface="Cambria Math"/>
                          </a:rPr>
                          <m:t>𝐵</m:t>
                        </m:r>
                        <m:r>
                          <a:rPr lang="en-US" sz="1100" b="0" i="1" baseline="-25000">
                            <a:latin typeface="Cambria Math"/>
                          </a:rPr>
                          <m:t>−</m:t>
                        </m:r>
                        <m:r>
                          <a:rPr lang="en-US" sz="1100" b="0" i="1" baseline="-25000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US" sz="1100" b="0" i="1">
                            <a:latin typeface="Cambria Math"/>
                          </a:rPr>
                          <m:t>𝑅𝑒𝑓𝑒𝑟𝑒𝑛𝑐𝑒</m:t>
                        </m:r>
                        <m:r>
                          <a:rPr lang="en-US" sz="1100" b="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lang="en-US" sz="1100" b="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𝑋</m:t>
                        </m:r>
                        <m:r>
                          <a:rPr lang="en-US" sz="1100" b="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lang="en-US" sz="1100" b="0" i="1" baseline="-250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𝐵</m:t>
                        </m:r>
                        <m:r>
                          <a:rPr lang="en-US" sz="1100" b="0" i="1" baseline="-250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−</m:t>
                        </m:r>
                        <m:r>
                          <a:rPr lang="en-US" sz="1100" b="0" i="1" baseline="-250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𝐿</m:t>
                        </m:r>
                      </m:den>
                    </m:f>
                  </m:oMath>
                </a14:m>
                <a:endParaRPr lang="en-US" sz="1100"/>
              </a:p>
            </p:txBody>
          </p:sp>
        </mc:Choice>
        <mc:Fallback>
          <p:sp>
            <p:nvSpPr>
              <p:cNvPr id="32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208" y="5638800"/>
                <a:ext cx="2495550" cy="355162"/>
              </a:xfrm>
              <a:prstGeom prst="rect">
                <a:avLst/>
              </a:prstGeom>
              <a:blipFill rotWithShape="1">
                <a:blip r:embed="rId4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64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85</Words>
  <Application>Microsoft Office PowerPoint</Application>
  <PresentationFormat>On-screen Show (4:3)</PresentationFormat>
  <Paragraphs>42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Kam, Korey</dc:creator>
  <cp:lastModifiedBy>Kam, Korey</cp:lastModifiedBy>
  <cp:revision>17</cp:revision>
  <dcterms:created xsi:type="dcterms:W3CDTF">2016-08-23T18:38:10Z</dcterms:created>
  <dcterms:modified xsi:type="dcterms:W3CDTF">2017-05-03T15:55:36Z</dcterms:modified>
</cp:coreProperties>
</file>