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303" r:id="rId2"/>
    <p:sldId id="301" r:id="rId3"/>
    <p:sldId id="302" r:id="rId4"/>
    <p:sldId id="300" r:id="rId5"/>
  </p:sldIdLst>
  <p:sldSz cx="10287000" cy="6858000" type="35mm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CC66FF"/>
    <a:srgbClr val="F55A46"/>
    <a:srgbClr val="ADB9CA"/>
    <a:srgbClr val="5ED2AE"/>
    <a:srgbClr val="66FF66"/>
    <a:srgbClr val="EEEEEE"/>
    <a:srgbClr val="F3F1EC"/>
    <a:srgbClr val="485063"/>
    <a:srgbClr val="03D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3341" autoAdjust="0"/>
  </p:normalViewPr>
  <p:slideViewPr>
    <p:cSldViewPr snapToGrid="0">
      <p:cViewPr varScale="1">
        <p:scale>
          <a:sx n="68" d="100"/>
          <a:sy n="68" d="100"/>
        </p:scale>
        <p:origin x="128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9038-1F9B-4F77-A75E-22A7F1F66B55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39960-6000-460C-BDAF-6AC3872F5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1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58"/>
            <a:ext cx="874395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</a:defRPr>
            </a:lvl1pPr>
            <a:lvl2pPr marL="406405" indent="0" algn="ctr">
              <a:buNone/>
              <a:defRPr/>
            </a:lvl2pPr>
            <a:lvl3pPr marL="812810" indent="0" algn="ctr">
              <a:buNone/>
              <a:defRPr/>
            </a:lvl3pPr>
            <a:lvl4pPr marL="1219215" indent="0" algn="ctr">
              <a:buNone/>
              <a:defRPr/>
            </a:lvl4pPr>
            <a:lvl5pPr marL="1625620" indent="0" algn="ctr">
              <a:buNone/>
              <a:defRPr/>
            </a:lvl5pPr>
            <a:lvl6pPr marL="2032025" indent="0" algn="ctr">
              <a:buNone/>
              <a:defRPr/>
            </a:lvl6pPr>
            <a:lvl7pPr marL="2438430" indent="0" algn="ctr">
              <a:buNone/>
              <a:defRPr/>
            </a:lvl7pPr>
            <a:lvl8pPr marL="2844836" indent="0" algn="ctr">
              <a:buNone/>
              <a:defRPr/>
            </a:lvl8pPr>
            <a:lvl9pPr marL="3251241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12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16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" y="809502"/>
            <a:ext cx="10058400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311" b="1" kern="1200" dirty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defTabSz="812810" latinLnBrk="0"/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114300" y="1242950"/>
            <a:ext cx="10058400" cy="585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06405" indent="0">
              <a:buNone/>
              <a:defRPr/>
            </a:lvl2pPr>
            <a:lvl3pPr marL="812810" indent="0">
              <a:buNone/>
              <a:defRPr/>
            </a:lvl3pPr>
            <a:lvl4pPr marL="1219215" indent="0">
              <a:buNone/>
              <a:defRPr/>
            </a:lvl4pPr>
            <a:lvl5pPr marL="1625620" indent="0">
              <a:buNone/>
              <a:defRPr/>
            </a:lvl5pPr>
          </a:lstStyle>
          <a:p>
            <a:pPr lvl="0"/>
            <a:r>
              <a:rPr lang="en-US"/>
              <a:t>Slide Spin</a:t>
            </a:r>
          </a:p>
        </p:txBody>
      </p:sp>
    </p:spTree>
    <p:extLst>
      <p:ext uri="{BB962C8B-B14F-4D97-AF65-F5344CB8AC3E}">
        <p14:creationId xmlns:p14="http://schemas.microsoft.com/office/powerpoint/2010/main" val="2277154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04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50" y="1028706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667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7039" y="709577"/>
            <a:ext cx="9912926" cy="565041"/>
          </a:xfrm>
          <a:prstGeom prst="rect">
            <a:avLst/>
          </a:prstGeom>
        </p:spPr>
        <p:txBody>
          <a:bodyPr/>
          <a:lstStyle>
            <a:lvl1pPr algn="l">
              <a:defRPr sz="2133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zh-CN"/>
              <a:t>Write Title Here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039" y="1746109"/>
            <a:ext cx="9912926" cy="443085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22"/>
            </a:lvl2pPr>
            <a:lvl3pPr>
              <a:defRPr sz="1244"/>
            </a:lvl3pPr>
            <a:lvl4pPr>
              <a:defRPr sz="1067"/>
            </a:lvl4pPr>
            <a:lvl5pPr>
              <a:defRPr sz="1067"/>
            </a:lvl5pPr>
          </a:lstStyle>
          <a:p>
            <a:pPr lvl="0"/>
            <a:r>
              <a:rPr lang="en-US" altLang="zh-CN"/>
              <a:t>Main body</a:t>
            </a:r>
            <a:endParaRPr lang="zh-CN" altLang="en-US"/>
          </a:p>
          <a:p>
            <a:pPr lvl="1"/>
            <a:r>
              <a:rPr lang="en-US" altLang="zh-CN"/>
              <a:t>The secondary indentation </a:t>
            </a:r>
            <a:endParaRPr lang="zh-CN" altLang="en-US"/>
          </a:p>
          <a:p>
            <a:pPr lvl="2"/>
            <a:r>
              <a:rPr lang="en-US" altLang="zh-CN"/>
              <a:t>The third indentation</a:t>
            </a:r>
            <a:endParaRPr lang="zh-CN" altLang="en-US"/>
          </a:p>
          <a:p>
            <a:pPr lvl="3"/>
            <a:r>
              <a:rPr lang="en-US" altLang="zh-CN"/>
              <a:t>The forth indentation</a:t>
            </a:r>
            <a:endParaRPr lang="zh-CN" altLang="en-US"/>
          </a:p>
          <a:p>
            <a:pPr lvl="4"/>
            <a:r>
              <a:rPr lang="en-US" altLang="zh-CN"/>
              <a:t>The fifth indentation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7038" y="6356359"/>
            <a:ext cx="2314575" cy="365125"/>
          </a:xfrm>
          <a:prstGeom prst="rect">
            <a:avLst/>
          </a:prstGeom>
        </p:spPr>
        <p:txBody>
          <a:bodyPr anchor="ctr"/>
          <a:lstStyle>
            <a:lvl1pPr>
              <a:defRPr sz="1244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73" y="6356359"/>
            <a:ext cx="3471864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5388" y="6369970"/>
            <a:ext cx="2314575" cy="365125"/>
          </a:xfrm>
          <a:prstGeom prst="rect">
            <a:avLst/>
          </a:prstGeom>
        </p:spPr>
        <p:txBody>
          <a:bodyPr/>
          <a:lstStyle/>
          <a:p>
            <a:fld id="{10E0742B-7B3F-44A9-B0EF-6494B5145A83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" y="1288473"/>
            <a:ext cx="9912926" cy="3603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44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altLang="zh-CN"/>
              <a:t>Key message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4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58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6" y="365129"/>
            <a:ext cx="8872539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69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8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73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8"/>
          <p:cNvSpPr>
            <a:spLocks noChangeArrowheads="1"/>
          </p:cNvSpPr>
          <p:nvPr userDrawn="1"/>
        </p:nvSpPr>
        <p:spPr bwMode="auto">
          <a:xfrm>
            <a:off x="9833408" y="6500876"/>
            <a:ext cx="401965" cy="28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6170" tIns="52153" rIns="106170" bIns="52153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E9A7E1-59EE-4588-BD07-316F2023C6DE}" type="slidenum">
              <a:rPr lang="en-US" sz="1200" b="1">
                <a:solidFill>
                  <a:srgbClr val="000000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h-TH" dirty="0">
              <a:solidFill>
                <a:srgbClr val="000000"/>
              </a:solidFill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882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32" y="365129"/>
            <a:ext cx="8872539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880930" y="324433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23E9A7E1-59EE-4588-BD07-316F2023C6DE}" type="slidenum">
              <a:rPr lang="en-US" b="1">
                <a:solidFill>
                  <a:srgbClr val="000000"/>
                </a:solidFill>
                <a:ea typeface="MS PGothic" pitchFamily="34" charset="-128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9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46" descr="Tab_2013B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6038"/>
            <a:ext cx="10287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58373" y="6088263"/>
            <a:ext cx="514342" cy="283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667306F9-5DD9-4BDD-8655-76D7CF80CD17}" type="slidenum">
              <a:rPr lang="th-TH" sz="1244">
                <a:solidFill>
                  <a:prstClr val="black"/>
                </a:solidFill>
                <a:cs typeface="Angsana New" panose="02020603050405020304" pitchFamily="18" charset="-34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h-TH" sz="1244">
              <a:solidFill>
                <a:prstClr val="black"/>
              </a:solidFill>
              <a:cs typeface="Angsana New" panose="02020603050405020304" pitchFamily="18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5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9228" y="548680"/>
            <a:ext cx="3456384" cy="34563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11410" y="820433"/>
            <a:ext cx="10296000" cy="5544000"/>
          </a:xfrm>
          <a:prstGeom prst="rect">
            <a:avLst/>
          </a:prstGeom>
          <a:gradFill>
            <a:gsLst>
              <a:gs pos="0">
                <a:schemeClr val="bg1">
                  <a:alpha val="65000"/>
                </a:schemeClr>
              </a:gs>
              <a:gs pos="100000">
                <a:srgbClr val="DEDEDE">
                  <a:alpha val="65000"/>
                </a:srgb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th-TH" sz="2489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289" y="8"/>
            <a:ext cx="10287000" cy="836613"/>
            <a:chOff x="14287" y="1"/>
            <a:chExt cx="10287000" cy="836613"/>
          </a:xfrm>
        </p:grpSpPr>
        <p:sp>
          <p:nvSpPr>
            <p:cNvPr id="1052" name="Rectangle 28"/>
            <p:cNvSpPr>
              <a:spLocks noChangeArrowheads="1"/>
            </p:cNvSpPr>
            <p:nvPr/>
          </p:nvSpPr>
          <p:spPr bwMode="white">
            <a:xfrm>
              <a:off x="14287" y="1"/>
              <a:ext cx="10287000" cy="8366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89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endParaRPr>
            </a:p>
          </p:txBody>
        </p:sp>
        <p:pic>
          <p:nvPicPr>
            <p:cNvPr id="1027" name="Picture 34" descr="KB H to powv10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0588" y="146051"/>
              <a:ext cx="2237783" cy="58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62" descr="Final Kasikorn Logo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03" y="146049"/>
              <a:ext cx="792957" cy="592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59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5pPr>
      <a:lvl6pPr marL="406405" algn="ctr" rtl="0" eaLnBrk="1" fontAlgn="base" hangingPunct="1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Times New Roman" panose="02020603050405020304" pitchFamily="18" charset="0"/>
          <a:cs typeface="Angsana New" panose="02020603050405020304" pitchFamily="18" charset="-34"/>
        </a:defRPr>
      </a:lvl6pPr>
      <a:lvl7pPr marL="812810" algn="ctr" rtl="0" eaLnBrk="1" fontAlgn="base" hangingPunct="1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Times New Roman" panose="02020603050405020304" pitchFamily="18" charset="0"/>
          <a:cs typeface="Angsana New" panose="02020603050405020304" pitchFamily="18" charset="-34"/>
        </a:defRPr>
      </a:lvl7pPr>
      <a:lvl8pPr marL="1219215" algn="ctr" rtl="0" eaLnBrk="1" fontAlgn="base" hangingPunct="1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Times New Roman" panose="02020603050405020304" pitchFamily="18" charset="0"/>
          <a:cs typeface="Angsana New" panose="02020603050405020304" pitchFamily="18" charset="-34"/>
        </a:defRPr>
      </a:lvl8pPr>
      <a:lvl9pPr marL="1625620" algn="ctr" rtl="0" eaLnBrk="1" fontAlgn="base" hangingPunct="1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Times New Roman" panose="02020603050405020304" pitchFamily="18" charset="0"/>
          <a:cs typeface="Angsana New" panose="02020603050405020304" pitchFamily="18" charset="-34"/>
        </a:defRPr>
      </a:lvl9pPr>
    </p:titleStyle>
    <p:bodyStyle>
      <a:lvl1pPr marL="304804" indent="-304804" algn="l" rtl="0" eaLnBrk="1" fontAlgn="base" hangingPunct="1">
        <a:spcBef>
          <a:spcPct val="20000"/>
        </a:spcBef>
        <a:spcAft>
          <a:spcPct val="0"/>
        </a:spcAft>
        <a:buChar char="•"/>
        <a:defRPr sz="2844">
          <a:solidFill>
            <a:schemeClr val="tx1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20000"/>
        </a:spcBef>
        <a:spcAft>
          <a:spcPct val="0"/>
        </a:spcAft>
        <a:buChar char="–"/>
        <a:defRPr sz="2489">
          <a:solidFill>
            <a:schemeClr val="tx1"/>
          </a:solidFill>
          <a:latin typeface="+mn-lt"/>
          <a:cs typeface="+mn-cs"/>
        </a:defRPr>
      </a:lvl2pPr>
      <a:lvl3pPr marL="1016013" indent="-203203" algn="l" rtl="0" eaLnBrk="1" fontAlgn="base" hangingPunct="1">
        <a:spcBef>
          <a:spcPct val="20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  <a:cs typeface="+mn-cs"/>
        </a:defRPr>
      </a:lvl3pPr>
      <a:lvl4pPr marL="1422418" indent="-203203" algn="l" rtl="0" eaLnBrk="1" fontAlgn="base" hangingPunct="1">
        <a:spcBef>
          <a:spcPct val="20000"/>
        </a:spcBef>
        <a:spcAft>
          <a:spcPct val="0"/>
        </a:spcAft>
        <a:buChar char="–"/>
        <a:defRPr sz="1778">
          <a:solidFill>
            <a:schemeClr val="tx1"/>
          </a:solidFill>
          <a:latin typeface="+mn-lt"/>
          <a:cs typeface="+mn-cs"/>
        </a:defRPr>
      </a:lvl4pPr>
      <a:lvl5pPr marL="1828823" indent="-203203" algn="l" rtl="0" eaLnBrk="1" fontAlgn="base" hangingPunct="1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  <a:cs typeface="+mn-cs"/>
        </a:defRPr>
      </a:lvl5pPr>
      <a:lvl6pPr marL="2235228" indent="-203203" algn="l" rtl="0" eaLnBrk="1" fontAlgn="base" hangingPunct="1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  <a:cs typeface="+mn-cs"/>
        </a:defRPr>
      </a:lvl6pPr>
      <a:lvl7pPr marL="2641633" indent="-203203" algn="l" rtl="0" eaLnBrk="1" fontAlgn="base" hangingPunct="1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  <a:cs typeface="+mn-cs"/>
        </a:defRPr>
      </a:lvl7pPr>
      <a:lvl8pPr marL="3048038" indent="-203203" algn="l" rtl="0" eaLnBrk="1" fontAlgn="base" hangingPunct="1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  <a:cs typeface="+mn-cs"/>
        </a:defRPr>
      </a:lvl8pPr>
      <a:lvl9pPr marL="3454443" indent="-203203" algn="l" rtl="0" eaLnBrk="1" fontAlgn="base" hangingPunct="1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812810" rtl="0" eaLnBrk="1" latinLnBrk="0" hangingPunct="1">
        <a:defRPr sz="2489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2489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2489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2489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2489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2489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2489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2489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2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08520"/>
              </p:ext>
            </p:extLst>
          </p:nvPr>
        </p:nvGraphicFramePr>
        <p:xfrm>
          <a:off x="0" y="0"/>
          <a:ext cx="9881078" cy="7500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6092">
                  <a:extLst>
                    <a:ext uri="{9D8B030D-6E8A-4147-A177-3AD203B41FA5}">
                      <a16:colId xmlns:a16="http://schemas.microsoft.com/office/drawing/2014/main" val="4222178902"/>
                    </a:ext>
                  </a:extLst>
                </a:gridCol>
                <a:gridCol w="942536">
                  <a:extLst>
                    <a:ext uri="{9D8B030D-6E8A-4147-A177-3AD203B41FA5}">
                      <a16:colId xmlns:a16="http://schemas.microsoft.com/office/drawing/2014/main" val="393402407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012032642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5331">
                  <a:extLst>
                    <a:ext uri="{9D8B030D-6E8A-4147-A177-3AD203B41FA5}">
                      <a16:colId xmlns:a16="http://schemas.microsoft.com/office/drawing/2014/main" val="83854800"/>
                    </a:ext>
                  </a:extLst>
                </a:gridCol>
                <a:gridCol w="796301">
                  <a:extLst>
                    <a:ext uri="{9D8B030D-6E8A-4147-A177-3AD203B41FA5}">
                      <a16:colId xmlns:a16="http://schemas.microsoft.com/office/drawing/2014/main" val="2220377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Status</a:t>
                      </a:r>
                      <a:endParaRPr lang="th-TH" sz="14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Project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Name</a:t>
                      </a:r>
                      <a:endParaRPr lang="th-TH" sz="14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Latest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Development</a:t>
                      </a:r>
                      <a:endParaRPr lang="th-TH" sz="14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Partner </a:t>
                      </a:r>
                      <a:r>
                        <a:rPr lang="en-US" sz="1400" dirty="0" smtClean="0"/>
                        <a:t>Role</a:t>
                      </a:r>
                      <a:endParaRPr lang="th-TH" sz="14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Pending Action/Issue</a:t>
                      </a:r>
                      <a:endParaRPr lang="th-TH" sz="14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Owner</a:t>
                      </a:r>
                      <a:endParaRPr lang="th-TH" sz="14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90253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algn="ctr" defTabSz="81281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Live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WCD</a:t>
                      </a:r>
                      <a:endParaRPr lang="th-TH" sz="1200" b="1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[RMC] Introduction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of 4 new type of assets</a:t>
                      </a:r>
                      <a:endParaRPr lang="th-TH" sz="100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sz="100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Pending asset</a:t>
                      </a:r>
                      <a:r>
                        <a:rPr lang="en-US" sz="1000" baseline="0" dirty="0" smtClean="0"/>
                        <a:t> detail and data from BD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238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AiBank</a:t>
                      </a:r>
                      <a:endParaRPr lang="th-TH" sz="1200" b="1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[RMC] Propose Increase the limit from 280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-&gt; 800</a:t>
                      </a:r>
                      <a:endParaRPr lang="th-TH" sz="100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th-TH" sz="100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Required risk re-evaluation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Portfolio performance</a:t>
                      </a:r>
                      <a:r>
                        <a:rPr lang="en-US" sz="1000" baseline="0" dirty="0" smtClean="0"/>
                        <a:t> review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aseline="0" dirty="0" smtClean="0"/>
                        <a:t>FG reassessment (Credit Forum?)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>
                          <a:solidFill>
                            <a:srgbClr val="9900FF"/>
                          </a:solidFill>
                        </a:rPr>
                        <a:t>Quantitative Analysis (wait for guarantee amount)</a:t>
                      </a:r>
                      <a:endParaRPr lang="th-TH" sz="1000" dirty="0">
                        <a:solidFill>
                          <a:srgbClr val="9900FF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000" dirty="0" smtClean="0"/>
                        <a:t>[ERM]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40005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marL="0" algn="ctr" defTabSz="81281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</a:t>
                      </a:r>
                    </a:p>
                    <a:p>
                      <a:pPr marL="0" algn="ctr" defTabSz="81281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CUP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err="1" smtClean="0"/>
                        <a:t>Yixin</a:t>
                      </a:r>
                      <a:endParaRPr lang="th-TH" sz="1200" b="1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Under IT</a:t>
                      </a:r>
                      <a:r>
                        <a:rPr lang="en-US" sz="1000" baseline="0" dirty="0" smtClean="0"/>
                        <a:t> development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Discrepancies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on the origination data fields, need to confirm with YIXIN on the API spec &amp; re-adjust rules/model</a:t>
                      </a:r>
                      <a:endParaRPr lang="th-TH" sz="1000" dirty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[KTT]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[ERM]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433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th-TH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PAOC </a:t>
                      </a:r>
                      <a:r>
                        <a:rPr lang="en-US" sz="1200" b="1" dirty="0" err="1" smtClean="0"/>
                        <a:t>Zhongqi</a:t>
                      </a:r>
                      <a:endParaRPr lang="th-TH" sz="1200" b="1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Pending resolution with partners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076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th-TH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FAF</a:t>
                      </a:r>
                      <a:endParaRPr lang="th-TH" sz="1200" b="1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[RMC] Conceptual Approval</a:t>
                      </a:r>
                    </a:p>
                    <a:p>
                      <a:pPr algn="ctr"/>
                      <a:r>
                        <a:rPr lang="en-US" sz="1000" dirty="0" smtClean="0"/>
                        <a:t>(Car mortgage, new)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Quantitative analysis -&gt; unprofitable proposition</a:t>
                      </a:r>
                    </a:p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9900FF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  <a:r>
                        <a:rPr lang="en-US" sz="1000" kern="1200" baseline="0" dirty="0" smtClean="0">
                          <a:solidFill>
                            <a:srgbClr val="9900FF"/>
                          </a:solidFill>
                          <a:latin typeface="+mn-lt"/>
                          <a:ea typeface="+mn-ea"/>
                          <a:cs typeface="+mn-cs"/>
                        </a:rPr>
                        <a:t> to partner about risk </a:t>
                      </a:r>
                      <a:r>
                        <a:rPr lang="en-US" sz="1000" kern="1200" baseline="0" smtClean="0">
                          <a:solidFill>
                            <a:srgbClr val="9900FF"/>
                          </a:solidFill>
                          <a:latin typeface="+mn-lt"/>
                          <a:ea typeface="+mn-ea"/>
                          <a:cs typeface="+mn-cs"/>
                        </a:rPr>
                        <a:t>control and pricing</a:t>
                      </a:r>
                      <a:endParaRPr lang="en-US" sz="1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Further questions on product management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[ERM]</a:t>
                      </a: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186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XinBaoDai</a:t>
                      </a:r>
                      <a:endParaRPr lang="th-TH" sz="1200" b="1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Further questions on product management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Further</a:t>
                      </a:r>
                      <a:r>
                        <a:rPr lang="en-US" sz="1000" baseline="0" dirty="0" smtClean="0"/>
                        <a:t> questions on portfolio data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[ERM]</a:t>
                      </a:r>
                      <a:endParaRPr lang="th-TH" sz="1000" dirty="0" smtClean="0"/>
                    </a:p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 smtClean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7881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WeiYeDai</a:t>
                      </a:r>
                      <a:endParaRPr lang="th-TH" sz="1200" b="1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[RMC] Conceptual Approval </a:t>
                      </a: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(New</a:t>
                      </a:r>
                      <a:r>
                        <a:rPr lang="en-US" sz="1000" baseline="0" dirty="0" smtClean="0"/>
                        <a:t> product, revolving commercial term loan)</a:t>
                      </a:r>
                      <a:endParaRPr lang="th-TH" sz="1000" dirty="0" smtClean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000" dirty="0" smtClean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Getting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as much data as possible for 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quantitative analysis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Further questions on product management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Issues on Credit Process &amp; Integration to KORPS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[ERM]</a:t>
                      </a:r>
                      <a:endParaRPr lang="th-TH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1000" dirty="0" smtClean="0"/>
                        <a:t>[BD]</a:t>
                      </a:r>
                    </a:p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541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Xueqi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Jinfu</a:t>
                      </a:r>
                      <a:endParaRPr lang="th-TH" sz="1200" b="1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[RMC] Conceptual Approval</a:t>
                      </a:r>
                      <a:endParaRPr lang="th-TH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</a:t>
                      </a:r>
                      <a:endParaRPr lang="th-TH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Pending final</a:t>
                      </a:r>
                      <a:r>
                        <a:rPr lang="en-US" sz="1000" baseline="0" dirty="0" smtClean="0"/>
                        <a:t> product features / process flow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032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Fenqile</a:t>
                      </a:r>
                      <a:endParaRPr lang="en-US" sz="1200" b="1" dirty="0" smtClean="0"/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9900FF"/>
                          </a:solidFill>
                        </a:rPr>
                        <a:t>(Solo)</a:t>
                      </a:r>
                      <a:endParaRPr lang="th-TH" sz="1200" b="1" dirty="0">
                        <a:solidFill>
                          <a:srgbClr val="9900FF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Initial analysis (Consumer loan)</a:t>
                      </a:r>
                      <a:endParaRPr lang="th-TH" sz="1000" dirty="0" smtClean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9900FF"/>
                          </a:solidFill>
                        </a:rPr>
                        <a:t>Quantitative Analysis -&gt;</a:t>
                      </a:r>
                      <a:r>
                        <a:rPr lang="en-US" sz="1000" baseline="0" dirty="0" smtClean="0">
                          <a:solidFill>
                            <a:srgbClr val="9900FF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9900FF"/>
                          </a:solidFill>
                        </a:rPr>
                        <a:t>pass (waiting for</a:t>
                      </a:r>
                      <a:r>
                        <a:rPr lang="en-US" sz="1000" baseline="0" dirty="0" smtClean="0">
                          <a:solidFill>
                            <a:srgbClr val="9900FF"/>
                          </a:solidFill>
                        </a:rPr>
                        <a:t> CF Limit&amp;%OPEX)</a:t>
                      </a:r>
                      <a:endParaRPr lang="en-US" sz="1000" dirty="0" smtClean="0">
                        <a:solidFill>
                          <a:srgbClr val="9900FF"/>
                        </a:solidFill>
                      </a:endParaRPr>
                    </a:p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Pending more info on product detail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[ERM]</a:t>
                      </a:r>
                    </a:p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9801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Juzi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Fenqi</a:t>
                      </a:r>
                      <a:endParaRPr lang="th-TH" sz="1200" b="1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Initial analysis (Consumer</a:t>
                      </a:r>
                      <a:r>
                        <a:rPr lang="en-US" sz="1000" baseline="0" dirty="0" smtClean="0"/>
                        <a:t> loan)</a:t>
                      </a:r>
                      <a:endParaRPr lang="th-TH" sz="1000" dirty="0" smtClean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9900FF"/>
                          </a:solidFill>
                        </a:rPr>
                        <a:t>Portfolio</a:t>
                      </a:r>
                      <a:r>
                        <a:rPr lang="en-US" sz="1000" baseline="0" dirty="0" smtClean="0">
                          <a:solidFill>
                            <a:srgbClr val="9900FF"/>
                          </a:solidFill>
                        </a:rPr>
                        <a:t> Data Issue</a:t>
                      </a:r>
                    </a:p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aseline="0" dirty="0" smtClean="0"/>
                        <a:t>Question on product detail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[ERM/BD]</a:t>
                      </a:r>
                    </a:p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255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Xiangyu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err="1" smtClean="0"/>
                        <a:t>Yingxin</a:t>
                      </a:r>
                      <a:endParaRPr lang="th-TH" sz="1200" b="1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Initial analysis (Car</a:t>
                      </a:r>
                      <a:r>
                        <a:rPr lang="en-US" sz="1000" baseline="0" dirty="0" smtClean="0"/>
                        <a:t> loan)</a:t>
                      </a:r>
                      <a:endParaRPr lang="th-TH" sz="1000" dirty="0" smtClean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Portfolio</a:t>
                      </a:r>
                      <a:r>
                        <a:rPr lang="en-US" sz="1000" baseline="0" dirty="0" smtClean="0"/>
                        <a:t> Data </a:t>
                      </a:r>
                      <a:r>
                        <a:rPr lang="en-US" sz="1000" baseline="0" dirty="0" smtClean="0"/>
                        <a:t>Issue</a:t>
                      </a:r>
                    </a:p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9900FF"/>
                          </a:solidFill>
                        </a:rPr>
                        <a:t>Question on product detail</a:t>
                      </a:r>
                      <a:endParaRPr lang="th-TH" sz="1000" dirty="0" smtClean="0">
                        <a:solidFill>
                          <a:srgbClr val="9900FF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[ERM/BD]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97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Z-Bank</a:t>
                      </a:r>
                      <a:endParaRPr lang="th-TH" sz="1200" b="1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Initial analysis (Car</a:t>
                      </a:r>
                      <a:r>
                        <a:rPr lang="en-US" sz="1000" baseline="0" dirty="0" smtClean="0"/>
                        <a:t> loan)</a:t>
                      </a:r>
                      <a:endParaRPr lang="th-TH" sz="1000" dirty="0" smtClean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9900FF"/>
                          </a:solidFill>
                        </a:rPr>
                        <a:t>Preliminary check asset quality data</a:t>
                      </a:r>
                    </a:p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aseline="0" dirty="0" smtClean="0"/>
                        <a:t>Question on product detail</a:t>
                      </a:r>
                      <a:endParaRPr lang="th-TH" sz="1000" dirty="0" smtClean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[ERM/BD]</a:t>
                      </a:r>
                    </a:p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[BD]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60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algn="l" defTabSz="812810" rtl="0" eaLnBrk="1" latinLnBrk="0" hangingPunct="1"/>
                      <a:endParaRPr lang="th-TH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9900FF"/>
                          </a:solidFill>
                        </a:rPr>
                        <a:t>Xiao </a:t>
                      </a:r>
                      <a:r>
                        <a:rPr lang="en-US" sz="1200" b="1" dirty="0" err="1" smtClean="0">
                          <a:solidFill>
                            <a:srgbClr val="9900FF"/>
                          </a:solidFill>
                        </a:rPr>
                        <a:t>Tu</a:t>
                      </a:r>
                      <a:endParaRPr lang="th-TH" sz="1200" b="1" dirty="0">
                        <a:solidFill>
                          <a:srgbClr val="9900FF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9900FF"/>
                          </a:solidFill>
                        </a:rPr>
                        <a:t>Initial analysis (Cash/Air ticket</a:t>
                      </a:r>
                      <a:r>
                        <a:rPr lang="en-US" sz="1000" baseline="0" dirty="0" smtClean="0">
                          <a:solidFill>
                            <a:srgbClr val="9900FF"/>
                          </a:solidFill>
                        </a:rPr>
                        <a:t> loan)</a:t>
                      </a:r>
                      <a:endParaRPr lang="th-TH" sz="1000" dirty="0" smtClean="0">
                        <a:solidFill>
                          <a:srgbClr val="9900FF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altLang="zh-CN" sz="1000" dirty="0" smtClean="0">
                        <a:solidFill>
                          <a:srgbClr val="9900FF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9900FF"/>
                          </a:solidFill>
                        </a:rPr>
                        <a:t>Preliminary check asset quality data</a:t>
                      </a:r>
                    </a:p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9900FF"/>
                          </a:solidFill>
                        </a:rPr>
                        <a:t>Question on product detail</a:t>
                      </a:r>
                      <a:endParaRPr lang="th-TH" sz="1000" dirty="0" smtClean="0">
                        <a:solidFill>
                          <a:srgbClr val="9900FF"/>
                        </a:solidFill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9900FF"/>
                          </a:solidFill>
                        </a:rPr>
                        <a:t>[ERM/BD]</a:t>
                      </a:r>
                    </a:p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9900FF"/>
                          </a:solidFill>
                        </a:rPr>
                        <a:t>[BD]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6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5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86416"/>
              </p:ext>
            </p:extLst>
          </p:nvPr>
        </p:nvGraphicFramePr>
        <p:xfrm>
          <a:off x="0" y="0"/>
          <a:ext cx="9966650" cy="701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3388">
                  <a:extLst>
                    <a:ext uri="{9D8B030D-6E8A-4147-A177-3AD203B41FA5}">
                      <a16:colId xmlns:a16="http://schemas.microsoft.com/office/drawing/2014/main" val="4222178902"/>
                    </a:ext>
                  </a:extLst>
                </a:gridCol>
                <a:gridCol w="1147712">
                  <a:extLst>
                    <a:ext uri="{9D8B030D-6E8A-4147-A177-3AD203B41FA5}">
                      <a16:colId xmlns:a16="http://schemas.microsoft.com/office/drawing/2014/main" val="3934024070"/>
                    </a:ext>
                  </a:extLst>
                </a:gridCol>
                <a:gridCol w="2234353">
                  <a:extLst>
                    <a:ext uri="{9D8B030D-6E8A-4147-A177-3AD203B41FA5}">
                      <a16:colId xmlns:a16="http://schemas.microsoft.com/office/drawing/2014/main" val="1012032642"/>
                    </a:ext>
                  </a:extLst>
                </a:gridCol>
                <a:gridCol w="2234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3647">
                  <a:extLst>
                    <a:ext uri="{9D8B030D-6E8A-4147-A177-3AD203B41FA5}">
                      <a16:colId xmlns:a16="http://schemas.microsoft.com/office/drawing/2014/main" val="83854800"/>
                    </a:ext>
                  </a:extLst>
                </a:gridCol>
                <a:gridCol w="803197">
                  <a:extLst>
                    <a:ext uri="{9D8B030D-6E8A-4147-A177-3AD203B41FA5}">
                      <a16:colId xmlns:a16="http://schemas.microsoft.com/office/drawing/2014/main" val="2220377207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Status</a:t>
                      </a:r>
                      <a:endParaRPr lang="th-TH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Project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Name</a:t>
                      </a:r>
                      <a:endParaRPr lang="th-TH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Latest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Development</a:t>
                      </a:r>
                      <a:endParaRPr lang="th-TH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Partner </a:t>
                      </a:r>
                      <a:r>
                        <a:rPr lang="en-US" sz="1400" dirty="0" smtClean="0"/>
                        <a:t>Role</a:t>
                      </a:r>
                      <a:endParaRPr lang="th-TH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Pending Action/Issue</a:t>
                      </a:r>
                      <a:endParaRPr lang="th-TH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Owner</a:t>
                      </a:r>
                      <a:endParaRPr lang="th-TH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902538"/>
                  </a:ext>
                </a:extLst>
              </a:tr>
              <a:tr h="196244">
                <a:tc rowSpan="2">
                  <a:txBody>
                    <a:bodyPr/>
                    <a:lstStyle/>
                    <a:p>
                      <a:pPr marL="0" algn="l" defTabSz="81281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Live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WCD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[RMC] Introduction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of 4 new type of assets</a:t>
                      </a:r>
                      <a:endParaRPr lang="th-TH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Pending asset</a:t>
                      </a:r>
                      <a:r>
                        <a:rPr lang="en-US" sz="1000" baseline="0" dirty="0" smtClean="0"/>
                        <a:t> detail and data from BD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23814"/>
                  </a:ext>
                </a:extLst>
              </a:tr>
              <a:tr h="501511">
                <a:tc vMerge="1"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AiBank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[RMC] Propose Increase the limit from 280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-&gt; 800</a:t>
                      </a:r>
                      <a:endParaRPr lang="th-TH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th-TH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Required risk re-evaluation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Portfolio performance</a:t>
                      </a:r>
                      <a:r>
                        <a:rPr lang="en-US" sz="1000" baseline="0" dirty="0" smtClean="0"/>
                        <a:t> review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aseline="0" dirty="0" smtClean="0"/>
                        <a:t>FG reassessment (Credit Forum?)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Quantitative Analysis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000" dirty="0" smtClean="0"/>
                        <a:t>[ERM]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40005"/>
                  </a:ext>
                </a:extLst>
              </a:tr>
              <a:tr h="392487">
                <a:tc rowSpan="10">
                  <a:txBody>
                    <a:bodyPr/>
                    <a:lstStyle/>
                    <a:p>
                      <a:pPr marL="0" algn="l" defTabSz="81281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</a:t>
                      </a:r>
                    </a:p>
                    <a:p>
                      <a:pPr marL="0" algn="l" defTabSz="812810" rtl="0" eaLnBrk="1" latinLnBrk="0" hangingPunct="1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endParaRPr lang="th-TH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CUP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err="1" smtClean="0"/>
                        <a:t>Yixin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Under IT</a:t>
                      </a:r>
                      <a:r>
                        <a:rPr lang="en-US" sz="1000" baseline="0" dirty="0" smtClean="0"/>
                        <a:t> development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Discrepancies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on the origination data fields, need to confirm with YIXIN on the API spec &amp; re-adjust rules/model</a:t>
                      </a:r>
                      <a:endParaRPr lang="th-TH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[KTT]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[ERM]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43359"/>
                  </a:ext>
                </a:extLst>
              </a:tr>
              <a:tr h="196244">
                <a:tc vMerge="1">
                  <a:txBody>
                    <a:bodyPr/>
                    <a:lstStyle/>
                    <a:p>
                      <a:pPr algn="l"/>
                      <a:endParaRPr lang="th-TH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PAOC </a:t>
                      </a:r>
                      <a:r>
                        <a:rPr lang="en-US" sz="1200" b="1" dirty="0" err="1" smtClean="0"/>
                        <a:t>Zhongqi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Pending resolution with partners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07667"/>
                  </a:ext>
                </a:extLst>
              </a:tr>
              <a:tr h="392487">
                <a:tc vMerge="1">
                  <a:txBody>
                    <a:bodyPr/>
                    <a:lstStyle/>
                    <a:p>
                      <a:pPr algn="l"/>
                      <a:endParaRPr lang="th-TH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FAF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[RMC] Conceptual Approval</a:t>
                      </a:r>
                    </a:p>
                    <a:p>
                      <a:pPr algn="l"/>
                      <a:r>
                        <a:rPr lang="en-US" sz="1000" dirty="0" smtClean="0"/>
                        <a:t>(Car mortgage, new)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Quantitative analysis -&gt; unprofitable proposition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Further questions on product management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[ERM]</a:t>
                      </a:r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18645"/>
                  </a:ext>
                </a:extLst>
              </a:tr>
              <a:tr h="283463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XinBaoDai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Further questions on product management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Further</a:t>
                      </a:r>
                      <a:r>
                        <a:rPr lang="en-US" sz="1000" baseline="0" dirty="0" smtClean="0"/>
                        <a:t> questions on portfolio data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[ERM]</a:t>
                      </a:r>
                      <a:endParaRPr lang="th-TH" sz="1000" dirty="0" smtClean="0"/>
                    </a:p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788119"/>
                  </a:ext>
                </a:extLst>
              </a:tr>
              <a:tr h="501511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WeiYeDai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[RMC] Conceptual Approval </a:t>
                      </a: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(New</a:t>
                      </a:r>
                      <a:r>
                        <a:rPr lang="en-US" sz="1000" baseline="0" dirty="0" smtClean="0"/>
                        <a:t> product, revolving commercial term loan)</a:t>
                      </a:r>
                      <a:endParaRPr lang="th-TH" sz="10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0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Getting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as much data as possible for 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quantitative analysis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Further questions on product management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Issues on Credit Process &amp; Integration to KORPS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[ERM]</a:t>
                      </a:r>
                      <a:endParaRPr lang="th-TH" sz="1000" dirty="0" smtClean="0"/>
                    </a:p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1000" dirty="0" smtClean="0"/>
                        <a:t>[BD]</a:t>
                      </a:r>
                    </a:p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54157"/>
                  </a:ext>
                </a:extLst>
              </a:tr>
              <a:tr h="196244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Xueqi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Jinfu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[RMC] Conceptual Approval</a:t>
                      </a:r>
                      <a:endParaRPr lang="th-TH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</a:t>
                      </a:r>
                      <a:endParaRPr lang="th-TH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Pending final</a:t>
                      </a:r>
                      <a:r>
                        <a:rPr lang="en-US" sz="1000" baseline="0" dirty="0" smtClean="0"/>
                        <a:t> product features / process flow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03262"/>
                  </a:ext>
                </a:extLst>
              </a:tr>
              <a:tr h="283463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Fenqile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Initial analysis (Consumer loan)</a:t>
                      </a:r>
                      <a:endParaRPr lang="th-TH" sz="10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Quantitative Analysis in progress</a:t>
                      </a:r>
                    </a:p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Pending more info on product detail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[ERM]</a:t>
                      </a:r>
                    </a:p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980121"/>
                  </a:ext>
                </a:extLst>
              </a:tr>
              <a:tr h="283463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Juzi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Fenqi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Initial analysis (Consumer</a:t>
                      </a:r>
                      <a:r>
                        <a:rPr lang="en-US" sz="1000" baseline="0" dirty="0" smtClean="0"/>
                        <a:t> loan)</a:t>
                      </a:r>
                      <a:endParaRPr lang="th-TH" sz="10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Portfolio</a:t>
                      </a:r>
                      <a:r>
                        <a:rPr lang="en-US" sz="1000" baseline="0" dirty="0" smtClean="0"/>
                        <a:t> Data Issue</a:t>
                      </a:r>
                    </a:p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aseline="0" dirty="0" smtClean="0"/>
                        <a:t>Question on product detail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[ERM/BD]</a:t>
                      </a:r>
                    </a:p>
                    <a:p>
                      <a:pPr algn="ctr"/>
                      <a:r>
                        <a:rPr lang="en-US" sz="1000" dirty="0" smtClean="0"/>
                        <a:t>[BD]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25581"/>
                  </a:ext>
                </a:extLst>
              </a:tr>
              <a:tr h="283463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Xiangyu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err="1" smtClean="0"/>
                        <a:t>Yingxin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Initial analysis (Car</a:t>
                      </a:r>
                      <a:r>
                        <a:rPr lang="en-US" sz="1000" baseline="0" dirty="0" smtClean="0"/>
                        <a:t> loan)</a:t>
                      </a:r>
                      <a:endParaRPr lang="th-TH" sz="10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Portfolio</a:t>
                      </a:r>
                      <a:r>
                        <a:rPr lang="en-US" sz="1000" baseline="0" dirty="0" smtClean="0"/>
                        <a:t> Data Issue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[ERM/BD]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97614"/>
                  </a:ext>
                </a:extLst>
              </a:tr>
              <a:tr h="283463">
                <a:tc vMerge="1"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Z-Bank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Initial analysis (Car</a:t>
                      </a:r>
                      <a:r>
                        <a:rPr lang="en-US" sz="1000" baseline="0" dirty="0" smtClean="0"/>
                        <a:t> loan)</a:t>
                      </a:r>
                      <a:endParaRPr lang="th-TH" sz="10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Channel, UW,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</a:rPr>
                        <a:t> Portfolio Management, Collection </a:t>
                      </a:r>
                      <a:endParaRPr lang="th-TH" altLang="zh-CN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/>
                        <a:t>Portfolio</a:t>
                      </a:r>
                      <a:r>
                        <a:rPr lang="en-US" sz="1000" baseline="0" dirty="0" smtClean="0"/>
                        <a:t> Data Issue</a:t>
                      </a:r>
                    </a:p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aseline="0" dirty="0" smtClean="0"/>
                        <a:t>Question on product detail</a:t>
                      </a:r>
                      <a:endParaRPr lang="th-TH" sz="10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[ERM/BD]</a:t>
                      </a:r>
                    </a:p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[BD]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6082"/>
                  </a:ext>
                </a:extLst>
              </a:tr>
            </a:tbl>
          </a:graphicData>
        </a:graphic>
      </p:graphicFrame>
      <p:sp>
        <p:nvSpPr>
          <p:cNvPr id="3" name="Rectangle 49"/>
          <p:cNvSpPr/>
          <p:nvPr/>
        </p:nvSpPr>
        <p:spPr>
          <a:xfrm>
            <a:off x="1441462" y="218510"/>
            <a:ext cx="3403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cs typeface="Times New Roman" panose="02020603050405020304" pitchFamily="18" charset="0"/>
                <a:sym typeface="字魂58号-创中黑" panose="00000500000000000000" pitchFamily="2" charset="-122"/>
              </a:rPr>
              <a:t>ERM Retail Project Update</a:t>
            </a:r>
            <a:endParaRPr lang="en-US" altLang="zh-CN" sz="2000" b="1" dirty="0">
              <a:solidFill>
                <a:prstClr val="black"/>
              </a:solidFill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75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61384"/>
              </p:ext>
            </p:extLst>
          </p:nvPr>
        </p:nvGraphicFramePr>
        <p:xfrm>
          <a:off x="142555" y="1048407"/>
          <a:ext cx="9831761" cy="36365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36093">
                  <a:extLst>
                    <a:ext uri="{9D8B030D-6E8A-4147-A177-3AD203B41FA5}">
                      <a16:colId xmlns:a16="http://schemas.microsoft.com/office/drawing/2014/main" val="4273365542"/>
                    </a:ext>
                  </a:extLst>
                </a:gridCol>
                <a:gridCol w="2236093">
                  <a:extLst>
                    <a:ext uri="{9D8B030D-6E8A-4147-A177-3AD203B41FA5}">
                      <a16:colId xmlns:a16="http://schemas.microsoft.com/office/drawing/2014/main" val="3934024070"/>
                    </a:ext>
                  </a:extLst>
                </a:gridCol>
                <a:gridCol w="3921952">
                  <a:extLst>
                    <a:ext uri="{9D8B030D-6E8A-4147-A177-3AD203B41FA5}">
                      <a16:colId xmlns:a16="http://schemas.microsoft.com/office/drawing/2014/main" val="1012032642"/>
                    </a:ext>
                  </a:extLst>
                </a:gridCol>
                <a:gridCol w="1437623">
                  <a:extLst>
                    <a:ext uri="{9D8B030D-6E8A-4147-A177-3AD203B41FA5}">
                      <a16:colId xmlns:a16="http://schemas.microsoft.com/office/drawing/2014/main" val="2220377207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Credit Process</a:t>
                      </a:r>
                      <a:endParaRPr lang="th-TH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Capability</a:t>
                      </a:r>
                      <a:endParaRPr lang="th-TH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Latest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Development</a:t>
                      </a:r>
                      <a:endParaRPr lang="th-TH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Owner</a:t>
                      </a:r>
                      <a:endParaRPr lang="th-TH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902538"/>
                  </a:ext>
                </a:extLst>
              </a:tr>
              <a:tr h="146814"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Pre-Approval</a:t>
                      </a:r>
                      <a:endParaRPr lang="th-TH" sz="1200" b="1" dirty="0" smtClean="0"/>
                    </a:p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Partner</a:t>
                      </a:r>
                      <a:r>
                        <a:rPr lang="en-US" sz="1200" b="1" baseline="0" dirty="0" smtClean="0"/>
                        <a:t> Selection Criteria Scorecard</a:t>
                      </a:r>
                      <a:endParaRPr lang="th-TH" sz="1200" b="1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In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progress/Redevelopment</a:t>
                      </a: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28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[ERM]</a:t>
                      </a:r>
                      <a:endParaRPr lang="th-TH" sz="1000" dirty="0" smtClean="0"/>
                    </a:p>
                    <a:p>
                      <a:pPr algn="ctr"/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80537"/>
                  </a:ext>
                </a:extLst>
              </a:tr>
              <a:tr h="146814">
                <a:tc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Quantitative Analysis on Partnership</a:t>
                      </a:r>
                      <a:r>
                        <a:rPr lang="en-US" sz="1200" b="1" baseline="0" dirty="0" smtClean="0"/>
                        <a:t> Feasibility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23814"/>
                  </a:ext>
                </a:extLst>
              </a:tr>
              <a:tr h="37519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Approval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Anti-Fraud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/>
                        <a:t>Anti-Fraud optimization for lending projects</a:t>
                      </a:r>
                      <a:r>
                        <a:rPr lang="en-US" sz="1000" baseline="0" dirty="0" smtClean="0"/>
                        <a:t> with approval commitment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aseline="0" dirty="0" smtClean="0"/>
                        <a:t>Anti-Fraud data acquisition </a:t>
                      </a:r>
                      <a:endParaRPr lang="en-US" sz="1000" dirty="0" smtClean="0"/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PAOC Billing dispute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[ERM]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40005"/>
                  </a:ext>
                </a:extLst>
              </a:tr>
              <a:tr h="375190">
                <a:tc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Credit Approval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Model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123997"/>
                  </a:ext>
                </a:extLst>
              </a:tr>
              <a:tr h="29362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Post-Approval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Portfolio Monitoring &amp; Analytics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i="0" baseline="0" dirty="0" smtClean="0">
                          <a:solidFill>
                            <a:schemeClr val="tx1"/>
                          </a:solidFill>
                        </a:rPr>
                        <a:t>Portfolio analytics daily/monthly reports under development </a:t>
                      </a:r>
                      <a:br>
                        <a:rPr lang="en-US" sz="1000" i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i="0" baseline="0" dirty="0" smtClean="0">
                          <a:solidFill>
                            <a:schemeClr val="tx1"/>
                          </a:solidFill>
                        </a:rPr>
                        <a:t>-&gt; Q1</a:t>
                      </a:r>
                      <a:endParaRPr lang="th-TH" sz="10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[ERM]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43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Collection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[RMC] Acknowledgement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Online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Lending Collection Framework -&gt; </a:t>
                      </a:r>
                      <a:r>
                        <a:rPr lang="en-US" sz="1000" i="1" dirty="0" smtClean="0"/>
                        <a:t>Pending review by ERM TH</a:t>
                      </a:r>
                      <a:endParaRPr lang="th-TH" sz="1000" i="1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[ERM]</a:t>
                      </a:r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07667"/>
                  </a:ext>
                </a:extLst>
              </a:tr>
              <a:tr h="146814">
                <a:tc>
                  <a:txBody>
                    <a:bodyPr/>
                    <a:lstStyle/>
                    <a:p>
                      <a:pPr algn="l"/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Write-Off</a:t>
                      </a:r>
                      <a:r>
                        <a:rPr lang="en-US" sz="1200" b="1" baseline="0" dirty="0" smtClean="0"/>
                        <a:t> &amp; Litigation</a:t>
                      </a:r>
                      <a:endParaRPr lang="th-TH" sz="12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th-TH" sz="1000" i="1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19191"/>
                  </a:ext>
                </a:extLst>
              </a:tr>
            </a:tbl>
          </a:graphicData>
        </a:graphic>
      </p:graphicFrame>
      <p:sp>
        <p:nvSpPr>
          <p:cNvPr id="3" name="Rectangle 49"/>
          <p:cNvSpPr/>
          <p:nvPr/>
        </p:nvSpPr>
        <p:spPr>
          <a:xfrm>
            <a:off x="1441462" y="218510"/>
            <a:ext cx="408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  <a:cs typeface="Times New Roman" panose="02020603050405020304" pitchFamily="18" charset="0"/>
                <a:sym typeface="字魂58号-创中黑" panose="00000500000000000000" pitchFamily="2" charset="-122"/>
              </a:rPr>
              <a:t>ERM Capability Building Update</a:t>
            </a:r>
            <a:endParaRPr lang="en-US" altLang="zh-CN" sz="2000" b="1" dirty="0">
              <a:solidFill>
                <a:prstClr val="black"/>
              </a:solidFill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92339"/>
              </p:ext>
            </p:extLst>
          </p:nvPr>
        </p:nvGraphicFramePr>
        <p:xfrm>
          <a:off x="142554" y="5108934"/>
          <a:ext cx="9831761" cy="1005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36093">
                  <a:extLst>
                    <a:ext uri="{9D8B030D-6E8A-4147-A177-3AD203B41FA5}">
                      <a16:colId xmlns:a16="http://schemas.microsoft.com/office/drawing/2014/main" val="2102108517"/>
                    </a:ext>
                  </a:extLst>
                </a:gridCol>
                <a:gridCol w="2236093">
                  <a:extLst>
                    <a:ext uri="{9D8B030D-6E8A-4147-A177-3AD203B41FA5}">
                      <a16:colId xmlns:a16="http://schemas.microsoft.com/office/drawing/2014/main" val="4069547691"/>
                    </a:ext>
                  </a:extLst>
                </a:gridCol>
                <a:gridCol w="3921952">
                  <a:extLst>
                    <a:ext uri="{9D8B030D-6E8A-4147-A177-3AD203B41FA5}">
                      <a16:colId xmlns:a16="http://schemas.microsoft.com/office/drawing/2014/main" val="3583969282"/>
                    </a:ext>
                  </a:extLst>
                </a:gridCol>
                <a:gridCol w="1437623">
                  <a:extLst>
                    <a:ext uri="{9D8B030D-6E8A-4147-A177-3AD203B41FA5}">
                      <a16:colId xmlns:a16="http://schemas.microsoft.com/office/drawing/2014/main" val="1800696521"/>
                    </a:ext>
                  </a:extLst>
                </a:gridCol>
              </a:tblGrid>
              <a:tr h="293627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Risk Infrastructure</a:t>
                      </a:r>
                      <a:endParaRPr lang="th-TH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Risk Engine</a:t>
                      </a:r>
                      <a:endParaRPr lang="th-TH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000" b="0" i="0" baseline="0" dirty="0" smtClean="0">
                          <a:solidFill>
                            <a:srgbClr val="FF0000"/>
                          </a:solidFill>
                        </a:rPr>
                        <a:t>Risk Engine Enhancement Project &lt;- Kick-off next week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</a:rPr>
                        <a:t>Enablement of early warning functionality</a:t>
                      </a:r>
                      <a:br>
                        <a:rPr lang="en-US" sz="1000" b="0" i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</a:rPr>
                        <a:t>-&gt; cost/benefit analysis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</a:rPr>
                        <a:t>Portfolio analytics automated reporting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</a:rPr>
                        <a:t>Approval strategy simulation environment + Visual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</a:rPr>
                        <a:t> data analytics tool</a:t>
                      </a:r>
                      <a:endParaRPr lang="th-TH" sz="10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[ERM]</a:t>
                      </a:r>
                    </a:p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[KTT]</a:t>
                      </a:r>
                    </a:p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[KBTG}</a:t>
                      </a:r>
                      <a:endParaRPr lang="th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0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0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"/>
          <p:cNvSpPr/>
          <p:nvPr/>
        </p:nvSpPr>
        <p:spPr>
          <a:xfrm>
            <a:off x="295834" y="880661"/>
            <a:ext cx="9131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prstClr val="black"/>
                </a:solidFill>
                <a:cs typeface="Times New Roman" panose="02020603050405020304" pitchFamily="18" charset="0"/>
                <a:sym typeface="字魂58号-创中黑" panose="00000500000000000000" pitchFamily="2" charset="-122"/>
              </a:rPr>
              <a:t>KChina</a:t>
            </a:r>
            <a:r>
              <a:rPr lang="en-US" altLang="zh-CN" sz="2800" b="1" dirty="0" smtClean="0">
                <a:solidFill>
                  <a:prstClr val="black"/>
                </a:solidFill>
                <a:cs typeface="Times New Roman" panose="02020603050405020304" pitchFamily="18" charset="0"/>
                <a:sym typeface="字魂58号-创中黑" panose="00000500000000000000" pitchFamily="2" charset="-122"/>
              </a:rPr>
              <a:t> Retail Lending Capability Building Road Map</a:t>
            </a:r>
            <a:endParaRPr lang="en-US" altLang="zh-CN" sz="2800" b="1" dirty="0">
              <a:solidFill>
                <a:prstClr val="black"/>
              </a:solidFill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0627" y="1493765"/>
            <a:ext cx="8352430" cy="3929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表格 3"/>
          <p:cNvGraphicFramePr>
            <a:graphicFrameLocks noGrp="1"/>
          </p:cNvGraphicFramePr>
          <p:nvPr>
            <p:extLst/>
          </p:nvPr>
        </p:nvGraphicFramePr>
        <p:xfrm>
          <a:off x="1794868" y="5572099"/>
          <a:ext cx="6922359" cy="274320"/>
        </p:xfrm>
        <a:graphic>
          <a:graphicData uri="http://schemas.openxmlformats.org/drawingml/2006/table">
            <a:tbl>
              <a:tblPr/>
              <a:tblGrid>
                <a:gridCol w="1361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0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16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1" i="0" u="none" strike="noStrike" dirty="0" smtClean="0">
                          <a:solidFill>
                            <a:srgbClr val="3B9D7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600</a:t>
                      </a:r>
                      <a:endParaRPr lang="en-US" altLang="zh-CN" sz="1200" b="1" i="0" u="none" strike="noStrike" dirty="0">
                        <a:solidFill>
                          <a:srgbClr val="3B9D7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1" i="0" u="none" strike="noStrike" dirty="0" smtClean="0">
                          <a:solidFill>
                            <a:srgbClr val="3B9D7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  3,000</a:t>
                      </a:r>
                      <a:endParaRPr lang="en-US" altLang="zh-CN" sz="1200" b="1" i="0" u="none" strike="noStrike" dirty="0">
                        <a:solidFill>
                          <a:srgbClr val="3B9D7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1" i="0" u="none" strike="noStrike" dirty="0" smtClean="0">
                          <a:solidFill>
                            <a:srgbClr val="3B9D7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        9,000</a:t>
                      </a:r>
                      <a:endParaRPr lang="en-US" altLang="zh-CN" sz="1200" b="1" i="0" u="none" strike="noStrike" dirty="0">
                        <a:solidFill>
                          <a:srgbClr val="3B9D7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1" i="0" u="none" strike="noStrike" dirty="0" smtClean="0">
                          <a:solidFill>
                            <a:srgbClr val="3B9D7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    17,000</a:t>
                      </a:r>
                      <a:endParaRPr lang="en-US" altLang="zh-CN" sz="1200" b="1" i="0" u="none" strike="noStrike" dirty="0">
                        <a:solidFill>
                          <a:srgbClr val="3B9D7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107733" y="5166461"/>
            <a:ext cx="185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Better Me Loan O/S</a:t>
            </a:r>
            <a:endParaRPr lang="en-US" sz="1400" dirty="0"/>
          </a:p>
        </p:txBody>
      </p:sp>
      <p:graphicFrame>
        <p:nvGraphicFramePr>
          <p:cNvPr id="10" name="表格 3"/>
          <p:cNvGraphicFramePr>
            <a:graphicFrameLocks noGrp="1"/>
          </p:cNvGraphicFramePr>
          <p:nvPr>
            <p:extLst/>
          </p:nvPr>
        </p:nvGraphicFramePr>
        <p:xfrm>
          <a:off x="1817431" y="5906892"/>
          <a:ext cx="6922359" cy="274320"/>
        </p:xfrm>
        <a:graphic>
          <a:graphicData uri="http://schemas.openxmlformats.org/drawingml/2006/table">
            <a:tbl>
              <a:tblPr/>
              <a:tblGrid>
                <a:gridCol w="1361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0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5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2020</a:t>
                      </a:r>
                      <a:endParaRPr lang="en-US" altLang="zh-CN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2021</a:t>
                      </a:r>
                      <a:endParaRPr lang="en-US" altLang="zh-CN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      2022</a:t>
                      </a:r>
                      <a:endParaRPr lang="en-US" altLang="zh-CN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     2023</a:t>
                      </a:r>
                      <a:endParaRPr lang="en-US" altLang="zh-CN" sz="1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57654" y="3126874"/>
            <a:ext cx="86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10,000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130" y="5536508"/>
            <a:ext cx="147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Total Loan O/S (MRMB)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488" y="5911089"/>
            <a:ext cx="143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3652" y="4994431"/>
            <a:ext cx="86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500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619156" y="4323107"/>
            <a:ext cx="86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3000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87856" y="5181851"/>
            <a:ext cx="863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0" name="Freeform 29"/>
          <p:cNvSpPr/>
          <p:nvPr/>
        </p:nvSpPr>
        <p:spPr>
          <a:xfrm>
            <a:off x="1910687" y="2141373"/>
            <a:ext cx="6699534" cy="3249489"/>
          </a:xfrm>
          <a:custGeom>
            <a:avLst/>
            <a:gdLst>
              <a:gd name="connsiteX0" fmla="*/ 0 w 6699534"/>
              <a:gd name="connsiteY0" fmla="*/ 3249489 h 3249489"/>
              <a:gd name="connsiteX1" fmla="*/ 2115403 w 6699534"/>
              <a:gd name="connsiteY1" fmla="*/ 2908295 h 3249489"/>
              <a:gd name="connsiteX2" fmla="*/ 3930555 w 6699534"/>
              <a:gd name="connsiteY2" fmla="*/ 2075782 h 3249489"/>
              <a:gd name="connsiteX3" fmla="*/ 6496334 w 6699534"/>
              <a:gd name="connsiteY3" fmla="*/ 151448 h 3249489"/>
              <a:gd name="connsiteX4" fmla="*/ 6537277 w 6699534"/>
              <a:gd name="connsiteY4" fmla="*/ 124152 h 3249489"/>
              <a:gd name="connsiteX5" fmla="*/ 6523629 w 6699534"/>
              <a:gd name="connsiteY5" fmla="*/ 137800 h 324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99534" h="3249489">
                <a:moveTo>
                  <a:pt x="0" y="3249489"/>
                </a:moveTo>
                <a:cubicBezTo>
                  <a:pt x="730155" y="3176701"/>
                  <a:pt x="1460311" y="3103913"/>
                  <a:pt x="2115403" y="2908295"/>
                </a:cubicBezTo>
                <a:cubicBezTo>
                  <a:pt x="2770495" y="2712677"/>
                  <a:pt x="3200400" y="2535256"/>
                  <a:pt x="3930555" y="2075782"/>
                </a:cubicBezTo>
                <a:cubicBezTo>
                  <a:pt x="4660710" y="1616308"/>
                  <a:pt x="6061880" y="476720"/>
                  <a:pt x="6496334" y="151448"/>
                </a:cubicBezTo>
                <a:cubicBezTo>
                  <a:pt x="6930788" y="-173824"/>
                  <a:pt x="6532728" y="126427"/>
                  <a:pt x="6537277" y="124152"/>
                </a:cubicBezTo>
                <a:cubicBezTo>
                  <a:pt x="6541826" y="121877"/>
                  <a:pt x="6523629" y="137800"/>
                  <a:pt x="6523629" y="137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3138191" y="1493765"/>
            <a:ext cx="81886" cy="46265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90585" y="1537153"/>
            <a:ext cx="81886" cy="46265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33000" y="1520553"/>
            <a:ext cx="81886" cy="46265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0627" y="1495694"/>
            <a:ext cx="2387179" cy="2585323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Basic Risk Capability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Partnership Assessment</a:t>
            </a:r>
          </a:p>
          <a:p>
            <a:pPr lvl="1"/>
            <a:r>
              <a:rPr lang="en-US" sz="1000" i="1" dirty="0" smtClean="0"/>
              <a:t>Underlying Asset Quality</a:t>
            </a:r>
          </a:p>
          <a:p>
            <a:pPr lvl="1"/>
            <a:r>
              <a:rPr lang="en-US" sz="1000" i="1" dirty="0" smtClean="0"/>
              <a:t>Partners’ Risk Capability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Approval</a:t>
            </a:r>
          </a:p>
          <a:p>
            <a:pPr lvl="1"/>
            <a:r>
              <a:rPr lang="en-US" sz="1000" i="1" dirty="0" smtClean="0"/>
              <a:t>Anti-Fraud Rules</a:t>
            </a:r>
          </a:p>
          <a:p>
            <a:pPr lvl="1"/>
            <a:r>
              <a:rPr lang="en-US" sz="1000" i="1" dirty="0" smtClean="0"/>
              <a:t>Credit Risk Rules</a:t>
            </a:r>
          </a:p>
          <a:p>
            <a:pPr lvl="1"/>
            <a:r>
              <a:rPr lang="en-US" sz="1000" i="1" dirty="0" smtClean="0"/>
              <a:t>Credit Blacklist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Portfolio Management</a:t>
            </a:r>
          </a:p>
          <a:p>
            <a:pPr lvl="1"/>
            <a:r>
              <a:rPr lang="en-US" sz="1000" i="1" dirty="0"/>
              <a:t>Monitoring Trigger </a:t>
            </a:r>
            <a:r>
              <a:rPr lang="en-US" sz="1000" i="1" dirty="0" smtClean="0"/>
              <a:t>Setting</a:t>
            </a:r>
            <a:br>
              <a:rPr lang="en-US" sz="1000" i="1" dirty="0" smtClean="0"/>
            </a:br>
            <a:r>
              <a:rPr lang="en-US" sz="1000" i="1" dirty="0" smtClean="0"/>
              <a:t>Basic Reporting</a:t>
            </a:r>
          </a:p>
          <a:p>
            <a:pPr lvl="1"/>
            <a:r>
              <a:rPr lang="en-US" sz="1000" i="1" dirty="0" smtClean="0"/>
              <a:t>Buyback Processing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Risk Infrastructure</a:t>
            </a:r>
          </a:p>
          <a:p>
            <a:pPr lvl="1"/>
            <a:r>
              <a:rPr lang="en-US" sz="1000" i="1" dirty="0" smtClean="0"/>
              <a:t>Online Risk Decision Engine</a:t>
            </a:r>
          </a:p>
          <a:p>
            <a:pPr lvl="1"/>
            <a:r>
              <a:rPr lang="en-US" sz="1000" i="1" dirty="0" smtClean="0"/>
              <a:t>Risk </a:t>
            </a:r>
            <a:r>
              <a:rPr lang="en-US" sz="1000" i="1" dirty="0" err="1" smtClean="0"/>
              <a:t>Datamart</a:t>
            </a:r>
            <a:endParaRPr lang="en-US" sz="10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127062" y="1493765"/>
            <a:ext cx="3463170" cy="3816429"/>
          </a:xfrm>
          <a:prstGeom prst="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Intermediary Risk Capability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Risk Budgeting</a:t>
            </a:r>
          </a:p>
          <a:p>
            <a:pPr lvl="1"/>
            <a:r>
              <a:rPr lang="en-US" sz="1000" i="1" dirty="0" smtClean="0"/>
              <a:t>Portfolio Planning, Appetite &amp; ECL Budgeting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Approval</a:t>
            </a:r>
          </a:p>
          <a:p>
            <a:pPr lvl="1"/>
            <a:r>
              <a:rPr lang="en-US" sz="1000" i="1" dirty="0" smtClean="0"/>
              <a:t>Usage of 3</a:t>
            </a:r>
            <a:r>
              <a:rPr lang="en-US" sz="1000" i="1" baseline="30000" dirty="0" smtClean="0"/>
              <a:t>rd</a:t>
            </a:r>
            <a:r>
              <a:rPr lang="en-US" sz="1000" i="1" dirty="0" smtClean="0"/>
              <a:t> Party External Credit Data</a:t>
            </a:r>
          </a:p>
          <a:p>
            <a:pPr lvl="1"/>
            <a:r>
              <a:rPr lang="en-US" sz="1000" i="1" dirty="0" smtClean="0"/>
              <a:t>Fraud Analytics (Velocity, Group)</a:t>
            </a:r>
          </a:p>
          <a:p>
            <a:pPr lvl="1"/>
            <a:r>
              <a:rPr lang="en-US" sz="1000" i="1" dirty="0" smtClean="0"/>
              <a:t>Credit Risk Analytics</a:t>
            </a:r>
          </a:p>
          <a:p>
            <a:pPr lvl="1"/>
            <a:r>
              <a:rPr lang="en-US" sz="1000" i="1" dirty="0" smtClean="0"/>
              <a:t>Affordability Assessment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Portfolio Management</a:t>
            </a:r>
          </a:p>
          <a:p>
            <a:pPr lvl="1"/>
            <a:r>
              <a:rPr lang="en-US" sz="1000" i="1" dirty="0" smtClean="0"/>
              <a:t>Proactive Portfolio Analysis (Internal Quota Setting, Concentration Monitoring, Risk Limits)</a:t>
            </a:r>
          </a:p>
          <a:p>
            <a:pPr lvl="1"/>
            <a:r>
              <a:rPr lang="en-US" sz="1000" i="1" dirty="0" smtClean="0"/>
              <a:t>Portfolio Risk Analytics &amp; Early Warnings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Collection Management</a:t>
            </a:r>
          </a:p>
          <a:p>
            <a:pPr lvl="1"/>
            <a:r>
              <a:rPr lang="en-US" sz="1000" i="1" dirty="0" smtClean="0"/>
              <a:t>Collection Process</a:t>
            </a:r>
            <a:endParaRPr lang="en-US" sz="1000" i="1" dirty="0"/>
          </a:p>
          <a:p>
            <a:pPr lvl="1"/>
            <a:r>
              <a:rPr lang="en-US" sz="1000" i="1" dirty="0" smtClean="0"/>
              <a:t>Collection Strategy</a:t>
            </a:r>
          </a:p>
          <a:p>
            <a:pPr lvl="1"/>
            <a:r>
              <a:rPr lang="en-US" sz="1000" i="1" dirty="0" smtClean="0"/>
              <a:t>Collection Performance Monitoring</a:t>
            </a:r>
          </a:p>
          <a:p>
            <a:pPr lvl="1"/>
            <a:r>
              <a:rPr lang="en-US" sz="1000" i="1" dirty="0" smtClean="0"/>
              <a:t>Collection Agency Performance Management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Risk Infrastructure</a:t>
            </a:r>
          </a:p>
          <a:p>
            <a:pPr lvl="1"/>
            <a:r>
              <a:rPr lang="en-US" sz="1000" i="1" dirty="0" smtClean="0"/>
              <a:t>Conn. External Credit Data</a:t>
            </a:r>
          </a:p>
          <a:p>
            <a:pPr lvl="1"/>
            <a:r>
              <a:rPr lang="en-US" sz="1000" i="1" dirty="0" smtClean="0"/>
              <a:t>Approval Strategy Testing Environment</a:t>
            </a:r>
          </a:p>
          <a:p>
            <a:pPr lvl="1"/>
            <a:r>
              <a:rPr lang="en-US" sz="1000" i="1" dirty="0" smtClean="0"/>
              <a:t>Visual Analytics Tool</a:t>
            </a:r>
          </a:p>
          <a:p>
            <a:pPr lvl="1"/>
            <a:r>
              <a:rPr lang="en-US" sz="1000" i="1" dirty="0" smtClean="0"/>
              <a:t>Portfolio Monitoring Analytics</a:t>
            </a:r>
          </a:p>
          <a:p>
            <a:pPr lvl="1"/>
            <a:r>
              <a:rPr lang="en-US" sz="1000" i="1" dirty="0" smtClean="0"/>
              <a:t>Collection Analytics &amp; Processing</a:t>
            </a:r>
            <a:endParaRPr lang="en-US" sz="10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90231" y="1493765"/>
            <a:ext cx="3598734" cy="5109091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Advanced Risk Capability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Risk Budgeting</a:t>
            </a:r>
          </a:p>
          <a:p>
            <a:pPr lvl="1"/>
            <a:r>
              <a:rPr lang="en-US" sz="1000" i="1" dirty="0" smtClean="0"/>
              <a:t>Scenario Budgeting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 Risk </a:t>
            </a:r>
            <a:r>
              <a:rPr lang="en-US" sz="1200" dirty="0" smtClean="0"/>
              <a:t>Management</a:t>
            </a:r>
          </a:p>
          <a:p>
            <a:pPr lvl="1"/>
            <a:r>
              <a:rPr lang="en-US" sz="1000" i="1" dirty="0" smtClean="0"/>
              <a:t>Model Validation &amp; Calibration</a:t>
            </a:r>
          </a:p>
          <a:p>
            <a:pPr lvl="1"/>
            <a:r>
              <a:rPr lang="en-US" sz="1000" i="1" dirty="0"/>
              <a:t>Model Risk Reporting</a:t>
            </a:r>
            <a:r>
              <a:rPr lang="en-US" sz="1000" i="1" dirty="0" smtClean="0"/>
              <a:t/>
            </a:r>
            <a:br>
              <a:rPr lang="en-US" sz="1000" i="1" dirty="0" smtClean="0"/>
            </a:br>
            <a:r>
              <a:rPr lang="en-US" sz="1000" i="1" dirty="0" smtClean="0"/>
              <a:t>Tuning Automation</a:t>
            </a:r>
            <a:endParaRPr lang="en-US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Approval</a:t>
            </a:r>
          </a:p>
          <a:p>
            <a:pPr lvl="1"/>
            <a:r>
              <a:rPr lang="en-US" sz="1000" i="1" dirty="0" smtClean="0"/>
              <a:t>Usage of PBOC Credit Data</a:t>
            </a:r>
          </a:p>
          <a:p>
            <a:pPr lvl="1"/>
            <a:r>
              <a:rPr lang="en-US" sz="1000" i="1" dirty="0" smtClean="0"/>
              <a:t>Usage of Alternative Data</a:t>
            </a:r>
          </a:p>
          <a:p>
            <a:pPr lvl="1"/>
            <a:r>
              <a:rPr lang="en-US" sz="1000" i="1" dirty="0" smtClean="0"/>
              <a:t>Champion-Challenger Strategy Testing</a:t>
            </a:r>
          </a:p>
          <a:p>
            <a:pPr lvl="1"/>
            <a:r>
              <a:rPr lang="en-US" sz="1000" i="1" dirty="0" smtClean="0"/>
              <a:t>Active Management of Approval Strategy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Portfolio Management</a:t>
            </a:r>
          </a:p>
          <a:p>
            <a:pPr lvl="1"/>
            <a:r>
              <a:rPr lang="en-US" sz="1000" i="1" dirty="0" smtClean="0"/>
              <a:t>Portfolio Quality &amp; Performance Projection</a:t>
            </a:r>
          </a:p>
          <a:p>
            <a:pPr lvl="1"/>
            <a:r>
              <a:rPr lang="en-US" sz="1000" i="1" dirty="0" smtClean="0"/>
              <a:t>What-if Analysis and Stress Testing</a:t>
            </a:r>
          </a:p>
          <a:p>
            <a:pPr lvl="1"/>
            <a:r>
              <a:rPr lang="en-US" sz="1000" i="1" dirty="0" smtClean="0"/>
              <a:t>Forward Looking Provisioning (IFRS9)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Collection </a:t>
            </a:r>
            <a:r>
              <a:rPr lang="en-US" sz="1200" dirty="0"/>
              <a:t>Management</a:t>
            </a:r>
          </a:p>
          <a:p>
            <a:pPr lvl="1"/>
            <a:r>
              <a:rPr lang="en-US" sz="1000" i="1" dirty="0" smtClean="0"/>
              <a:t>Collection Analytics</a:t>
            </a:r>
          </a:p>
          <a:p>
            <a:pPr lvl="1"/>
            <a:r>
              <a:rPr lang="en-US" sz="1000" i="1" dirty="0" smtClean="0"/>
              <a:t>Collection Automation </a:t>
            </a:r>
            <a:br>
              <a:rPr lang="en-US" sz="1000" i="1" dirty="0" smtClean="0"/>
            </a:br>
            <a:r>
              <a:rPr lang="en-US" sz="1000" i="1" dirty="0" smtClean="0"/>
              <a:t>(Automated Payment Reminder, SMS, </a:t>
            </a:r>
            <a:r>
              <a:rPr lang="en-US" sz="1000" i="1" dirty="0" err="1" smtClean="0"/>
              <a:t>RoboCaller</a:t>
            </a:r>
            <a:r>
              <a:rPr lang="en-US" sz="1000" i="1" dirty="0" smtClean="0"/>
              <a:t>)</a:t>
            </a:r>
            <a:endParaRPr lang="en-US" sz="1000" i="1" dirty="0"/>
          </a:p>
          <a:p>
            <a:pPr lvl="1"/>
            <a:r>
              <a:rPr lang="en-US" sz="1000" i="1" dirty="0" smtClean="0"/>
              <a:t>Active Management of Collection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Asset Quality </a:t>
            </a:r>
            <a:r>
              <a:rPr lang="en-US" sz="1200" dirty="0"/>
              <a:t>Management</a:t>
            </a:r>
          </a:p>
          <a:p>
            <a:pPr lvl="1"/>
            <a:r>
              <a:rPr lang="en-US" sz="1000" i="1" dirty="0" smtClean="0"/>
              <a:t>Debt Rescheduling &amp; Restructuring</a:t>
            </a:r>
          </a:p>
          <a:p>
            <a:pPr lvl="1"/>
            <a:r>
              <a:rPr lang="en-US" sz="1000" i="1" dirty="0" smtClean="0"/>
              <a:t>Litigation </a:t>
            </a:r>
          </a:p>
          <a:p>
            <a:pPr lvl="1"/>
            <a:r>
              <a:rPr lang="en-US" sz="1000" i="1" dirty="0" smtClean="0"/>
              <a:t>Collateral Seizure &amp; Liquidation</a:t>
            </a:r>
          </a:p>
          <a:p>
            <a:pPr lvl="1"/>
            <a:r>
              <a:rPr lang="en-US" sz="1000" i="1" dirty="0" smtClean="0"/>
              <a:t>Asset Securitization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Basic Risk Infrastructure</a:t>
            </a:r>
          </a:p>
          <a:p>
            <a:pPr lvl="1"/>
            <a:r>
              <a:rPr lang="en-US" sz="1000" i="1" dirty="0" smtClean="0"/>
              <a:t>Conn. PBOC Data &amp; Other Ext Data Vendors</a:t>
            </a:r>
          </a:p>
          <a:p>
            <a:pPr lvl="1"/>
            <a:r>
              <a:rPr lang="en-US" sz="1000" i="1" dirty="0" smtClean="0"/>
              <a:t>Enhanced Online Risk Decision Engine</a:t>
            </a:r>
          </a:p>
          <a:p>
            <a:pPr lvl="1"/>
            <a:r>
              <a:rPr lang="en-US" sz="1000" i="1" dirty="0" smtClean="0"/>
              <a:t>Collection Decision Engine</a:t>
            </a:r>
          </a:p>
          <a:p>
            <a:pPr lvl="1"/>
            <a:r>
              <a:rPr lang="en-US" sz="1000" i="1" dirty="0" smtClean="0"/>
              <a:t>Centralized Analytics &amp; Data Infrastructure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38467961"/>
      </p:ext>
    </p:extLst>
  </p:cSld>
  <p:clrMapOvr>
    <a:masterClrMapping/>
  </p:clrMapOvr>
</p:sld>
</file>

<file path=ppt/theme/theme1.xml><?xml version="1.0" encoding="utf-8"?>
<a:theme xmlns:a="http://schemas.openxmlformats.org/drawingml/2006/main" name="1_CEO UPDATE">
  <a:themeElements>
    <a:clrScheme name="GreyGree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D2AE"/>
      </a:accent1>
      <a:accent2>
        <a:srgbClr val="4EA489"/>
      </a:accent2>
      <a:accent3>
        <a:srgbClr val="37796C"/>
      </a:accent3>
      <a:accent4>
        <a:srgbClr val="67A196"/>
      </a:accent4>
      <a:accent5>
        <a:srgbClr val="788C7E"/>
      </a:accent5>
      <a:accent6>
        <a:srgbClr val="00B050"/>
      </a:accent6>
      <a:hlink>
        <a:srgbClr val="0563C1"/>
      </a:hlink>
      <a:folHlink>
        <a:srgbClr val="954F72"/>
      </a:folHlink>
    </a:clrScheme>
    <a:fontScheme name="自定义 22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O UPDATE" id="{A7F6CCC6-97A9-4989-9F66-14C15813DF44}" vid="{F2D96AA0-66D3-4530-82F5-6F5D44162ED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4473</TotalTime>
  <Words>1060</Words>
  <Application>Microsoft Office PowerPoint</Application>
  <PresentationFormat>35mm Slides</PresentationFormat>
  <Paragraphs>300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MS PGothic</vt:lpstr>
      <vt:lpstr>宋体</vt:lpstr>
      <vt:lpstr>Angsana New</vt:lpstr>
      <vt:lpstr>Arial</vt:lpstr>
      <vt:lpstr>Calibri</vt:lpstr>
      <vt:lpstr>Cordia New</vt:lpstr>
      <vt:lpstr>华文楷体</vt:lpstr>
      <vt:lpstr>Times New Roman</vt:lpstr>
      <vt:lpstr>字魂58号-创中黑</vt:lpstr>
      <vt:lpstr>1_CEO UPDATE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Chen</dc:creator>
  <cp:lastModifiedBy>Lalita Limtongsittikoon</cp:lastModifiedBy>
  <cp:revision>131</cp:revision>
  <dcterms:created xsi:type="dcterms:W3CDTF">2020-09-21T06:47:26Z</dcterms:created>
  <dcterms:modified xsi:type="dcterms:W3CDTF">2021-01-19T05:07:55Z</dcterms:modified>
</cp:coreProperties>
</file>