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8" r:id="rId1"/>
  </p:sldMasterIdLst>
  <p:notesMasterIdLst>
    <p:notesMasterId r:id="rId17"/>
  </p:notesMasterIdLst>
  <p:sldIdLst>
    <p:sldId id="657" r:id="rId2"/>
    <p:sldId id="661" r:id="rId3"/>
    <p:sldId id="662" r:id="rId4"/>
    <p:sldId id="663" r:id="rId5"/>
    <p:sldId id="664" r:id="rId6"/>
    <p:sldId id="597" r:id="rId7"/>
    <p:sldId id="650" r:id="rId8"/>
    <p:sldId id="645" r:id="rId9"/>
    <p:sldId id="647" r:id="rId10"/>
    <p:sldId id="659" r:id="rId11"/>
    <p:sldId id="660" r:id="rId12"/>
    <p:sldId id="605" r:id="rId13"/>
    <p:sldId id="658" r:id="rId14"/>
    <p:sldId id="648" r:id="rId15"/>
    <p:sldId id="649" r:id="rId16"/>
  </p:sldIdLst>
  <p:sldSz cx="10287000" cy="6858000" type="35mm"/>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ng Yin" initials="PY" lastIdx="1" clrIdx="0">
    <p:extLst>
      <p:ext uri="{19B8F6BF-5375-455C-9EA6-DF929625EA0E}">
        <p15:presenceInfo xmlns:p15="http://schemas.microsoft.com/office/powerpoint/2012/main" userId="S-1-5-21-835722856-1090103991-2352228149-16114" providerId="AD"/>
      </p:ext>
    </p:extLst>
  </p:cmAuthor>
  <p:cmAuthor id="2" name="bodcn secretary" initials="bs" lastIdx="4" clrIdx="1">
    <p:extLst>
      <p:ext uri="{19B8F6BF-5375-455C-9EA6-DF929625EA0E}">
        <p15:presenceInfo xmlns:p15="http://schemas.microsoft.com/office/powerpoint/2012/main" userId="S-1-5-21-835722856-1090103991-2352228149-26692" providerId="AD"/>
      </p:ext>
    </p:extLst>
  </p:cmAuthor>
  <p:cmAuthor id="3" name="Yanli Wen" initials="YW" lastIdx="1" clrIdx="2">
    <p:extLst>
      <p:ext uri="{19B8F6BF-5375-455C-9EA6-DF929625EA0E}">
        <p15:presenceInfo xmlns:p15="http://schemas.microsoft.com/office/powerpoint/2012/main" userId="S-1-5-21-835722856-1090103991-2352228149-13312" providerId="AD"/>
      </p:ext>
    </p:extLst>
  </p:cmAuthor>
  <p:cmAuthor id="4" name="Lalita Limtongsittikoon" initials="LL" lastIdx="1" clrIdx="3">
    <p:extLst>
      <p:ext uri="{19B8F6BF-5375-455C-9EA6-DF929625EA0E}">
        <p15:presenceInfo xmlns:p15="http://schemas.microsoft.com/office/powerpoint/2012/main" userId="S-1-5-21-3688093862-408226984-3510031299-311011" providerId="AD"/>
      </p:ext>
    </p:extLst>
  </p:cmAuthor>
  <p:cmAuthor id="5" name="Lalita Limtongsittikoon" initials="LL [2]" lastIdx="1" clrIdx="4">
    <p:extLst>
      <p:ext uri="{19B8F6BF-5375-455C-9EA6-DF929625EA0E}">
        <p15:presenceInfo xmlns:p15="http://schemas.microsoft.com/office/powerpoint/2012/main" userId="Lalita Limtongsittiko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D8D8"/>
    <a:srgbClr val="FF3B3B"/>
    <a:srgbClr val="003366"/>
    <a:srgbClr val="B80000"/>
    <a:srgbClr val="FF5050"/>
    <a:srgbClr val="00B0F0"/>
    <a:srgbClr val="D2B6AB"/>
    <a:srgbClr val="B5A99D"/>
    <a:srgbClr val="F7B17D"/>
    <a:srgbClr val="D5E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273" autoAdjust="0"/>
  </p:normalViewPr>
  <p:slideViewPr>
    <p:cSldViewPr>
      <p:cViewPr>
        <p:scale>
          <a:sx n="80" d="100"/>
          <a:sy n="80" d="100"/>
        </p:scale>
        <p:origin x="522" y="-84"/>
      </p:cViewPr>
      <p:guideLst>
        <p:guide orient="horz" pos="2160"/>
        <p:guide pos="32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D:\Song\P'KAY\Education%20loan\Marter_file_Education%20loan_V2_0107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ong\P'KAY\Education%20loan\Marter_file_Education%20loan_V2_010720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ong\P'KAY\Education%20loan\Marter_file_Education%20loan_V2_0107202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ong\P'KAY\Education%20loan\Master_Loan%20Channel_Education%20loan_V4_2020.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57190219643597"/>
          <c:y val="2.0521197030116362E-2"/>
          <c:w val="0.85174298667212056"/>
          <c:h val="0.8635172668356943"/>
        </c:manualLayout>
      </c:layout>
      <c:areaChart>
        <c:grouping val="stacked"/>
        <c:varyColors val="0"/>
        <c:ser>
          <c:idx val="1"/>
          <c:order val="1"/>
          <c:tx>
            <c:strRef>
              <c:f>Shimiao!$A$9</c:f>
              <c:strCache>
                <c:ptCount val="1"/>
                <c:pt idx="0">
                  <c:v>M1: (1~30 days overdue)</c:v>
                </c:pt>
              </c:strCache>
            </c:strRef>
          </c:tx>
          <c:spPr>
            <a:solidFill>
              <a:srgbClr val="BFD7F3"/>
            </a:solidFill>
            <a:ln>
              <a:noFill/>
            </a:ln>
            <a:effectLst/>
          </c:spPr>
          <c:cat>
            <c:strLit>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extLst>
                <c:ext xmlns:c15="http://schemas.microsoft.com/office/drawing/2012/chart" uri="{02D57815-91ED-43cb-92C2-25804820EDAC}">
                  <c15:autoCat val="1"/>
                </c:ext>
              </c:extLst>
            </c:strLit>
          </c:cat>
          <c:val>
            <c:numRef>
              <c:f>Shimiao!$B$9:$AW$9</c:f>
              <c:numCache>
                <c:formatCode>_(* #,##0_);_(* \(#,##0\);_(* "-"??_);_(@_)</c:formatCode>
                <c:ptCount val="32"/>
                <c:pt idx="0">
                  <c:v>127600</c:v>
                </c:pt>
                <c:pt idx="1">
                  <c:v>121866.67</c:v>
                </c:pt>
                <c:pt idx="2">
                  <c:v>68150</c:v>
                </c:pt>
                <c:pt idx="3">
                  <c:v>319556.17</c:v>
                </c:pt>
                <c:pt idx="4">
                  <c:v>533734.99</c:v>
                </c:pt>
                <c:pt idx="5">
                  <c:v>677129.98</c:v>
                </c:pt>
                <c:pt idx="6">
                  <c:v>1579161.43</c:v>
                </c:pt>
                <c:pt idx="7">
                  <c:v>2553759.4700000002</c:v>
                </c:pt>
                <c:pt idx="8">
                  <c:v>802070.64</c:v>
                </c:pt>
                <c:pt idx="9">
                  <c:v>1767199.03</c:v>
                </c:pt>
                <c:pt idx="10">
                  <c:v>1743969.53</c:v>
                </c:pt>
                <c:pt idx="11">
                  <c:v>1175648.22</c:v>
                </c:pt>
                <c:pt idx="12">
                  <c:v>1486013.1</c:v>
                </c:pt>
                <c:pt idx="13">
                  <c:v>2074160.05</c:v>
                </c:pt>
                <c:pt idx="14">
                  <c:v>2808510.13</c:v>
                </c:pt>
                <c:pt idx="15" formatCode="_(* #,##0.00_);_(* \(#,##0.00\);_(* &quot;-&quot;??_);_(@_)">
                  <c:v>4214388.62</c:v>
                </c:pt>
                <c:pt idx="16" formatCode="_(* #,##0.00_);_(* \(#,##0.00\);_(* &quot;-&quot;??_);_(@_)">
                  <c:v>6424329.6299999999</c:v>
                </c:pt>
                <c:pt idx="17" formatCode="_(* #,##0.00_);_(* \(#,##0.00\);_(* &quot;-&quot;??_);_(@_)">
                  <c:v>6084578.2599999998</c:v>
                </c:pt>
                <c:pt idx="18" formatCode="_(* #,##0.00_);_(* \(#,##0.00\);_(* &quot;-&quot;??_);_(@_)">
                  <c:v>7855575.7199999997</c:v>
                </c:pt>
                <c:pt idx="19">
                  <c:v>9019427.3200000003</c:v>
                </c:pt>
                <c:pt idx="20">
                  <c:v>8916216.5899999999</c:v>
                </c:pt>
                <c:pt idx="21">
                  <c:v>11141032.119999999</c:v>
                </c:pt>
                <c:pt idx="22">
                  <c:v>9734400.3100000005</c:v>
                </c:pt>
                <c:pt idx="23">
                  <c:v>11040286.289999999</c:v>
                </c:pt>
                <c:pt idx="24">
                  <c:v>12167588.060000001</c:v>
                </c:pt>
                <c:pt idx="25">
                  <c:v>13227609.710000001</c:v>
                </c:pt>
                <c:pt idx="26">
                  <c:v>14546999.18</c:v>
                </c:pt>
                <c:pt idx="27">
                  <c:v>15277370.59</c:v>
                </c:pt>
                <c:pt idx="28">
                  <c:v>17038989.420000002</c:v>
                </c:pt>
                <c:pt idx="29">
                  <c:v>20704274.02</c:v>
                </c:pt>
                <c:pt idx="30">
                  <c:v>14903526.199999999</c:v>
                </c:pt>
                <c:pt idx="31">
                  <c:v>14634688.949999999</c:v>
                </c:pt>
              </c:numCache>
            </c:numRef>
          </c:val>
          <c:extLst>
            <c:ext xmlns:c16="http://schemas.microsoft.com/office/drawing/2014/chart" uri="{C3380CC4-5D6E-409C-BE32-E72D297353CC}">
              <c16:uniqueId val="{00000000-0D99-4604-9D42-84E515A68847}"/>
            </c:ext>
          </c:extLst>
        </c:ser>
        <c:ser>
          <c:idx val="2"/>
          <c:order val="2"/>
          <c:tx>
            <c:strRef>
              <c:f>Shimiao!$A$10</c:f>
              <c:strCache>
                <c:ptCount val="1"/>
                <c:pt idx="0">
                  <c:v>M2: (31~60 days overdue)</c:v>
                </c:pt>
              </c:strCache>
            </c:strRef>
          </c:tx>
          <c:spPr>
            <a:solidFill>
              <a:schemeClr val="accent3"/>
            </a:solidFill>
            <a:ln>
              <a:noFill/>
            </a:ln>
            <a:effectLst/>
          </c:spPr>
          <c:cat>
            <c:strLit>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extLst>
                <c:ext xmlns:c15="http://schemas.microsoft.com/office/drawing/2012/chart" uri="{02D57815-91ED-43cb-92C2-25804820EDAC}">
                  <c15:autoCat val="1"/>
                </c:ext>
              </c:extLst>
            </c:strLit>
          </c:cat>
          <c:val>
            <c:numRef>
              <c:f>Shimiao!$B$10:$AW$10</c:f>
              <c:numCache>
                <c:formatCode>_(* #,##0_);_(* \(#,##0\);_(* "-"??_);_(@_)</c:formatCode>
                <c:ptCount val="32"/>
                <c:pt idx="0">
                  <c:v>0</c:v>
                </c:pt>
                <c:pt idx="1">
                  <c:v>7500</c:v>
                </c:pt>
                <c:pt idx="2">
                  <c:v>16800</c:v>
                </c:pt>
                <c:pt idx="3">
                  <c:v>30200</c:v>
                </c:pt>
                <c:pt idx="4">
                  <c:v>86589.02</c:v>
                </c:pt>
                <c:pt idx="5">
                  <c:v>82750.009999999995</c:v>
                </c:pt>
                <c:pt idx="6">
                  <c:v>104466.68</c:v>
                </c:pt>
                <c:pt idx="7">
                  <c:v>375032.22</c:v>
                </c:pt>
                <c:pt idx="8">
                  <c:v>297684.57</c:v>
                </c:pt>
                <c:pt idx="9">
                  <c:v>408324.08</c:v>
                </c:pt>
                <c:pt idx="10">
                  <c:v>426236.84</c:v>
                </c:pt>
                <c:pt idx="11">
                  <c:v>512656.61</c:v>
                </c:pt>
                <c:pt idx="12">
                  <c:v>525482.57999999996</c:v>
                </c:pt>
                <c:pt idx="13">
                  <c:v>646065.04</c:v>
                </c:pt>
                <c:pt idx="14">
                  <c:v>947632.21</c:v>
                </c:pt>
                <c:pt idx="15" formatCode="_(* #,##0.00_);_(* \(#,##0.00\);_(* &quot;-&quot;??_);_(@_)">
                  <c:v>1232355.72</c:v>
                </c:pt>
                <c:pt idx="16" formatCode="_(* #,##0.00_);_(* \(#,##0.00\);_(* &quot;-&quot;??_);_(@_)">
                  <c:v>1454011.95</c:v>
                </c:pt>
                <c:pt idx="17" formatCode="_(* #,##0.00_);_(* \(#,##0.00\);_(* &quot;-&quot;??_);_(@_)">
                  <c:v>3004762.94</c:v>
                </c:pt>
                <c:pt idx="18" formatCode="_(* #,##0.00_);_(* \(#,##0.00\);_(* &quot;-&quot;??_);_(@_)">
                  <c:v>3147415.44</c:v>
                </c:pt>
                <c:pt idx="19">
                  <c:v>4026669.04</c:v>
                </c:pt>
                <c:pt idx="20">
                  <c:v>4662468.88</c:v>
                </c:pt>
                <c:pt idx="21">
                  <c:v>4868721.26</c:v>
                </c:pt>
                <c:pt idx="22">
                  <c:v>4881183.6100000003</c:v>
                </c:pt>
                <c:pt idx="23">
                  <c:v>4745013.88</c:v>
                </c:pt>
                <c:pt idx="24">
                  <c:v>5582955.4800000004</c:v>
                </c:pt>
                <c:pt idx="25">
                  <c:v>6004054.4900000002</c:v>
                </c:pt>
                <c:pt idx="26">
                  <c:v>6764969.4400000004</c:v>
                </c:pt>
                <c:pt idx="27">
                  <c:v>6579054.4800000004</c:v>
                </c:pt>
                <c:pt idx="28">
                  <c:v>7771300.1699999999</c:v>
                </c:pt>
                <c:pt idx="29">
                  <c:v>8552888.9800000004</c:v>
                </c:pt>
                <c:pt idx="30">
                  <c:v>10032634.16</c:v>
                </c:pt>
                <c:pt idx="31">
                  <c:v>7921529.71</c:v>
                </c:pt>
              </c:numCache>
            </c:numRef>
          </c:val>
          <c:extLst>
            <c:ext xmlns:c16="http://schemas.microsoft.com/office/drawing/2014/chart" uri="{C3380CC4-5D6E-409C-BE32-E72D297353CC}">
              <c16:uniqueId val="{00000001-0D99-4604-9D42-84E515A68847}"/>
            </c:ext>
          </c:extLst>
        </c:ser>
        <c:ser>
          <c:idx val="3"/>
          <c:order val="3"/>
          <c:tx>
            <c:strRef>
              <c:f>Shimiao!$A$11</c:f>
              <c:strCache>
                <c:ptCount val="1"/>
                <c:pt idx="0">
                  <c:v>M3: (61~90 days overdue)</c:v>
                </c:pt>
              </c:strCache>
            </c:strRef>
          </c:tx>
          <c:spPr>
            <a:solidFill>
              <a:srgbClr val="CC99FF"/>
            </a:solidFill>
            <a:ln>
              <a:noFill/>
            </a:ln>
            <a:effectLst/>
          </c:spPr>
          <c:cat>
            <c:strLit>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extLst>
                <c:ext xmlns:c15="http://schemas.microsoft.com/office/drawing/2012/chart" uri="{02D57815-91ED-43cb-92C2-25804820EDAC}">
                  <c15:autoCat val="1"/>
                </c:ext>
              </c:extLst>
            </c:strLit>
          </c:cat>
          <c:val>
            <c:numRef>
              <c:f>Shimiao!$B$11:$AW$11</c:f>
              <c:numCache>
                <c:formatCode>_(* #,##0_);_(* \(#,##0\);_(* "-"??_);_(@_)</c:formatCode>
                <c:ptCount val="32"/>
                <c:pt idx="0">
                  <c:v>0</c:v>
                </c:pt>
                <c:pt idx="1">
                  <c:v>0</c:v>
                </c:pt>
                <c:pt idx="2">
                  <c:v>7500</c:v>
                </c:pt>
                <c:pt idx="3">
                  <c:v>16800</c:v>
                </c:pt>
                <c:pt idx="4">
                  <c:v>30200</c:v>
                </c:pt>
                <c:pt idx="5">
                  <c:v>71266.66</c:v>
                </c:pt>
                <c:pt idx="6">
                  <c:v>44150.01</c:v>
                </c:pt>
                <c:pt idx="7">
                  <c:v>104466.68</c:v>
                </c:pt>
                <c:pt idx="8">
                  <c:v>246505.42</c:v>
                </c:pt>
                <c:pt idx="9">
                  <c:v>200084.56</c:v>
                </c:pt>
                <c:pt idx="10">
                  <c:v>345556.24</c:v>
                </c:pt>
                <c:pt idx="11">
                  <c:v>267647.84000000003</c:v>
                </c:pt>
                <c:pt idx="12">
                  <c:v>306948.37</c:v>
                </c:pt>
                <c:pt idx="13">
                  <c:v>455023.02</c:v>
                </c:pt>
                <c:pt idx="14">
                  <c:v>391842.47</c:v>
                </c:pt>
                <c:pt idx="15" formatCode="_(* #,##0.00_);_(* \(#,##0.00\);_(* &quot;-&quot;??_);_(@_)">
                  <c:v>770469.91</c:v>
                </c:pt>
                <c:pt idx="16" formatCode="_(* #,##0.00_);_(* \(#,##0.00\);_(* &quot;-&quot;??_);_(@_)">
                  <c:v>907768.06</c:v>
                </c:pt>
                <c:pt idx="17" formatCode="_(* #,##0.00_);_(* \(#,##0.00\);_(* &quot;-&quot;??_);_(@_)">
                  <c:v>1201486.01</c:v>
                </c:pt>
                <c:pt idx="18" formatCode="_(* #,##0.00_);_(* \(#,##0.00\);_(* &quot;-&quot;??_);_(@_)">
                  <c:v>2176664.2200000002</c:v>
                </c:pt>
                <c:pt idx="19">
                  <c:v>2645248.04</c:v>
                </c:pt>
                <c:pt idx="20">
                  <c:v>3294274.16</c:v>
                </c:pt>
                <c:pt idx="21">
                  <c:v>3921426.96</c:v>
                </c:pt>
                <c:pt idx="22">
                  <c:v>3968632.73</c:v>
                </c:pt>
                <c:pt idx="23">
                  <c:v>4364317.9400000004</c:v>
                </c:pt>
                <c:pt idx="24">
                  <c:v>4407574.78</c:v>
                </c:pt>
                <c:pt idx="25">
                  <c:v>5056980.26</c:v>
                </c:pt>
                <c:pt idx="26">
                  <c:v>5317924</c:v>
                </c:pt>
                <c:pt idx="27">
                  <c:v>5666528.9400000004</c:v>
                </c:pt>
                <c:pt idx="28">
                  <c:v>5964263.1399999997</c:v>
                </c:pt>
                <c:pt idx="29">
                  <c:v>6733612.0499999998</c:v>
                </c:pt>
                <c:pt idx="30">
                  <c:v>7087713.6100000003</c:v>
                </c:pt>
                <c:pt idx="31">
                  <c:v>8329115.8099999996</c:v>
                </c:pt>
              </c:numCache>
            </c:numRef>
          </c:val>
          <c:extLst>
            <c:ext xmlns:c16="http://schemas.microsoft.com/office/drawing/2014/chart" uri="{C3380CC4-5D6E-409C-BE32-E72D297353CC}">
              <c16:uniqueId val="{00000002-0D99-4604-9D42-84E515A68847}"/>
            </c:ext>
          </c:extLst>
        </c:ser>
        <c:ser>
          <c:idx val="4"/>
          <c:order val="4"/>
          <c:tx>
            <c:strRef>
              <c:f>Shimiao!$A$12</c:f>
              <c:strCache>
                <c:ptCount val="1"/>
                <c:pt idx="0">
                  <c:v>M4: (91~120 days overdue)</c:v>
                </c:pt>
              </c:strCache>
            </c:strRef>
          </c:tx>
          <c:spPr>
            <a:solidFill>
              <a:srgbClr val="FF9966"/>
            </a:solidFill>
            <a:ln>
              <a:noFill/>
            </a:ln>
            <a:effectLst/>
          </c:spPr>
          <c:cat>
            <c:strLit>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extLst>
                <c:ext xmlns:c15="http://schemas.microsoft.com/office/drawing/2012/chart" uri="{02D57815-91ED-43cb-92C2-25804820EDAC}">
                  <c15:autoCat val="1"/>
                </c:ext>
              </c:extLst>
            </c:strLit>
          </c:cat>
          <c:val>
            <c:numRef>
              <c:f>Shimiao!$B$12:$AW$12</c:f>
              <c:numCache>
                <c:formatCode>_(* #,##0_);_(* \(#,##0\);_(* "-"??_);_(@_)</c:formatCode>
                <c:ptCount val="32"/>
                <c:pt idx="0">
                  <c:v>0</c:v>
                </c:pt>
                <c:pt idx="1">
                  <c:v>0</c:v>
                </c:pt>
                <c:pt idx="2">
                  <c:v>0</c:v>
                </c:pt>
                <c:pt idx="3">
                  <c:v>7500</c:v>
                </c:pt>
                <c:pt idx="4">
                  <c:v>16800</c:v>
                </c:pt>
                <c:pt idx="5">
                  <c:v>30200</c:v>
                </c:pt>
                <c:pt idx="6">
                  <c:v>71266.66</c:v>
                </c:pt>
                <c:pt idx="7">
                  <c:v>44150.01</c:v>
                </c:pt>
                <c:pt idx="8">
                  <c:v>104466.68</c:v>
                </c:pt>
                <c:pt idx="9">
                  <c:v>219280.44</c:v>
                </c:pt>
                <c:pt idx="10">
                  <c:v>201584.56</c:v>
                </c:pt>
                <c:pt idx="11">
                  <c:v>327756.24</c:v>
                </c:pt>
                <c:pt idx="12">
                  <c:v>219074.54</c:v>
                </c:pt>
                <c:pt idx="13">
                  <c:v>281206.33</c:v>
                </c:pt>
                <c:pt idx="14">
                  <c:v>419753.84</c:v>
                </c:pt>
                <c:pt idx="15" formatCode="_(* #,##0.00_);_(* \(#,##0.00\);_(* &quot;-&quot;??_);_(@_)">
                  <c:v>329028.38</c:v>
                </c:pt>
                <c:pt idx="16" formatCode="_(* #,##0.00_);_(* \(#,##0.00\);_(* &quot;-&quot;??_);_(@_)">
                  <c:v>750337.74</c:v>
                </c:pt>
                <c:pt idx="17" formatCode="_(* #,##0.00_);_(* \(#,##0.00\);_(* &quot;-&quot;??_);_(@_)">
                  <c:v>813768.07</c:v>
                </c:pt>
                <c:pt idx="18" formatCode="_(* #,##0.00_);_(* \(#,##0.00\);_(* &quot;-&quot;??_);_(@_)">
                  <c:v>1029572.3</c:v>
                </c:pt>
                <c:pt idx="19">
                  <c:v>1806460.8</c:v>
                </c:pt>
                <c:pt idx="20">
                  <c:v>2197100.2000000002</c:v>
                </c:pt>
                <c:pt idx="21">
                  <c:v>2523483.23</c:v>
                </c:pt>
                <c:pt idx="22">
                  <c:v>3266955.74</c:v>
                </c:pt>
                <c:pt idx="23">
                  <c:v>3549925.19</c:v>
                </c:pt>
                <c:pt idx="24">
                  <c:v>3894578.67</c:v>
                </c:pt>
                <c:pt idx="25">
                  <c:v>3878327.89</c:v>
                </c:pt>
                <c:pt idx="26">
                  <c:v>4185942.63</c:v>
                </c:pt>
                <c:pt idx="27">
                  <c:v>4468701.7300000004</c:v>
                </c:pt>
                <c:pt idx="28">
                  <c:v>4905590.5199999996</c:v>
                </c:pt>
                <c:pt idx="29">
                  <c:v>5366142.09</c:v>
                </c:pt>
                <c:pt idx="30">
                  <c:v>5678816.9400000004</c:v>
                </c:pt>
                <c:pt idx="31">
                  <c:v>6169395.8399999999</c:v>
                </c:pt>
              </c:numCache>
            </c:numRef>
          </c:val>
          <c:extLst>
            <c:ext xmlns:c16="http://schemas.microsoft.com/office/drawing/2014/chart" uri="{C3380CC4-5D6E-409C-BE32-E72D297353CC}">
              <c16:uniqueId val="{00000003-0D99-4604-9D42-84E515A68847}"/>
            </c:ext>
          </c:extLst>
        </c:ser>
        <c:ser>
          <c:idx val="5"/>
          <c:order val="5"/>
          <c:tx>
            <c:strRef>
              <c:f>Shimiao!$A$13</c:f>
              <c:strCache>
                <c:ptCount val="1"/>
                <c:pt idx="0">
                  <c:v>M5: (121~150 days overdue)</c:v>
                </c:pt>
              </c:strCache>
            </c:strRef>
          </c:tx>
          <c:spPr>
            <a:solidFill>
              <a:schemeClr val="accent6">
                <a:lumMod val="60000"/>
                <a:lumOff val="40000"/>
              </a:schemeClr>
            </a:solidFill>
            <a:ln>
              <a:noFill/>
            </a:ln>
            <a:effectLst/>
          </c:spPr>
          <c:cat>
            <c:strLit>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extLst>
                <c:ext xmlns:c15="http://schemas.microsoft.com/office/drawing/2012/chart" uri="{02D57815-91ED-43cb-92C2-25804820EDAC}">
                  <c15:autoCat val="1"/>
                </c:ext>
              </c:extLst>
            </c:strLit>
          </c:cat>
          <c:val>
            <c:numRef>
              <c:f>Shimiao!$B$13:$AW$13</c:f>
              <c:numCache>
                <c:formatCode>_(* #,##0_);_(* \(#,##0\);_(* "-"??_);_(@_)</c:formatCode>
                <c:ptCount val="32"/>
                <c:pt idx="0">
                  <c:v>0</c:v>
                </c:pt>
                <c:pt idx="1">
                  <c:v>0</c:v>
                </c:pt>
                <c:pt idx="2">
                  <c:v>0</c:v>
                </c:pt>
                <c:pt idx="3">
                  <c:v>0</c:v>
                </c:pt>
                <c:pt idx="4">
                  <c:v>7500</c:v>
                </c:pt>
                <c:pt idx="5">
                  <c:v>16800</c:v>
                </c:pt>
                <c:pt idx="6">
                  <c:v>30200</c:v>
                </c:pt>
                <c:pt idx="7">
                  <c:v>71266.66</c:v>
                </c:pt>
                <c:pt idx="8">
                  <c:v>44150.01</c:v>
                </c:pt>
                <c:pt idx="9">
                  <c:v>104466.68</c:v>
                </c:pt>
                <c:pt idx="10">
                  <c:v>219280.44</c:v>
                </c:pt>
                <c:pt idx="11">
                  <c:v>212327.4</c:v>
                </c:pt>
                <c:pt idx="12">
                  <c:v>260092.18</c:v>
                </c:pt>
                <c:pt idx="13">
                  <c:v>217365.54</c:v>
                </c:pt>
                <c:pt idx="14">
                  <c:v>236856.09</c:v>
                </c:pt>
                <c:pt idx="15" formatCode="_(* #,##0.00_);_(* \(#,##0.00\);_(* &quot;-&quot;??_);_(@_)">
                  <c:v>443643.61</c:v>
                </c:pt>
                <c:pt idx="16" formatCode="_(* #,##0.00_);_(* \(#,##0.00\);_(* &quot;-&quot;??_);_(@_)">
                  <c:v>337532.04</c:v>
                </c:pt>
                <c:pt idx="17" formatCode="_(* #,##0.00_);_(* \(#,##0.00\);_(* &quot;-&quot;??_);_(@_)">
                  <c:v>662758.93999999994</c:v>
                </c:pt>
                <c:pt idx="18" formatCode="_(* #,##0.00_);_(* \(#,##0.00\);_(* &quot;-&quot;??_);_(@_)">
                  <c:v>779615.93</c:v>
                </c:pt>
                <c:pt idx="19">
                  <c:v>962746.82</c:v>
                </c:pt>
                <c:pt idx="20">
                  <c:v>1706036.13</c:v>
                </c:pt>
                <c:pt idx="21">
                  <c:v>1835876.77</c:v>
                </c:pt>
                <c:pt idx="22">
                  <c:v>2261524.71</c:v>
                </c:pt>
                <c:pt idx="23">
                  <c:v>2938952.86</c:v>
                </c:pt>
                <c:pt idx="24">
                  <c:v>3155248.69</c:v>
                </c:pt>
                <c:pt idx="25">
                  <c:v>3539856.4</c:v>
                </c:pt>
                <c:pt idx="26">
                  <c:v>3437970.35</c:v>
                </c:pt>
                <c:pt idx="27">
                  <c:v>2955641.47</c:v>
                </c:pt>
                <c:pt idx="28">
                  <c:v>4224107.74</c:v>
                </c:pt>
                <c:pt idx="29">
                  <c:v>4847219.0199999996</c:v>
                </c:pt>
                <c:pt idx="30">
                  <c:v>4964908.04</c:v>
                </c:pt>
                <c:pt idx="31">
                  <c:v>5193632.66</c:v>
                </c:pt>
              </c:numCache>
            </c:numRef>
          </c:val>
          <c:extLst>
            <c:ext xmlns:c16="http://schemas.microsoft.com/office/drawing/2014/chart" uri="{C3380CC4-5D6E-409C-BE32-E72D297353CC}">
              <c16:uniqueId val="{00000004-0D99-4604-9D42-84E515A68847}"/>
            </c:ext>
          </c:extLst>
        </c:ser>
        <c:ser>
          <c:idx val="6"/>
          <c:order val="6"/>
          <c:tx>
            <c:strRef>
              <c:f>Shimiao!$A$14</c:f>
              <c:strCache>
                <c:ptCount val="1"/>
                <c:pt idx="0">
                  <c:v>M6: (151~180 days overdue)</c:v>
                </c:pt>
              </c:strCache>
            </c:strRef>
          </c:tx>
          <c:spPr>
            <a:solidFill>
              <a:schemeClr val="accent4">
                <a:lumMod val="40000"/>
                <a:lumOff val="60000"/>
              </a:schemeClr>
            </a:solidFill>
            <a:ln>
              <a:noFill/>
            </a:ln>
            <a:effectLst/>
          </c:spPr>
          <c:cat>
            <c:strLit>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extLst>
                <c:ext xmlns:c15="http://schemas.microsoft.com/office/drawing/2012/chart" uri="{02D57815-91ED-43cb-92C2-25804820EDAC}">
                  <c15:autoCat val="1"/>
                </c:ext>
              </c:extLst>
            </c:strLit>
          </c:cat>
          <c:val>
            <c:numRef>
              <c:f>Shimiao!$B$14:$AW$14</c:f>
              <c:numCache>
                <c:formatCode>_(* #,##0_);_(* \(#,##0\);_(* "-"??_);_(@_)</c:formatCode>
                <c:ptCount val="32"/>
                <c:pt idx="0">
                  <c:v>0</c:v>
                </c:pt>
                <c:pt idx="1">
                  <c:v>0</c:v>
                </c:pt>
                <c:pt idx="2">
                  <c:v>0</c:v>
                </c:pt>
                <c:pt idx="3">
                  <c:v>0</c:v>
                </c:pt>
                <c:pt idx="4">
                  <c:v>0</c:v>
                </c:pt>
                <c:pt idx="5">
                  <c:v>7500</c:v>
                </c:pt>
                <c:pt idx="6">
                  <c:v>16800</c:v>
                </c:pt>
                <c:pt idx="7">
                  <c:v>30200</c:v>
                </c:pt>
                <c:pt idx="8">
                  <c:v>71266.66</c:v>
                </c:pt>
                <c:pt idx="9">
                  <c:v>44150.01</c:v>
                </c:pt>
                <c:pt idx="10">
                  <c:v>104466.68</c:v>
                </c:pt>
                <c:pt idx="11">
                  <c:v>189384.02</c:v>
                </c:pt>
                <c:pt idx="12">
                  <c:v>182784.56</c:v>
                </c:pt>
                <c:pt idx="13">
                  <c:v>220442.18</c:v>
                </c:pt>
                <c:pt idx="14">
                  <c:v>197805.22</c:v>
                </c:pt>
                <c:pt idx="15" formatCode="_(* #,##0.00_);_(* \(#,##0.00\);_(* &quot;-&quot;??_);_(@_)">
                  <c:v>252027.62</c:v>
                </c:pt>
                <c:pt idx="16" formatCode="_(* #,##0.00_);_(* \(#,##0.00\);_(* &quot;-&quot;??_);_(@_)">
                  <c:v>390092.04</c:v>
                </c:pt>
                <c:pt idx="17" formatCode="_(* #,##0.00_);_(* \(#,##0.00\);_(* &quot;-&quot;??_);_(@_)">
                  <c:v>321113.74</c:v>
                </c:pt>
                <c:pt idx="18" formatCode="_(* #,##0.00_);_(* \(#,##0.00\);_(* &quot;-&quot;??_);_(@_)">
                  <c:v>620212.47999999998</c:v>
                </c:pt>
                <c:pt idx="19">
                  <c:v>742603.02</c:v>
                </c:pt>
                <c:pt idx="20">
                  <c:v>887256.69</c:v>
                </c:pt>
                <c:pt idx="21">
                  <c:v>1628267.44</c:v>
                </c:pt>
                <c:pt idx="22">
                  <c:v>1717985.05</c:v>
                </c:pt>
                <c:pt idx="23">
                  <c:v>2157315.92</c:v>
                </c:pt>
                <c:pt idx="24">
                  <c:v>2870557.47</c:v>
                </c:pt>
                <c:pt idx="25">
                  <c:v>3039616.6</c:v>
                </c:pt>
                <c:pt idx="26">
                  <c:v>3382288.31</c:v>
                </c:pt>
                <c:pt idx="27">
                  <c:v>2777694.48</c:v>
                </c:pt>
                <c:pt idx="28">
                  <c:v>2784050.6</c:v>
                </c:pt>
                <c:pt idx="29">
                  <c:v>4062329.95</c:v>
                </c:pt>
                <c:pt idx="30">
                  <c:v>4452078.68</c:v>
                </c:pt>
                <c:pt idx="31">
                  <c:v>4476917.8600000003</c:v>
                </c:pt>
              </c:numCache>
            </c:numRef>
          </c:val>
          <c:extLst>
            <c:ext xmlns:c16="http://schemas.microsoft.com/office/drawing/2014/chart" uri="{C3380CC4-5D6E-409C-BE32-E72D297353CC}">
              <c16:uniqueId val="{00000005-0D99-4604-9D42-84E515A68847}"/>
            </c:ext>
          </c:extLst>
        </c:ser>
        <c:ser>
          <c:idx val="7"/>
          <c:order val="7"/>
          <c:tx>
            <c:strRef>
              <c:f>Shimiao!$A$15</c:f>
              <c:strCache>
                <c:ptCount val="1"/>
                <c:pt idx="0">
                  <c:v>M6+: (180+ days overdue)</c:v>
                </c:pt>
              </c:strCache>
            </c:strRef>
          </c:tx>
          <c:spPr>
            <a:solidFill>
              <a:schemeClr val="accent2">
                <a:lumMod val="40000"/>
                <a:lumOff val="60000"/>
              </a:schemeClr>
            </a:solidFill>
            <a:ln>
              <a:noFill/>
            </a:ln>
            <a:effectLst/>
          </c:spPr>
          <c:cat>
            <c:strLit>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extLst>
                <c:ext xmlns:c15="http://schemas.microsoft.com/office/drawing/2012/chart" uri="{02D57815-91ED-43cb-92C2-25804820EDAC}">
                  <c15:autoCat val="1"/>
                </c:ext>
              </c:extLst>
            </c:strLit>
          </c:cat>
          <c:val>
            <c:numRef>
              <c:f>Shimiao!$B$15:$AW$15</c:f>
              <c:numCache>
                <c:formatCode>_(* #,##0_);_(* \(#,##0\);_(* "-"??_);_(@_)</c:formatCode>
                <c:ptCount val="32"/>
                <c:pt idx="0">
                  <c:v>0</c:v>
                </c:pt>
                <c:pt idx="1">
                  <c:v>0</c:v>
                </c:pt>
                <c:pt idx="2">
                  <c:v>0</c:v>
                </c:pt>
                <c:pt idx="3">
                  <c:v>0</c:v>
                </c:pt>
                <c:pt idx="4">
                  <c:v>0</c:v>
                </c:pt>
                <c:pt idx="5">
                  <c:v>0</c:v>
                </c:pt>
                <c:pt idx="6">
                  <c:v>7500</c:v>
                </c:pt>
                <c:pt idx="7">
                  <c:v>24300</c:v>
                </c:pt>
                <c:pt idx="8">
                  <c:v>54500</c:v>
                </c:pt>
                <c:pt idx="9">
                  <c:v>85966.66</c:v>
                </c:pt>
                <c:pt idx="10">
                  <c:v>130116.67</c:v>
                </c:pt>
                <c:pt idx="11">
                  <c:v>249708.35</c:v>
                </c:pt>
                <c:pt idx="12">
                  <c:v>398259.04</c:v>
                </c:pt>
                <c:pt idx="13">
                  <c:v>546576.93999999994</c:v>
                </c:pt>
                <c:pt idx="14">
                  <c:v>714404.28</c:v>
                </c:pt>
                <c:pt idx="15" formatCode="_(* #,##0.00_);_(* \(#,##0.00\);_(* &quot;-&quot;??_);_(@_)">
                  <c:v>888745.98</c:v>
                </c:pt>
                <c:pt idx="16" formatCode="_(* #,##0.00_);_(* \(#,##0.00\);_(* &quot;-&quot;??_);_(@_)">
                  <c:v>1166542.1200000001</c:v>
                </c:pt>
                <c:pt idx="17" formatCode="_(* #,##0.00_);_(* \(#,##0.00\);_(* &quot;-&quot;??_);_(@_)">
                  <c:v>1459663.87</c:v>
                </c:pt>
                <c:pt idx="18" formatCode="_(* #,##0.00_);_(* \(#,##0.00\);_(* &quot;-&quot;??_);_(@_)">
                  <c:v>1717434.82</c:v>
                </c:pt>
                <c:pt idx="19">
                  <c:v>2263256.2400000002</c:v>
                </c:pt>
                <c:pt idx="20">
                  <c:v>2992613.41</c:v>
                </c:pt>
                <c:pt idx="21">
                  <c:v>3754497.86</c:v>
                </c:pt>
                <c:pt idx="22">
                  <c:v>5039796.82</c:v>
                </c:pt>
                <c:pt idx="23">
                  <c:v>6707588.6500000004</c:v>
                </c:pt>
                <c:pt idx="24">
                  <c:v>8763094.0899999999</c:v>
                </c:pt>
                <c:pt idx="25">
                  <c:v>11500414.550000001</c:v>
                </c:pt>
                <c:pt idx="26">
                  <c:v>14348623.619999999</c:v>
                </c:pt>
                <c:pt idx="27">
                  <c:v>15440981.17</c:v>
                </c:pt>
                <c:pt idx="28">
                  <c:v>18055321.579999998</c:v>
                </c:pt>
                <c:pt idx="29">
                  <c:v>20628812.460000001</c:v>
                </c:pt>
                <c:pt idx="30">
                  <c:v>24490554.57</c:v>
                </c:pt>
                <c:pt idx="31">
                  <c:v>28500999.02</c:v>
                </c:pt>
              </c:numCache>
            </c:numRef>
          </c:val>
          <c:extLst>
            <c:ext xmlns:c16="http://schemas.microsoft.com/office/drawing/2014/chart" uri="{C3380CC4-5D6E-409C-BE32-E72D297353CC}">
              <c16:uniqueId val="{00000006-0D99-4604-9D42-84E515A68847}"/>
            </c:ext>
          </c:extLst>
        </c:ser>
        <c:dLbls>
          <c:showLegendKey val="0"/>
          <c:showVal val="0"/>
          <c:showCatName val="0"/>
          <c:showSerName val="0"/>
          <c:showPercent val="0"/>
          <c:showBubbleSize val="0"/>
        </c:dLbls>
        <c:axId val="625350576"/>
        <c:axId val="625357136"/>
      </c:areaChart>
      <c:lineChart>
        <c:grouping val="standard"/>
        <c:varyColors val="0"/>
        <c:ser>
          <c:idx val="0"/>
          <c:order val="0"/>
          <c:tx>
            <c:strRef>
              <c:f>Shimiao!$A$8</c:f>
              <c:strCache>
                <c:ptCount val="1"/>
                <c:pt idx="0">
                  <c:v>Current (normal loan)</c:v>
                </c:pt>
              </c:strCache>
            </c:strRef>
          </c:tx>
          <c:spPr>
            <a:ln w="19050" cap="rnd">
              <a:solidFill>
                <a:schemeClr val="accent1"/>
              </a:solidFill>
              <a:round/>
            </a:ln>
            <a:effectLst/>
          </c:spPr>
          <c:marker>
            <c:symbol val="circle"/>
            <c:size val="4"/>
            <c:spPr>
              <a:solidFill>
                <a:schemeClr val="accent1"/>
              </a:solidFill>
              <a:ln w="19050">
                <a:solidFill>
                  <a:schemeClr val="accent1"/>
                </a:solidFill>
              </a:ln>
              <a:effectLst/>
            </c:spPr>
          </c:marker>
          <c:cat>
            <c:numRef>
              <c:f>Shimiao!$B$3:$AW$3</c:f>
              <c:numCache>
                <c:formatCode>[$-409]mmm\-yy;@</c:formatCode>
                <c:ptCount val="32"/>
                <c:pt idx="0">
                  <c:v>43008</c:v>
                </c:pt>
                <c:pt idx="1">
                  <c:v>43039</c:v>
                </c:pt>
                <c:pt idx="2">
                  <c:v>43069</c:v>
                </c:pt>
                <c:pt idx="3">
                  <c:v>43100</c:v>
                </c:pt>
                <c:pt idx="4">
                  <c:v>43131</c:v>
                </c:pt>
                <c:pt idx="5">
                  <c:v>43159</c:v>
                </c:pt>
                <c:pt idx="6">
                  <c:v>43190</c:v>
                </c:pt>
                <c:pt idx="7">
                  <c:v>43220</c:v>
                </c:pt>
                <c:pt idx="8">
                  <c:v>43251</c:v>
                </c:pt>
                <c:pt idx="9">
                  <c:v>43281</c:v>
                </c:pt>
                <c:pt idx="10">
                  <c:v>43312</c:v>
                </c:pt>
                <c:pt idx="11">
                  <c:v>43343</c:v>
                </c:pt>
                <c:pt idx="12">
                  <c:v>43373</c:v>
                </c:pt>
                <c:pt idx="13">
                  <c:v>43404</c:v>
                </c:pt>
                <c:pt idx="14">
                  <c:v>43434</c:v>
                </c:pt>
                <c:pt idx="15">
                  <c:v>43465</c:v>
                </c:pt>
                <c:pt idx="16">
                  <c:v>43496</c:v>
                </c:pt>
                <c:pt idx="17">
                  <c:v>43524</c:v>
                </c:pt>
                <c:pt idx="18">
                  <c:v>43555</c:v>
                </c:pt>
                <c:pt idx="19">
                  <c:v>43585</c:v>
                </c:pt>
                <c:pt idx="20">
                  <c:v>43616</c:v>
                </c:pt>
                <c:pt idx="21">
                  <c:v>43646</c:v>
                </c:pt>
                <c:pt idx="22">
                  <c:v>43677</c:v>
                </c:pt>
                <c:pt idx="23">
                  <c:v>43708</c:v>
                </c:pt>
                <c:pt idx="24">
                  <c:v>43738</c:v>
                </c:pt>
                <c:pt idx="25">
                  <c:v>43769</c:v>
                </c:pt>
                <c:pt idx="26">
                  <c:v>43799</c:v>
                </c:pt>
                <c:pt idx="27">
                  <c:v>43830</c:v>
                </c:pt>
                <c:pt idx="28">
                  <c:v>43861</c:v>
                </c:pt>
                <c:pt idx="29">
                  <c:v>43890</c:v>
                </c:pt>
                <c:pt idx="30">
                  <c:v>43921</c:v>
                </c:pt>
                <c:pt idx="31">
                  <c:v>43951</c:v>
                </c:pt>
              </c:numCache>
            </c:numRef>
          </c:cat>
          <c:val>
            <c:numRef>
              <c:f>Shimiao!$B$8:$AW$8</c:f>
              <c:numCache>
                <c:formatCode>_(* #,##0_);_(* \(#,##0\);_(* "-"??_);_(@_)</c:formatCode>
                <c:ptCount val="32"/>
                <c:pt idx="0">
                  <c:v>47670603.340000004</c:v>
                </c:pt>
                <c:pt idx="1">
                  <c:v>47598105.75</c:v>
                </c:pt>
                <c:pt idx="2">
                  <c:v>64791279.289999999</c:v>
                </c:pt>
                <c:pt idx="3">
                  <c:v>88275962.359999999</c:v>
                </c:pt>
                <c:pt idx="4">
                  <c:v>105171732.31</c:v>
                </c:pt>
                <c:pt idx="5">
                  <c:v>111528854.94</c:v>
                </c:pt>
                <c:pt idx="6">
                  <c:v>186369875.43000001</c:v>
                </c:pt>
                <c:pt idx="7">
                  <c:v>236066069.75999999</c:v>
                </c:pt>
                <c:pt idx="8">
                  <c:v>272773589.04000002</c:v>
                </c:pt>
                <c:pt idx="9">
                  <c:v>345090942.39999998</c:v>
                </c:pt>
                <c:pt idx="10">
                  <c:v>501025312.33999997</c:v>
                </c:pt>
                <c:pt idx="11">
                  <c:v>579464568.98000002</c:v>
                </c:pt>
                <c:pt idx="12">
                  <c:v>651834866.98000002</c:v>
                </c:pt>
                <c:pt idx="13">
                  <c:v>730345299.94000006</c:v>
                </c:pt>
                <c:pt idx="14">
                  <c:v>860156404.03999996</c:v>
                </c:pt>
                <c:pt idx="15" formatCode="_(* #,##0.00_);_(* \(#,##0.00\);_(* &quot;-&quot;??_);_(@_)">
                  <c:v>1080434332.22</c:v>
                </c:pt>
                <c:pt idx="16" formatCode="_(* #,##0.00_);_(* \(#,##0.00\);_(* &quot;-&quot;??_);_(@_)">
                  <c:v>1229361183.3099999</c:v>
                </c:pt>
                <c:pt idx="17" formatCode="_(* #,##0.00_);_(* \(#,##0.00\);_(* &quot;-&quot;??_);_(@_)">
                  <c:v>1383999168.9300001</c:v>
                </c:pt>
                <c:pt idx="18" formatCode="_(* #,##0.00_);_(* \(#,##0.00\);_(* &quot;-&quot;??_);_(@_)">
                  <c:v>1563412323.8699999</c:v>
                </c:pt>
                <c:pt idx="19">
                  <c:v>1616459219.1500001</c:v>
                </c:pt>
                <c:pt idx="20">
                  <c:v>1659989309.75</c:v>
                </c:pt>
                <c:pt idx="21">
                  <c:v>1736756865.02</c:v>
                </c:pt>
                <c:pt idx="22">
                  <c:v>1847168031.8800001</c:v>
                </c:pt>
                <c:pt idx="23">
                  <c:v>1825497135.72</c:v>
                </c:pt>
                <c:pt idx="24">
                  <c:v>1801048043.4100001</c:v>
                </c:pt>
                <c:pt idx="25">
                  <c:v>1782540011.1700001</c:v>
                </c:pt>
                <c:pt idx="26">
                  <c:v>1752009841.04</c:v>
                </c:pt>
                <c:pt idx="27">
                  <c:v>1582511936.24</c:v>
                </c:pt>
                <c:pt idx="28">
                  <c:v>1471920246.8599999</c:v>
                </c:pt>
                <c:pt idx="29">
                  <c:v>1348154732.6600001</c:v>
                </c:pt>
                <c:pt idx="30">
                  <c:v>1247257374.8699999</c:v>
                </c:pt>
                <c:pt idx="31">
                  <c:v>1166475924.79</c:v>
                </c:pt>
              </c:numCache>
            </c:numRef>
          </c:val>
          <c:smooth val="0"/>
          <c:extLst>
            <c:ext xmlns:c16="http://schemas.microsoft.com/office/drawing/2014/chart" uri="{C3380CC4-5D6E-409C-BE32-E72D297353CC}">
              <c16:uniqueId val="{00000007-0D99-4604-9D42-84E515A68847}"/>
            </c:ext>
          </c:extLst>
        </c:ser>
        <c:ser>
          <c:idx val="8"/>
          <c:order val="8"/>
          <c:tx>
            <c:strRef>
              <c:f>Shimiao!$A$39</c:f>
              <c:strCache>
                <c:ptCount val="1"/>
                <c:pt idx="0">
                  <c:v>Disbursement (Accumulate)</c:v>
                </c:pt>
              </c:strCache>
            </c:strRef>
          </c:tx>
          <c:spPr>
            <a:ln w="19050" cap="rnd">
              <a:solidFill>
                <a:sysClr val="windowText" lastClr="000000">
                  <a:lumMod val="65000"/>
                  <a:lumOff val="35000"/>
                </a:sysClr>
              </a:solidFill>
              <a:round/>
            </a:ln>
            <a:effectLst/>
          </c:spPr>
          <c:marker>
            <c:symbol val="circle"/>
            <c:size val="4"/>
            <c:spPr>
              <a:solidFill>
                <a:schemeClr val="accent3">
                  <a:lumMod val="60000"/>
                </a:schemeClr>
              </a:solidFill>
              <a:ln w="19050">
                <a:solidFill>
                  <a:sysClr val="windowText" lastClr="000000">
                    <a:lumMod val="65000"/>
                    <a:lumOff val="35000"/>
                  </a:sysClr>
                </a:solidFill>
              </a:ln>
              <a:effectLst/>
            </c:spPr>
          </c:marker>
          <c:cat>
            <c:numRef>
              <c:f>Shimiao!$B$3:$AW$3</c:f>
              <c:numCache>
                <c:formatCode>[$-409]mmm\-yy;@</c:formatCode>
                <c:ptCount val="32"/>
                <c:pt idx="0">
                  <c:v>43008</c:v>
                </c:pt>
                <c:pt idx="1">
                  <c:v>43039</c:v>
                </c:pt>
                <c:pt idx="2">
                  <c:v>43069</c:v>
                </c:pt>
                <c:pt idx="3">
                  <c:v>43100</c:v>
                </c:pt>
                <c:pt idx="4">
                  <c:v>43131</c:v>
                </c:pt>
                <c:pt idx="5">
                  <c:v>43159</c:v>
                </c:pt>
                <c:pt idx="6">
                  <c:v>43190</c:v>
                </c:pt>
                <c:pt idx="7">
                  <c:v>43220</c:v>
                </c:pt>
                <c:pt idx="8">
                  <c:v>43251</c:v>
                </c:pt>
                <c:pt idx="9">
                  <c:v>43281</c:v>
                </c:pt>
                <c:pt idx="10">
                  <c:v>43312</c:v>
                </c:pt>
                <c:pt idx="11">
                  <c:v>43343</c:v>
                </c:pt>
                <c:pt idx="12">
                  <c:v>43373</c:v>
                </c:pt>
                <c:pt idx="13">
                  <c:v>43404</c:v>
                </c:pt>
                <c:pt idx="14">
                  <c:v>43434</c:v>
                </c:pt>
                <c:pt idx="15">
                  <c:v>43465</c:v>
                </c:pt>
                <c:pt idx="16">
                  <c:v>43496</c:v>
                </c:pt>
                <c:pt idx="17">
                  <c:v>43524</c:v>
                </c:pt>
                <c:pt idx="18">
                  <c:v>43555</c:v>
                </c:pt>
                <c:pt idx="19">
                  <c:v>43585</c:v>
                </c:pt>
                <c:pt idx="20">
                  <c:v>43616</c:v>
                </c:pt>
                <c:pt idx="21">
                  <c:v>43646</c:v>
                </c:pt>
                <c:pt idx="22">
                  <c:v>43677</c:v>
                </c:pt>
                <c:pt idx="23">
                  <c:v>43708</c:v>
                </c:pt>
                <c:pt idx="24">
                  <c:v>43738</c:v>
                </c:pt>
                <c:pt idx="25">
                  <c:v>43769</c:v>
                </c:pt>
                <c:pt idx="26">
                  <c:v>43799</c:v>
                </c:pt>
                <c:pt idx="27">
                  <c:v>43830</c:v>
                </c:pt>
                <c:pt idx="28">
                  <c:v>43861</c:v>
                </c:pt>
                <c:pt idx="29">
                  <c:v>43890</c:v>
                </c:pt>
                <c:pt idx="30">
                  <c:v>43921</c:v>
                </c:pt>
                <c:pt idx="31">
                  <c:v>43951</c:v>
                </c:pt>
              </c:numCache>
            </c:numRef>
          </c:cat>
          <c:val>
            <c:numRef>
              <c:f>Shimiao!$B$39:$AW$39</c:f>
              <c:numCache>
                <c:formatCode>_(* #,##0.00_);_(* \(#,##0.00\);_(* "-"??_);_(@_)</c:formatCode>
                <c:ptCount val="32"/>
                <c:pt idx="0">
                  <c:v>48639860.259999998</c:v>
                </c:pt>
                <c:pt idx="1">
                  <c:v>49785940.259999998</c:v>
                </c:pt>
                <c:pt idx="2">
                  <c:v>68831583.25999999</c:v>
                </c:pt>
                <c:pt idx="3">
                  <c:v>95794649.25999999</c:v>
                </c:pt>
                <c:pt idx="4">
                  <c:v>117222023.25999999</c:v>
                </c:pt>
                <c:pt idx="5">
                  <c:v>128006754.25999999</c:v>
                </c:pt>
                <c:pt idx="6">
                  <c:v>213017602.25999999</c:v>
                </c:pt>
                <c:pt idx="7">
                  <c:v>273824222.25999999</c:v>
                </c:pt>
                <c:pt idx="8">
                  <c:v>324859991.25999999</c:v>
                </c:pt>
                <c:pt idx="9">
                  <c:v>420669184.25999999</c:v>
                </c:pt>
                <c:pt idx="10">
                  <c:v>598978757.25999999</c:v>
                </c:pt>
                <c:pt idx="11">
                  <c:v>710096603.25999999</c:v>
                </c:pt>
                <c:pt idx="12">
                  <c:v>844061320.65999997</c:v>
                </c:pt>
                <c:pt idx="13">
                  <c:v>987030239.65999997</c:v>
                </c:pt>
                <c:pt idx="14">
                  <c:v>1183399022.1599998</c:v>
                </c:pt>
                <c:pt idx="15">
                  <c:v>1512792735.0999999</c:v>
                </c:pt>
                <c:pt idx="16">
                  <c:v>1805859476.5</c:v>
                </c:pt>
                <c:pt idx="17">
                  <c:v>2111993022.78</c:v>
                </c:pt>
                <c:pt idx="18">
                  <c:v>2507010536.7799997</c:v>
                </c:pt>
                <c:pt idx="19">
                  <c:v>2793511620.0799999</c:v>
                </c:pt>
                <c:pt idx="20">
                  <c:v>3061889360.0799999</c:v>
                </c:pt>
                <c:pt idx="21">
                  <c:v>3383177135.5799999</c:v>
                </c:pt>
                <c:pt idx="22">
                  <c:v>3739748020.5799999</c:v>
                </c:pt>
                <c:pt idx="23">
                  <c:v>3963041272.5799999</c:v>
                </c:pt>
                <c:pt idx="24">
                  <c:v>4183654326.98</c:v>
                </c:pt>
                <c:pt idx="25">
                  <c:v>4409862062.9799995</c:v>
                </c:pt>
                <c:pt idx="26">
                  <c:v>4625921719.9799995</c:v>
                </c:pt>
                <c:pt idx="27">
                  <c:v>4673839147.9799995</c:v>
                </c:pt>
                <c:pt idx="28">
                  <c:v>4792244031.9799995</c:v>
                </c:pt>
                <c:pt idx="29">
                  <c:v>4886772662.9799995</c:v>
                </c:pt>
                <c:pt idx="30">
                  <c:v>5010786956.3799992</c:v>
                </c:pt>
                <c:pt idx="31">
                  <c:v>5115759120.3799992</c:v>
                </c:pt>
              </c:numCache>
            </c:numRef>
          </c:val>
          <c:smooth val="0"/>
          <c:extLst>
            <c:ext xmlns:c16="http://schemas.microsoft.com/office/drawing/2014/chart" uri="{C3380CC4-5D6E-409C-BE32-E72D297353CC}">
              <c16:uniqueId val="{00000008-0D99-4604-9D42-84E515A68847}"/>
            </c:ext>
          </c:extLst>
        </c:ser>
        <c:dLbls>
          <c:showLegendKey val="0"/>
          <c:showVal val="0"/>
          <c:showCatName val="0"/>
          <c:showSerName val="0"/>
          <c:showPercent val="0"/>
          <c:showBubbleSize val="0"/>
        </c:dLbls>
        <c:marker val="1"/>
        <c:smooth val="0"/>
        <c:axId val="671921984"/>
        <c:axId val="671913128"/>
      </c:lineChart>
      <c:dateAx>
        <c:axId val="671921984"/>
        <c:scaling>
          <c:orientation val="minMax"/>
        </c:scaling>
        <c:delete val="0"/>
        <c:axPos val="b"/>
        <c:numFmt formatCode="[$-409]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 b="0" i="0" u="none" strike="noStrike" kern="1200" baseline="0">
                <a:solidFill>
                  <a:schemeClr val="tx1">
                    <a:lumMod val="65000"/>
                    <a:lumOff val="35000"/>
                  </a:schemeClr>
                </a:solidFill>
                <a:latin typeface="+mn-lt"/>
                <a:ea typeface="+mn-ea"/>
                <a:cs typeface="+mn-cs"/>
              </a:defRPr>
            </a:pPr>
            <a:endParaRPr lang="en-US"/>
          </a:p>
        </c:txPr>
        <c:crossAx val="671913128"/>
        <c:crosses val="autoZero"/>
        <c:auto val="1"/>
        <c:lblOffset val="100"/>
        <c:baseTimeUnit val="months"/>
      </c:dateAx>
      <c:valAx>
        <c:axId val="671913128"/>
        <c:scaling>
          <c:orientation val="minMax"/>
        </c:scaling>
        <c:delete val="0"/>
        <c:axPos val="l"/>
        <c:numFmt formatCode="0.###,,\ &quot;M&quot;" sourceLinked="0"/>
        <c:majorTickMark val="none"/>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71921984"/>
        <c:crosses val="autoZero"/>
        <c:crossBetween val="between"/>
      </c:valAx>
      <c:valAx>
        <c:axId val="625357136"/>
        <c:scaling>
          <c:orientation val="minMax"/>
          <c:max val="100000000"/>
        </c:scaling>
        <c:delete val="0"/>
        <c:axPos val="r"/>
        <c:numFmt formatCode="0.###,,\ &quot;M&quot;" sourceLinked="0"/>
        <c:majorTickMark val="out"/>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25350576"/>
        <c:crosses val="max"/>
        <c:crossBetween val="between"/>
        <c:majorUnit val="20000000"/>
      </c:valAx>
      <c:catAx>
        <c:axId val="625350576"/>
        <c:scaling>
          <c:orientation val="minMax"/>
        </c:scaling>
        <c:delete val="1"/>
        <c:axPos val="b"/>
        <c:numFmt formatCode="General" sourceLinked="1"/>
        <c:majorTickMark val="out"/>
        <c:minorTickMark val="none"/>
        <c:tickLblPos val="nextTo"/>
        <c:crossAx val="625357136"/>
        <c:crosses val="autoZero"/>
        <c:auto val="1"/>
        <c:lblAlgn val="ctr"/>
        <c:lblOffset val="100"/>
        <c:noMultiLvlLbl val="0"/>
      </c:catAx>
      <c:spPr>
        <a:noFill/>
        <a:ln>
          <a:noFill/>
        </a:ln>
        <a:effectLst/>
      </c:spPr>
    </c:plotArea>
    <c:plotVisOnly val="1"/>
    <c:dispBlanksAs val="zero"/>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7.599290257210406E-2"/>
          <c:y val="2.6053564664069197E-2"/>
          <c:w val="0.88708757564273533"/>
          <c:h val="0.85565684028714173"/>
        </c:manualLayout>
      </c:layout>
      <c:areaChart>
        <c:grouping val="standard"/>
        <c:varyColors val="0"/>
        <c:ser>
          <c:idx val="0"/>
          <c:order val="0"/>
          <c:tx>
            <c:strRef>
              <c:f>'Shi_Vintage M3+'!$A$2</c:f>
              <c:strCache>
                <c:ptCount val="1"/>
                <c:pt idx="0">
                  <c:v>30/09/2017</c:v>
                </c:pt>
              </c:strCache>
            </c:strRef>
          </c:tx>
          <c:spPr>
            <a:solidFill>
              <a:schemeClr val="accent3">
                <a:tint val="34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M3+'!$C$2:$Z$2</c:f>
              <c:numCache>
                <c:formatCode>0.00%</c:formatCode>
                <c:ptCount val="24"/>
                <c:pt idx="0">
                  <c:v>0</c:v>
                </c:pt>
                <c:pt idx="1">
                  <c:v>0</c:v>
                </c:pt>
                <c:pt idx="2">
                  <c:v>0</c:v>
                </c:pt>
                <c:pt idx="3">
                  <c:v>0</c:v>
                </c:pt>
                <c:pt idx="4">
                  <c:v>0</c:v>
                </c:pt>
                <c:pt idx="5">
                  <c:v>3.6438906832298099E-2</c:v>
                </c:pt>
                <c:pt idx="6">
                  <c:v>3.6438906832298099E-2</c:v>
                </c:pt>
                <c:pt idx="7">
                  <c:v>3.6438906832298099E-2</c:v>
                </c:pt>
                <c:pt idx="8">
                  <c:v>3.6438906832298099E-2</c:v>
                </c:pt>
                <c:pt idx="9">
                  <c:v>3.6438906832298099E-2</c:v>
                </c:pt>
                <c:pt idx="10">
                  <c:v>3.6438906832298099E-2</c:v>
                </c:pt>
                <c:pt idx="11">
                  <c:v>3.6438906832298099E-2</c:v>
                </c:pt>
                <c:pt idx="12">
                  <c:v>3.6438906832298099E-2</c:v>
                </c:pt>
                <c:pt idx="13">
                  <c:v>3.6438906832298099E-2</c:v>
                </c:pt>
                <c:pt idx="14">
                  <c:v>3.6438906832298099E-2</c:v>
                </c:pt>
                <c:pt idx="15">
                  <c:v>3.6438906832298099E-2</c:v>
                </c:pt>
                <c:pt idx="16">
                  <c:v>3.6438906832298099E-2</c:v>
                </c:pt>
                <c:pt idx="17">
                  <c:v>3.6438906832298099E-2</c:v>
                </c:pt>
                <c:pt idx="18">
                  <c:v>3.6438906832298099E-2</c:v>
                </c:pt>
                <c:pt idx="19">
                  <c:v>3.6438906832298099E-2</c:v>
                </c:pt>
                <c:pt idx="20">
                  <c:v>3.6438906832298099E-2</c:v>
                </c:pt>
                <c:pt idx="21">
                  <c:v>3.6438906832298099E-2</c:v>
                </c:pt>
                <c:pt idx="22">
                  <c:v>3.6438906832298099E-2</c:v>
                </c:pt>
                <c:pt idx="23">
                  <c:v>3.6438906832298099E-2</c:v>
                </c:pt>
              </c:numCache>
            </c:numRef>
          </c:val>
          <c:extLst>
            <c:ext xmlns:c16="http://schemas.microsoft.com/office/drawing/2014/chart" uri="{C3380CC4-5D6E-409C-BE32-E72D297353CC}">
              <c16:uniqueId val="{00000000-A046-441B-81B9-87918F485AF9}"/>
            </c:ext>
          </c:extLst>
        </c:ser>
        <c:ser>
          <c:idx val="1"/>
          <c:order val="1"/>
          <c:tx>
            <c:strRef>
              <c:f>'Shi_Vintage M3+'!$A$3</c:f>
              <c:strCache>
                <c:ptCount val="1"/>
                <c:pt idx="0">
                  <c:v>31/10/2017</c:v>
                </c:pt>
              </c:strCache>
            </c:strRef>
          </c:tx>
          <c:spPr>
            <a:solidFill>
              <a:schemeClr val="accent3">
                <a:tint val="38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M3+'!$C$3:$Z$3</c:f>
              <c:numCache>
                <c:formatCode>0.00%</c:formatCode>
                <c:ptCount val="24"/>
                <c:pt idx="0">
                  <c:v>0</c:v>
                </c:pt>
                <c:pt idx="1">
                  <c:v>0</c:v>
                </c:pt>
                <c:pt idx="2">
                  <c:v>0</c:v>
                </c:pt>
                <c:pt idx="3">
                  <c:v>0</c:v>
                </c:pt>
                <c:pt idx="4">
                  <c:v>0</c:v>
                </c:pt>
                <c:pt idx="5">
                  <c:v>0</c:v>
                </c:pt>
                <c:pt idx="6">
                  <c:v>0</c:v>
                </c:pt>
                <c:pt idx="7">
                  <c:v>0</c:v>
                </c:pt>
                <c:pt idx="8">
                  <c:v>3.06261343012704E-2</c:v>
                </c:pt>
                <c:pt idx="9">
                  <c:v>3.06261343012704E-2</c:v>
                </c:pt>
                <c:pt idx="10">
                  <c:v>3.06261343012704E-2</c:v>
                </c:pt>
                <c:pt idx="11">
                  <c:v>3.06261343012704E-2</c:v>
                </c:pt>
                <c:pt idx="12">
                  <c:v>3.06261343012704E-2</c:v>
                </c:pt>
                <c:pt idx="13">
                  <c:v>3.06261343012704E-2</c:v>
                </c:pt>
                <c:pt idx="14">
                  <c:v>3.06261343012704E-2</c:v>
                </c:pt>
                <c:pt idx="15">
                  <c:v>3.06261343012704E-2</c:v>
                </c:pt>
                <c:pt idx="16">
                  <c:v>3.06261343012704E-2</c:v>
                </c:pt>
                <c:pt idx="17">
                  <c:v>3.06261343012704E-2</c:v>
                </c:pt>
                <c:pt idx="18">
                  <c:v>3.06261343012704E-2</c:v>
                </c:pt>
                <c:pt idx="19">
                  <c:v>3.06261343012704E-2</c:v>
                </c:pt>
                <c:pt idx="20">
                  <c:v>3.06261343012704E-2</c:v>
                </c:pt>
                <c:pt idx="21">
                  <c:v>3.06261343012704E-2</c:v>
                </c:pt>
                <c:pt idx="22">
                  <c:v>3.06261343012704E-2</c:v>
                </c:pt>
                <c:pt idx="23">
                  <c:v>3.06261343012704E-2</c:v>
                </c:pt>
              </c:numCache>
            </c:numRef>
          </c:val>
          <c:extLst>
            <c:ext xmlns:c16="http://schemas.microsoft.com/office/drawing/2014/chart" uri="{C3380CC4-5D6E-409C-BE32-E72D297353CC}">
              <c16:uniqueId val="{00000001-A046-441B-81B9-87918F485AF9}"/>
            </c:ext>
          </c:extLst>
        </c:ser>
        <c:ser>
          <c:idx val="2"/>
          <c:order val="2"/>
          <c:tx>
            <c:strRef>
              <c:f>'Shi_Vintage M3+'!$A$4</c:f>
              <c:strCache>
                <c:ptCount val="1"/>
                <c:pt idx="0">
                  <c:v>30/11/2017</c:v>
                </c:pt>
              </c:strCache>
            </c:strRef>
          </c:tx>
          <c:spPr>
            <a:solidFill>
              <a:schemeClr val="accent3">
                <a:tint val="42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M3+'!$C$4:$Z$4</c:f>
              <c:numCache>
                <c:formatCode>0.00%</c:formatCode>
                <c:ptCount val="24"/>
                <c:pt idx="0">
                  <c:v>0</c:v>
                </c:pt>
                <c:pt idx="1">
                  <c:v>0</c:v>
                </c:pt>
                <c:pt idx="2">
                  <c:v>0</c:v>
                </c:pt>
                <c:pt idx="3">
                  <c:v>0</c:v>
                </c:pt>
                <c:pt idx="4">
                  <c:v>0</c:v>
                </c:pt>
                <c:pt idx="5">
                  <c:v>0</c:v>
                </c:pt>
                <c:pt idx="6">
                  <c:v>9.8185185976656193E-4</c:v>
                </c:pt>
                <c:pt idx="7">
                  <c:v>4.1269281378423402E-3</c:v>
                </c:pt>
                <c:pt idx="8">
                  <c:v>6.87821356307056E-3</c:v>
                </c:pt>
                <c:pt idx="9">
                  <c:v>4.31258424827137E-3</c:v>
                </c:pt>
                <c:pt idx="10">
                  <c:v>4.31258424827137E-3</c:v>
                </c:pt>
                <c:pt idx="11">
                  <c:v>5.1981915233841099E-3</c:v>
                </c:pt>
                <c:pt idx="12">
                  <c:v>5.1981915233841099E-3</c:v>
                </c:pt>
                <c:pt idx="13">
                  <c:v>5.1746942857219301E-3</c:v>
                </c:pt>
                <c:pt idx="14">
                  <c:v>5.1746942857219301E-3</c:v>
                </c:pt>
                <c:pt idx="15">
                  <c:v>5.1746942857219301E-3</c:v>
                </c:pt>
                <c:pt idx="16">
                  <c:v>5.1746942857219301E-3</c:v>
                </c:pt>
                <c:pt idx="17">
                  <c:v>5.1746942857219301E-3</c:v>
                </c:pt>
                <c:pt idx="18">
                  <c:v>5.1746942857219301E-3</c:v>
                </c:pt>
                <c:pt idx="19">
                  <c:v>5.1746942857219301E-3</c:v>
                </c:pt>
                <c:pt idx="20">
                  <c:v>5.1746942857219301E-3</c:v>
                </c:pt>
                <c:pt idx="21">
                  <c:v>5.1746942857219301E-3</c:v>
                </c:pt>
                <c:pt idx="22">
                  <c:v>5.1665359893598699E-3</c:v>
                </c:pt>
                <c:pt idx="23">
                  <c:v>5.1665359893598699E-3</c:v>
                </c:pt>
              </c:numCache>
            </c:numRef>
          </c:val>
          <c:extLst>
            <c:ext xmlns:c16="http://schemas.microsoft.com/office/drawing/2014/chart" uri="{C3380CC4-5D6E-409C-BE32-E72D297353CC}">
              <c16:uniqueId val="{00000002-A046-441B-81B9-87918F485AF9}"/>
            </c:ext>
          </c:extLst>
        </c:ser>
        <c:ser>
          <c:idx val="3"/>
          <c:order val="3"/>
          <c:tx>
            <c:strRef>
              <c:f>'Shi_Vintage M3+'!$A$5</c:f>
              <c:strCache>
                <c:ptCount val="1"/>
                <c:pt idx="0">
                  <c:v>31/12/2017</c:v>
                </c:pt>
              </c:strCache>
            </c:strRef>
          </c:tx>
          <c:spPr>
            <a:solidFill>
              <a:schemeClr val="accent3">
                <a:tint val="46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M3+'!$C$5:$Z$5</c:f>
              <c:numCache>
                <c:formatCode>0.00%</c:formatCode>
                <c:ptCount val="24"/>
                <c:pt idx="0">
                  <c:v>0</c:v>
                </c:pt>
                <c:pt idx="1">
                  <c:v>0</c:v>
                </c:pt>
                <c:pt idx="2">
                  <c:v>0</c:v>
                </c:pt>
                <c:pt idx="3">
                  <c:v>0</c:v>
                </c:pt>
                <c:pt idx="4">
                  <c:v>3.2637237916489199E-4</c:v>
                </c:pt>
                <c:pt idx="5">
                  <c:v>3.2637237916489199E-4</c:v>
                </c:pt>
                <c:pt idx="6">
                  <c:v>1.06071023228589E-3</c:v>
                </c:pt>
                <c:pt idx="7">
                  <c:v>2.1585082349314401E-3</c:v>
                </c:pt>
                <c:pt idx="8">
                  <c:v>4.0555528811152203E-3</c:v>
                </c:pt>
                <c:pt idx="9">
                  <c:v>3.3690953395285198E-3</c:v>
                </c:pt>
                <c:pt idx="10">
                  <c:v>3.3038089956090302E-3</c:v>
                </c:pt>
                <c:pt idx="11">
                  <c:v>3.23840397082438E-3</c:v>
                </c:pt>
                <c:pt idx="12">
                  <c:v>3.1353481833260302E-3</c:v>
                </c:pt>
                <c:pt idx="13">
                  <c:v>3.06553861493348E-3</c:v>
                </c:pt>
                <c:pt idx="14">
                  <c:v>2.9943523485051701E-3</c:v>
                </c:pt>
                <c:pt idx="15">
                  <c:v>2.89284608805244E-3</c:v>
                </c:pt>
                <c:pt idx="16">
                  <c:v>2.89284608805244E-3</c:v>
                </c:pt>
                <c:pt idx="17">
                  <c:v>2.89284608805244E-3</c:v>
                </c:pt>
                <c:pt idx="18">
                  <c:v>2.2065183536620001E-3</c:v>
                </c:pt>
                <c:pt idx="19">
                  <c:v>2.2065183536620001E-3</c:v>
                </c:pt>
                <c:pt idx="20">
                  <c:v>2.2065183536620001E-3</c:v>
                </c:pt>
                <c:pt idx="21">
                  <c:v>2.2065183536620001E-3</c:v>
                </c:pt>
                <c:pt idx="22">
                  <c:v>2.2065183536620001E-3</c:v>
                </c:pt>
                <c:pt idx="23">
                  <c:v>2.2065183536620001E-3</c:v>
                </c:pt>
              </c:numCache>
            </c:numRef>
          </c:val>
          <c:extLst>
            <c:ext xmlns:c16="http://schemas.microsoft.com/office/drawing/2014/chart" uri="{C3380CC4-5D6E-409C-BE32-E72D297353CC}">
              <c16:uniqueId val="{00000003-A046-441B-81B9-87918F485AF9}"/>
            </c:ext>
          </c:extLst>
        </c:ser>
        <c:ser>
          <c:idx val="4"/>
          <c:order val="4"/>
          <c:tx>
            <c:strRef>
              <c:f>'Shi_Vintage M3+'!$A$6</c:f>
              <c:strCache>
                <c:ptCount val="1"/>
                <c:pt idx="0">
                  <c:v>31/01/2018</c:v>
                </c:pt>
              </c:strCache>
            </c:strRef>
          </c:tx>
          <c:spPr>
            <a:solidFill>
              <a:schemeClr val="accent3">
                <a:tint val="50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M3+'!$C$6:$Z$6</c:f>
              <c:numCache>
                <c:formatCode>0.00%</c:formatCode>
                <c:ptCount val="24"/>
                <c:pt idx="0">
                  <c:v>0</c:v>
                </c:pt>
                <c:pt idx="1">
                  <c:v>0</c:v>
                </c:pt>
                <c:pt idx="2">
                  <c:v>0</c:v>
                </c:pt>
                <c:pt idx="3">
                  <c:v>0</c:v>
                </c:pt>
                <c:pt idx="4">
                  <c:v>1.0640594596426E-3</c:v>
                </c:pt>
                <c:pt idx="5">
                  <c:v>1.0640594596426E-3</c:v>
                </c:pt>
                <c:pt idx="6">
                  <c:v>1.0640594596426E-3</c:v>
                </c:pt>
                <c:pt idx="7">
                  <c:v>1.0640594596426E-3</c:v>
                </c:pt>
                <c:pt idx="8">
                  <c:v>2.7565846379495598E-3</c:v>
                </c:pt>
                <c:pt idx="9">
                  <c:v>2.1993530331808199E-3</c:v>
                </c:pt>
                <c:pt idx="10">
                  <c:v>2.1322099478918799E-3</c:v>
                </c:pt>
                <c:pt idx="11">
                  <c:v>2.4470978104923101E-3</c:v>
                </c:pt>
                <c:pt idx="12">
                  <c:v>1.49059002750407E-3</c:v>
                </c:pt>
                <c:pt idx="13">
                  <c:v>1.33805663727155E-3</c:v>
                </c:pt>
                <c:pt idx="14">
                  <c:v>1.18348519981963E-3</c:v>
                </c:pt>
                <c:pt idx="15">
                  <c:v>1.0640594596426E-3</c:v>
                </c:pt>
                <c:pt idx="16">
                  <c:v>1.0640594596426E-3</c:v>
                </c:pt>
                <c:pt idx="17">
                  <c:v>1.0640594596426E-3</c:v>
                </c:pt>
                <c:pt idx="18">
                  <c:v>1.0640594596426E-3</c:v>
                </c:pt>
                <c:pt idx="19">
                  <c:v>1.0640594596426E-3</c:v>
                </c:pt>
                <c:pt idx="20">
                  <c:v>1.0640594596426E-3</c:v>
                </c:pt>
                <c:pt idx="21">
                  <c:v>1.0640594596426E-3</c:v>
                </c:pt>
                <c:pt idx="22">
                  <c:v>1.0640594596426E-3</c:v>
                </c:pt>
                <c:pt idx="23">
                  <c:v>1.0640594596426E-3</c:v>
                </c:pt>
              </c:numCache>
            </c:numRef>
          </c:val>
          <c:extLst>
            <c:ext xmlns:c16="http://schemas.microsoft.com/office/drawing/2014/chart" uri="{C3380CC4-5D6E-409C-BE32-E72D297353CC}">
              <c16:uniqueId val="{00000004-A046-441B-81B9-87918F485AF9}"/>
            </c:ext>
          </c:extLst>
        </c:ser>
        <c:ser>
          <c:idx val="5"/>
          <c:order val="5"/>
          <c:tx>
            <c:strRef>
              <c:f>'Shi_Vintage M3+'!$A$7</c:f>
              <c:strCache>
                <c:ptCount val="1"/>
                <c:pt idx="0">
                  <c:v>28/02/2018</c:v>
                </c:pt>
              </c:strCache>
            </c:strRef>
          </c:tx>
          <c:spPr>
            <a:solidFill>
              <a:schemeClr val="accent3">
                <a:tint val="54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M3+'!$C$7:$Z$7</c:f>
              <c:numCache>
                <c:formatCode>0.00%</c:formatCode>
                <c:ptCount val="24"/>
                <c:pt idx="0">
                  <c:v>0</c:v>
                </c:pt>
                <c:pt idx="1">
                  <c:v>0</c:v>
                </c:pt>
                <c:pt idx="2">
                  <c:v>0</c:v>
                </c:pt>
                <c:pt idx="3">
                  <c:v>0</c:v>
                </c:pt>
                <c:pt idx="4">
                  <c:v>1.9286526478963599E-3</c:v>
                </c:pt>
                <c:pt idx="5">
                  <c:v>1.9286526478963599E-3</c:v>
                </c:pt>
                <c:pt idx="6">
                  <c:v>1.9286526478963599E-3</c:v>
                </c:pt>
                <c:pt idx="7">
                  <c:v>1.9286526478963599E-3</c:v>
                </c:pt>
                <c:pt idx="8">
                  <c:v>1.9286526478963599E-3</c:v>
                </c:pt>
                <c:pt idx="9">
                  <c:v>1.9286526478963599E-3</c:v>
                </c:pt>
                <c:pt idx="10">
                  <c:v>1.9286526478963599E-3</c:v>
                </c:pt>
                <c:pt idx="11">
                  <c:v>1.9286526478963599E-3</c:v>
                </c:pt>
                <c:pt idx="12">
                  <c:v>1.9286526478963599E-3</c:v>
                </c:pt>
                <c:pt idx="13">
                  <c:v>1.9286526478963599E-3</c:v>
                </c:pt>
                <c:pt idx="14">
                  <c:v>1.9286526478963599E-3</c:v>
                </c:pt>
                <c:pt idx="15">
                  <c:v>1.9286526478963599E-3</c:v>
                </c:pt>
                <c:pt idx="16">
                  <c:v>1.9286526478963599E-3</c:v>
                </c:pt>
                <c:pt idx="17">
                  <c:v>1.9286526478963599E-3</c:v>
                </c:pt>
                <c:pt idx="18">
                  <c:v>1.9286526478963599E-3</c:v>
                </c:pt>
                <c:pt idx="19">
                  <c:v>1.9286526478963599E-3</c:v>
                </c:pt>
                <c:pt idx="20">
                  <c:v>1.9286526478963599E-3</c:v>
                </c:pt>
                <c:pt idx="21">
                  <c:v>1.9286526478963599E-3</c:v>
                </c:pt>
                <c:pt idx="22">
                  <c:v>1.9286526478963599E-3</c:v>
                </c:pt>
                <c:pt idx="23">
                  <c:v>1.9286526478963599E-3</c:v>
                </c:pt>
              </c:numCache>
            </c:numRef>
          </c:val>
          <c:extLst>
            <c:ext xmlns:c16="http://schemas.microsoft.com/office/drawing/2014/chart" uri="{C3380CC4-5D6E-409C-BE32-E72D297353CC}">
              <c16:uniqueId val="{00000005-A046-441B-81B9-87918F485AF9}"/>
            </c:ext>
          </c:extLst>
        </c:ser>
        <c:ser>
          <c:idx val="6"/>
          <c:order val="6"/>
          <c:tx>
            <c:strRef>
              <c:f>'Shi_Vintage M3+'!$A$8</c:f>
              <c:strCache>
                <c:ptCount val="1"/>
                <c:pt idx="0">
                  <c:v>31/03/2018</c:v>
                </c:pt>
              </c:strCache>
            </c:strRef>
          </c:tx>
          <c:spPr>
            <a:solidFill>
              <a:schemeClr val="accent3">
                <a:tint val="58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M3+'!$C$8:$Z$8</c:f>
              <c:numCache>
                <c:formatCode>0.00%</c:formatCode>
                <c:ptCount val="24"/>
                <c:pt idx="0">
                  <c:v>0</c:v>
                </c:pt>
                <c:pt idx="1">
                  <c:v>0</c:v>
                </c:pt>
                <c:pt idx="2">
                  <c:v>0</c:v>
                </c:pt>
                <c:pt idx="3">
                  <c:v>2.09385042247785E-4</c:v>
                </c:pt>
                <c:pt idx="4">
                  <c:v>7.1049755908798797E-4</c:v>
                </c:pt>
                <c:pt idx="5">
                  <c:v>1.1869073462248E-3</c:v>
                </c:pt>
                <c:pt idx="6">
                  <c:v>1.6174406353410299E-3</c:v>
                </c:pt>
                <c:pt idx="7">
                  <c:v>1.7433069247821101E-3</c:v>
                </c:pt>
                <c:pt idx="8">
                  <c:v>1.74467122125402E-3</c:v>
                </c:pt>
                <c:pt idx="9">
                  <c:v>2.2382598747868001E-3</c:v>
                </c:pt>
                <c:pt idx="10">
                  <c:v>2.1695827572499899E-3</c:v>
                </c:pt>
                <c:pt idx="11">
                  <c:v>2.4946755030605E-3</c:v>
                </c:pt>
                <c:pt idx="12">
                  <c:v>2.4382248251423101E-3</c:v>
                </c:pt>
                <c:pt idx="13">
                  <c:v>2.4024256292561599E-3</c:v>
                </c:pt>
                <c:pt idx="14">
                  <c:v>2.54057341011349E-3</c:v>
                </c:pt>
                <c:pt idx="15">
                  <c:v>2.4390175475017001E-3</c:v>
                </c:pt>
                <c:pt idx="16">
                  <c:v>2.2397440383137902E-3</c:v>
                </c:pt>
                <c:pt idx="17">
                  <c:v>2.2397440383137902E-3</c:v>
                </c:pt>
                <c:pt idx="18">
                  <c:v>2.2397440383137902E-3</c:v>
                </c:pt>
                <c:pt idx="19">
                  <c:v>2.2397440383137902E-3</c:v>
                </c:pt>
                <c:pt idx="20">
                  <c:v>2.0070353844723401E-3</c:v>
                </c:pt>
                <c:pt idx="21">
                  <c:v>2.0070353844723401E-3</c:v>
                </c:pt>
                <c:pt idx="22">
                  <c:v>2.0070353844723401E-3</c:v>
                </c:pt>
                <c:pt idx="23">
                  <c:v>2.0070353844723401E-3</c:v>
                </c:pt>
              </c:numCache>
            </c:numRef>
          </c:val>
          <c:extLst>
            <c:ext xmlns:c16="http://schemas.microsoft.com/office/drawing/2014/chart" uri="{C3380CC4-5D6E-409C-BE32-E72D297353CC}">
              <c16:uniqueId val="{00000006-A046-441B-81B9-87918F485AF9}"/>
            </c:ext>
          </c:extLst>
        </c:ser>
        <c:ser>
          <c:idx val="7"/>
          <c:order val="7"/>
          <c:tx>
            <c:strRef>
              <c:f>'Shi_Vintage M3+'!$A$9</c:f>
              <c:strCache>
                <c:ptCount val="1"/>
                <c:pt idx="0">
                  <c:v>30/04/2018</c:v>
                </c:pt>
              </c:strCache>
            </c:strRef>
          </c:tx>
          <c:spPr>
            <a:solidFill>
              <a:schemeClr val="accent3">
                <a:tint val="62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M3+'!$C$9:$Z$9</c:f>
              <c:numCache>
                <c:formatCode>0.00%</c:formatCode>
                <c:ptCount val="24"/>
                <c:pt idx="0">
                  <c:v>0</c:v>
                </c:pt>
                <c:pt idx="1">
                  <c:v>0</c:v>
                </c:pt>
                <c:pt idx="2">
                  <c:v>0</c:v>
                </c:pt>
                <c:pt idx="3">
                  <c:v>0</c:v>
                </c:pt>
                <c:pt idx="4">
                  <c:v>3.2561999999999999E-4</c:v>
                </c:pt>
                <c:pt idx="5">
                  <c:v>6.1835372530161996E-4</c:v>
                </c:pt>
                <c:pt idx="6">
                  <c:v>1.9103183173147899E-3</c:v>
                </c:pt>
                <c:pt idx="7">
                  <c:v>2.94967883431113E-3</c:v>
                </c:pt>
                <c:pt idx="8">
                  <c:v>4.6929100811720801E-3</c:v>
                </c:pt>
                <c:pt idx="9">
                  <c:v>4.6764645033714998E-3</c:v>
                </c:pt>
                <c:pt idx="10">
                  <c:v>5.8325886227519304E-3</c:v>
                </c:pt>
                <c:pt idx="11">
                  <c:v>5.5069661823005404E-3</c:v>
                </c:pt>
                <c:pt idx="12">
                  <c:v>5.5069661823005404E-3</c:v>
                </c:pt>
                <c:pt idx="13">
                  <c:v>5.3754015598959396E-3</c:v>
                </c:pt>
                <c:pt idx="14">
                  <c:v>5.3754015598959396E-3</c:v>
                </c:pt>
                <c:pt idx="15">
                  <c:v>5.3754015598959396E-3</c:v>
                </c:pt>
                <c:pt idx="16">
                  <c:v>5.3754015598959396E-3</c:v>
                </c:pt>
                <c:pt idx="17">
                  <c:v>5.3754015598959396E-3</c:v>
                </c:pt>
                <c:pt idx="18">
                  <c:v>5.3754015598959396E-3</c:v>
                </c:pt>
                <c:pt idx="19">
                  <c:v>5.3754015598959396E-3</c:v>
                </c:pt>
                <c:pt idx="20">
                  <c:v>5.3754015598959396E-3</c:v>
                </c:pt>
                <c:pt idx="21">
                  <c:v>5.3754015598959396E-3</c:v>
                </c:pt>
                <c:pt idx="22">
                  <c:v>5.3754015598959396E-3</c:v>
                </c:pt>
                <c:pt idx="23">
                  <c:v>5.3754015598959396E-3</c:v>
                </c:pt>
              </c:numCache>
            </c:numRef>
          </c:val>
          <c:extLst>
            <c:ext xmlns:c16="http://schemas.microsoft.com/office/drawing/2014/chart" uri="{C3380CC4-5D6E-409C-BE32-E72D297353CC}">
              <c16:uniqueId val="{00000007-A046-441B-81B9-87918F485AF9}"/>
            </c:ext>
          </c:extLst>
        </c:ser>
        <c:ser>
          <c:idx val="8"/>
          <c:order val="8"/>
          <c:tx>
            <c:strRef>
              <c:f>'Shi_Vintage M3+'!$A$10</c:f>
              <c:strCache>
                <c:ptCount val="1"/>
                <c:pt idx="0">
                  <c:v>31/05/2018</c:v>
                </c:pt>
              </c:strCache>
            </c:strRef>
          </c:tx>
          <c:spPr>
            <a:solidFill>
              <a:schemeClr val="accent3">
                <a:tint val="65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M3+'!$C$10:$Z$10</c:f>
              <c:numCache>
                <c:formatCode>0.00%</c:formatCode>
                <c:ptCount val="24"/>
                <c:pt idx="0">
                  <c:v>0</c:v>
                </c:pt>
                <c:pt idx="1">
                  <c:v>0</c:v>
                </c:pt>
                <c:pt idx="2">
                  <c:v>0</c:v>
                </c:pt>
                <c:pt idx="3">
                  <c:v>7.3673818846542699E-4</c:v>
                </c:pt>
                <c:pt idx="4">
                  <c:v>1.46237298785485E-3</c:v>
                </c:pt>
                <c:pt idx="5">
                  <c:v>3.0970433697197698E-3</c:v>
                </c:pt>
                <c:pt idx="6">
                  <c:v>4.2060696685103302E-3</c:v>
                </c:pt>
                <c:pt idx="7">
                  <c:v>4.8356931782491596E-3</c:v>
                </c:pt>
                <c:pt idx="8">
                  <c:v>4.8356931782491596E-3</c:v>
                </c:pt>
                <c:pt idx="9">
                  <c:v>5.8483163053739797E-3</c:v>
                </c:pt>
                <c:pt idx="10">
                  <c:v>6.1140818706973904E-3</c:v>
                </c:pt>
                <c:pt idx="11">
                  <c:v>6.1140818706973904E-3</c:v>
                </c:pt>
                <c:pt idx="12">
                  <c:v>5.8973238945414898E-3</c:v>
                </c:pt>
                <c:pt idx="13">
                  <c:v>5.1958548914977599E-3</c:v>
                </c:pt>
                <c:pt idx="14">
                  <c:v>5.1958548914977599E-3</c:v>
                </c:pt>
                <c:pt idx="15">
                  <c:v>5.1958548914977599E-3</c:v>
                </c:pt>
                <c:pt idx="16">
                  <c:v>5.1958548914977599E-3</c:v>
                </c:pt>
                <c:pt idx="17">
                  <c:v>5.1958548914977599E-3</c:v>
                </c:pt>
                <c:pt idx="18">
                  <c:v>5.0730649321655101E-3</c:v>
                </c:pt>
                <c:pt idx="19">
                  <c:v>5.0730649321655101E-3</c:v>
                </c:pt>
                <c:pt idx="20">
                  <c:v>5.0730649321655101E-3</c:v>
                </c:pt>
                <c:pt idx="21">
                  <c:v>5.0730649321655101E-3</c:v>
                </c:pt>
                <c:pt idx="22">
                  <c:v>5.0536800964045402E-3</c:v>
                </c:pt>
                <c:pt idx="23">
                  <c:v>5.0423682260964803E-3</c:v>
                </c:pt>
              </c:numCache>
            </c:numRef>
          </c:val>
          <c:extLst>
            <c:ext xmlns:c16="http://schemas.microsoft.com/office/drawing/2014/chart" uri="{C3380CC4-5D6E-409C-BE32-E72D297353CC}">
              <c16:uniqueId val="{00000008-A046-441B-81B9-87918F485AF9}"/>
            </c:ext>
          </c:extLst>
        </c:ser>
        <c:ser>
          <c:idx val="9"/>
          <c:order val="9"/>
          <c:tx>
            <c:strRef>
              <c:f>'Shi_Vintage M3+'!$A$11</c:f>
              <c:strCache>
                <c:ptCount val="1"/>
                <c:pt idx="0">
                  <c:v>30/06/2018</c:v>
                </c:pt>
              </c:strCache>
            </c:strRef>
          </c:tx>
          <c:spPr>
            <a:solidFill>
              <a:schemeClr val="accent3">
                <a:tint val="69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M3+'!$C$11:$Z$11</c:f>
              <c:numCache>
                <c:formatCode>0.00%</c:formatCode>
                <c:ptCount val="24"/>
                <c:pt idx="0">
                  <c:v>0</c:v>
                </c:pt>
                <c:pt idx="1">
                  <c:v>0</c:v>
                </c:pt>
                <c:pt idx="2">
                  <c:v>0</c:v>
                </c:pt>
                <c:pt idx="3">
                  <c:v>1.0703565784130899E-3</c:v>
                </c:pt>
                <c:pt idx="4">
                  <c:v>1.0703565784130899E-3</c:v>
                </c:pt>
                <c:pt idx="5">
                  <c:v>1.7287485137256E-3</c:v>
                </c:pt>
                <c:pt idx="6">
                  <c:v>2.0813520472925799E-3</c:v>
                </c:pt>
                <c:pt idx="7">
                  <c:v>2.5844352952644101E-3</c:v>
                </c:pt>
                <c:pt idx="8">
                  <c:v>2.9885852394143401E-3</c:v>
                </c:pt>
                <c:pt idx="9">
                  <c:v>3.2663989769749898E-3</c:v>
                </c:pt>
                <c:pt idx="10">
                  <c:v>3.4568866476101098E-3</c:v>
                </c:pt>
                <c:pt idx="11">
                  <c:v>3.6789485326319299E-3</c:v>
                </c:pt>
                <c:pt idx="12">
                  <c:v>3.7055984805132399E-3</c:v>
                </c:pt>
                <c:pt idx="13">
                  <c:v>3.7884015994164499E-3</c:v>
                </c:pt>
                <c:pt idx="14">
                  <c:v>3.7481751881575701E-3</c:v>
                </c:pt>
                <c:pt idx="15">
                  <c:v>3.7287342562211099E-3</c:v>
                </c:pt>
                <c:pt idx="16">
                  <c:v>3.7045342820077802E-3</c:v>
                </c:pt>
                <c:pt idx="17">
                  <c:v>3.7045342820077802E-3</c:v>
                </c:pt>
                <c:pt idx="18">
                  <c:v>3.6898783815035299E-3</c:v>
                </c:pt>
                <c:pt idx="19">
                  <c:v>3.6846596756117101E-3</c:v>
                </c:pt>
                <c:pt idx="20">
                  <c:v>3.6700037751074598E-3</c:v>
                </c:pt>
                <c:pt idx="21">
                  <c:v>3.6553478746032199E-3</c:v>
                </c:pt>
                <c:pt idx="22">
                  <c:v>3.61138059058696E-3</c:v>
                </c:pt>
              </c:numCache>
            </c:numRef>
          </c:val>
          <c:extLst>
            <c:ext xmlns:c16="http://schemas.microsoft.com/office/drawing/2014/chart" uri="{C3380CC4-5D6E-409C-BE32-E72D297353CC}">
              <c16:uniqueId val="{00000009-A046-441B-81B9-87918F485AF9}"/>
            </c:ext>
          </c:extLst>
        </c:ser>
        <c:ser>
          <c:idx val="10"/>
          <c:order val="10"/>
          <c:tx>
            <c:strRef>
              <c:f>'Shi_Vintage M3+'!$A$12</c:f>
              <c:strCache>
                <c:ptCount val="1"/>
                <c:pt idx="0">
                  <c:v>31/07/2018</c:v>
                </c:pt>
              </c:strCache>
            </c:strRef>
          </c:tx>
          <c:spPr>
            <a:solidFill>
              <a:schemeClr val="accent3">
                <a:tint val="73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M3+'!$C$12:$Z$12</c:f>
              <c:numCache>
                <c:formatCode>0.00%</c:formatCode>
                <c:ptCount val="24"/>
                <c:pt idx="0">
                  <c:v>0</c:v>
                </c:pt>
                <c:pt idx="1">
                  <c:v>0</c:v>
                </c:pt>
                <c:pt idx="2">
                  <c:v>0</c:v>
                </c:pt>
                <c:pt idx="3">
                  <c:v>6.45113989477166E-4</c:v>
                </c:pt>
                <c:pt idx="4">
                  <c:v>8.7897148404926105E-4</c:v>
                </c:pt>
                <c:pt idx="5">
                  <c:v>1.1579619452063801E-3</c:v>
                </c:pt>
                <c:pt idx="6">
                  <c:v>1.8179377278863199E-3</c:v>
                </c:pt>
                <c:pt idx="7">
                  <c:v>2.2038220011889099E-3</c:v>
                </c:pt>
                <c:pt idx="8">
                  <c:v>2.5541025775436001E-3</c:v>
                </c:pt>
                <c:pt idx="9">
                  <c:v>2.6649391953846402E-3</c:v>
                </c:pt>
                <c:pt idx="10">
                  <c:v>2.9216910300155301E-3</c:v>
                </c:pt>
                <c:pt idx="11">
                  <c:v>3.14215025348078E-3</c:v>
                </c:pt>
                <c:pt idx="12">
                  <c:v>3.17373543371112E-3</c:v>
                </c:pt>
                <c:pt idx="13">
                  <c:v>3.1799044799462298E-3</c:v>
                </c:pt>
                <c:pt idx="14">
                  <c:v>3.1842270184786899E-3</c:v>
                </c:pt>
                <c:pt idx="15">
                  <c:v>3.17301057077849E-3</c:v>
                </c:pt>
                <c:pt idx="16">
                  <c:v>2.90104900873718E-3</c:v>
                </c:pt>
                <c:pt idx="17">
                  <c:v>2.88901992940109E-3</c:v>
                </c:pt>
                <c:pt idx="18">
                  <c:v>2.88509417270602E-3</c:v>
                </c:pt>
                <c:pt idx="19">
                  <c:v>2.8844988597443301E-3</c:v>
                </c:pt>
                <c:pt idx="20">
                  <c:v>2.8732824120441302E-3</c:v>
                </c:pt>
                <c:pt idx="21">
                  <c:v>2.8620659643439298E-3</c:v>
                </c:pt>
              </c:numCache>
            </c:numRef>
          </c:val>
          <c:extLst>
            <c:ext xmlns:c16="http://schemas.microsoft.com/office/drawing/2014/chart" uri="{C3380CC4-5D6E-409C-BE32-E72D297353CC}">
              <c16:uniqueId val="{0000000A-A046-441B-81B9-87918F485AF9}"/>
            </c:ext>
          </c:extLst>
        </c:ser>
        <c:ser>
          <c:idx val="11"/>
          <c:order val="11"/>
          <c:tx>
            <c:strRef>
              <c:f>'Shi_Vintage M3+'!$A$13</c:f>
              <c:strCache>
                <c:ptCount val="1"/>
                <c:pt idx="0">
                  <c:v>31/08/2018</c:v>
                </c:pt>
              </c:strCache>
            </c:strRef>
          </c:tx>
          <c:spPr>
            <a:solidFill>
              <a:schemeClr val="accent3">
                <a:tint val="77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M3+'!$C$13:$Z$13</c:f>
              <c:numCache>
                <c:formatCode>0.00%</c:formatCode>
                <c:ptCount val="24"/>
                <c:pt idx="0">
                  <c:v>0</c:v>
                </c:pt>
                <c:pt idx="1">
                  <c:v>0</c:v>
                </c:pt>
                <c:pt idx="2">
                  <c:v>0</c:v>
                </c:pt>
                <c:pt idx="3">
                  <c:v>8.72047141734551E-4</c:v>
                </c:pt>
                <c:pt idx="4">
                  <c:v>1.71565600722677E-3</c:v>
                </c:pt>
                <c:pt idx="5">
                  <c:v>2.2996830770099699E-3</c:v>
                </c:pt>
                <c:pt idx="6">
                  <c:v>2.4832120125870601E-3</c:v>
                </c:pt>
                <c:pt idx="7">
                  <c:v>3.1618593470575298E-3</c:v>
                </c:pt>
                <c:pt idx="8">
                  <c:v>3.41740839720741E-3</c:v>
                </c:pt>
                <c:pt idx="9">
                  <c:v>3.6376702262568999E-3</c:v>
                </c:pt>
                <c:pt idx="10">
                  <c:v>3.6632707045095099E-3</c:v>
                </c:pt>
                <c:pt idx="11">
                  <c:v>3.7166677079035499E-3</c:v>
                </c:pt>
                <c:pt idx="12">
                  <c:v>3.7166677079035499E-3</c:v>
                </c:pt>
                <c:pt idx="13">
                  <c:v>3.7166677079035499E-3</c:v>
                </c:pt>
                <c:pt idx="14">
                  <c:v>3.7300172287356901E-3</c:v>
                </c:pt>
                <c:pt idx="15">
                  <c:v>3.1792506129033398E-3</c:v>
                </c:pt>
                <c:pt idx="16">
                  <c:v>3.19940939099917E-3</c:v>
                </c:pt>
                <c:pt idx="17">
                  <c:v>2.9852223737310301E-3</c:v>
                </c:pt>
                <c:pt idx="18">
                  <c:v>2.9852223737310301E-3</c:v>
                </c:pt>
                <c:pt idx="19">
                  <c:v>3.0674658686238301E-3</c:v>
                </c:pt>
                <c:pt idx="20">
                  <c:v>3.0571855217567802E-3</c:v>
                </c:pt>
              </c:numCache>
            </c:numRef>
          </c:val>
          <c:extLst>
            <c:ext xmlns:c16="http://schemas.microsoft.com/office/drawing/2014/chart" uri="{C3380CC4-5D6E-409C-BE32-E72D297353CC}">
              <c16:uniqueId val="{0000000B-A046-441B-81B9-87918F485AF9}"/>
            </c:ext>
          </c:extLst>
        </c:ser>
        <c:ser>
          <c:idx val="12"/>
          <c:order val="12"/>
          <c:tx>
            <c:strRef>
              <c:f>'Shi_Vintage M3+'!$A$14</c:f>
              <c:strCache>
                <c:ptCount val="1"/>
                <c:pt idx="0">
                  <c:v>30/09/2018</c:v>
                </c:pt>
              </c:strCache>
            </c:strRef>
          </c:tx>
          <c:spPr>
            <a:solidFill>
              <a:schemeClr val="accent3">
                <a:tint val="81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M3+'!$C$14:$Z$14</c:f>
              <c:numCache>
                <c:formatCode>0.00%</c:formatCode>
                <c:ptCount val="24"/>
                <c:pt idx="0">
                  <c:v>0</c:v>
                </c:pt>
                <c:pt idx="1">
                  <c:v>0</c:v>
                </c:pt>
                <c:pt idx="2">
                  <c:v>1.4780011024007099E-4</c:v>
                </c:pt>
                <c:pt idx="3">
                  <c:v>2.71810725291762E-3</c:v>
                </c:pt>
                <c:pt idx="4">
                  <c:v>2.76598120155479E-3</c:v>
                </c:pt>
                <c:pt idx="5">
                  <c:v>3.9564949658901704E-3</c:v>
                </c:pt>
                <c:pt idx="6">
                  <c:v>4.3857124577489602E-3</c:v>
                </c:pt>
                <c:pt idx="7">
                  <c:v>4.7096783559519503E-3</c:v>
                </c:pt>
                <c:pt idx="8">
                  <c:v>4.9020797620851703E-3</c:v>
                </c:pt>
                <c:pt idx="9">
                  <c:v>4.98618668380813E-3</c:v>
                </c:pt>
                <c:pt idx="10">
                  <c:v>5.7982976045900204E-3</c:v>
                </c:pt>
                <c:pt idx="11">
                  <c:v>5.9726191756218298E-3</c:v>
                </c:pt>
                <c:pt idx="12">
                  <c:v>6.0634291309302601E-3</c:v>
                </c:pt>
                <c:pt idx="13">
                  <c:v>6.0614509234951696E-3</c:v>
                </c:pt>
                <c:pt idx="14">
                  <c:v>5.7780405544303401E-3</c:v>
                </c:pt>
                <c:pt idx="15">
                  <c:v>5.8742674584255803E-3</c:v>
                </c:pt>
                <c:pt idx="16">
                  <c:v>5.8742674584255803E-3</c:v>
                </c:pt>
                <c:pt idx="17">
                  <c:v>5.8677391723441904E-3</c:v>
                </c:pt>
                <c:pt idx="18">
                  <c:v>5.7998104656174099E-3</c:v>
                </c:pt>
                <c:pt idx="19">
                  <c:v>5.7931671492481998E-3</c:v>
                </c:pt>
              </c:numCache>
            </c:numRef>
          </c:val>
          <c:extLst>
            <c:ext xmlns:c16="http://schemas.microsoft.com/office/drawing/2014/chart" uri="{C3380CC4-5D6E-409C-BE32-E72D297353CC}">
              <c16:uniqueId val="{0000000C-A046-441B-81B9-87918F485AF9}"/>
            </c:ext>
          </c:extLst>
        </c:ser>
        <c:ser>
          <c:idx val="13"/>
          <c:order val="13"/>
          <c:tx>
            <c:strRef>
              <c:f>'Shi_Vintage M3+'!$A$15</c:f>
              <c:strCache>
                <c:ptCount val="1"/>
                <c:pt idx="0">
                  <c:v>31/10/2018</c:v>
                </c:pt>
              </c:strCache>
            </c:strRef>
          </c:tx>
          <c:spPr>
            <a:solidFill>
              <a:schemeClr val="accent3">
                <a:tint val="85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M3+'!$C$15:$Z$15</c:f>
              <c:numCache>
                <c:formatCode>0.00%</c:formatCode>
                <c:ptCount val="24"/>
                <c:pt idx="0">
                  <c:v>0</c:v>
                </c:pt>
                <c:pt idx="1">
                  <c:v>0</c:v>
                </c:pt>
                <c:pt idx="2">
                  <c:v>0</c:v>
                </c:pt>
                <c:pt idx="3">
                  <c:v>2.9394500772576999E-3</c:v>
                </c:pt>
                <c:pt idx="4">
                  <c:v>3.9933298369556804E-3</c:v>
                </c:pt>
                <c:pt idx="5">
                  <c:v>4.4128338132010296E-3</c:v>
                </c:pt>
                <c:pt idx="6">
                  <c:v>5.1903922558161003E-3</c:v>
                </c:pt>
                <c:pt idx="7">
                  <c:v>6.38606821948482E-3</c:v>
                </c:pt>
                <c:pt idx="8">
                  <c:v>7.3529060536577104E-3</c:v>
                </c:pt>
                <c:pt idx="9">
                  <c:v>8.0094974348935196E-3</c:v>
                </c:pt>
                <c:pt idx="10">
                  <c:v>9.0564754147717894E-3</c:v>
                </c:pt>
                <c:pt idx="11">
                  <c:v>9.1673232137958593E-3</c:v>
                </c:pt>
                <c:pt idx="12">
                  <c:v>9.2898253640709104E-3</c:v>
                </c:pt>
                <c:pt idx="13">
                  <c:v>7.2111195021345798E-3</c:v>
                </c:pt>
                <c:pt idx="14">
                  <c:v>7.2096837355257598E-3</c:v>
                </c:pt>
                <c:pt idx="15">
                  <c:v>7.3215374175137999E-3</c:v>
                </c:pt>
                <c:pt idx="16">
                  <c:v>7.3458125538460499E-3</c:v>
                </c:pt>
                <c:pt idx="17">
                  <c:v>7.3549520228239204E-3</c:v>
                </c:pt>
                <c:pt idx="18">
                  <c:v>7.1927613861303601E-3</c:v>
                </c:pt>
              </c:numCache>
            </c:numRef>
          </c:val>
          <c:extLst>
            <c:ext xmlns:c16="http://schemas.microsoft.com/office/drawing/2014/chart" uri="{C3380CC4-5D6E-409C-BE32-E72D297353CC}">
              <c16:uniqueId val="{0000000D-A046-441B-81B9-87918F485AF9}"/>
            </c:ext>
          </c:extLst>
        </c:ser>
        <c:ser>
          <c:idx val="14"/>
          <c:order val="14"/>
          <c:tx>
            <c:strRef>
              <c:f>'Shi_Vintage M3+'!$A$16</c:f>
              <c:strCache>
                <c:ptCount val="1"/>
                <c:pt idx="0">
                  <c:v>30/11/2018</c:v>
                </c:pt>
              </c:strCache>
            </c:strRef>
          </c:tx>
          <c:spPr>
            <a:solidFill>
              <a:schemeClr val="accent3">
                <a:tint val="89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M3+'!$C$16:$Z$16</c:f>
              <c:numCache>
                <c:formatCode>0.00%</c:formatCode>
                <c:ptCount val="24"/>
                <c:pt idx="0">
                  <c:v>0</c:v>
                </c:pt>
                <c:pt idx="1">
                  <c:v>0</c:v>
                </c:pt>
                <c:pt idx="2">
                  <c:v>0</c:v>
                </c:pt>
                <c:pt idx="3">
                  <c:v>1.7699684520883501E-3</c:v>
                </c:pt>
                <c:pt idx="4">
                  <c:v>2.6400618438422101E-3</c:v>
                </c:pt>
                <c:pt idx="5">
                  <c:v>3.5290233059320402E-3</c:v>
                </c:pt>
                <c:pt idx="6">
                  <c:v>4.20435254264511E-3</c:v>
                </c:pt>
                <c:pt idx="7">
                  <c:v>4.4481900273532502E-3</c:v>
                </c:pt>
                <c:pt idx="8">
                  <c:v>4.9331340637099397E-3</c:v>
                </c:pt>
                <c:pt idx="9">
                  <c:v>5.2237158928252697E-3</c:v>
                </c:pt>
                <c:pt idx="10">
                  <c:v>5.7094755883613998E-3</c:v>
                </c:pt>
                <c:pt idx="11">
                  <c:v>5.9472686296254797E-3</c:v>
                </c:pt>
                <c:pt idx="12">
                  <c:v>4.5702637587010497E-3</c:v>
                </c:pt>
                <c:pt idx="13">
                  <c:v>4.7227497578440202E-3</c:v>
                </c:pt>
                <c:pt idx="14">
                  <c:v>4.7949478425879603E-3</c:v>
                </c:pt>
                <c:pt idx="15">
                  <c:v>4.8331632855135699E-3</c:v>
                </c:pt>
                <c:pt idx="16">
                  <c:v>4.8685217570160304E-3</c:v>
                </c:pt>
                <c:pt idx="17">
                  <c:v>4.8561609837347698E-3</c:v>
                </c:pt>
              </c:numCache>
            </c:numRef>
          </c:val>
          <c:extLst>
            <c:ext xmlns:c16="http://schemas.microsoft.com/office/drawing/2014/chart" uri="{C3380CC4-5D6E-409C-BE32-E72D297353CC}">
              <c16:uniqueId val="{0000000E-A046-441B-81B9-87918F485AF9}"/>
            </c:ext>
          </c:extLst>
        </c:ser>
        <c:ser>
          <c:idx val="15"/>
          <c:order val="15"/>
          <c:tx>
            <c:strRef>
              <c:f>'Shi_Vintage M3+'!$A$17</c:f>
              <c:strCache>
                <c:ptCount val="1"/>
                <c:pt idx="0">
                  <c:v>31/12/2018</c:v>
                </c:pt>
              </c:strCache>
            </c:strRef>
          </c:tx>
          <c:spPr>
            <a:solidFill>
              <a:schemeClr val="accent3">
                <a:tint val="93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M3+'!$C$17:$Z$17</c:f>
              <c:numCache>
                <c:formatCode>0.00%</c:formatCode>
                <c:ptCount val="24"/>
                <c:pt idx="0">
                  <c:v>0</c:v>
                </c:pt>
                <c:pt idx="1">
                  <c:v>0</c:v>
                </c:pt>
                <c:pt idx="2">
                  <c:v>0</c:v>
                </c:pt>
                <c:pt idx="3">
                  <c:v>3.6457542534175302E-3</c:v>
                </c:pt>
                <c:pt idx="4">
                  <c:v>5.5414456569560702E-3</c:v>
                </c:pt>
                <c:pt idx="5">
                  <c:v>6.3350378833129098E-3</c:v>
                </c:pt>
                <c:pt idx="6">
                  <c:v>7.4423978166412103E-3</c:v>
                </c:pt>
                <c:pt idx="7">
                  <c:v>8.5058032984082696E-3</c:v>
                </c:pt>
                <c:pt idx="8">
                  <c:v>9.6820051649890403E-3</c:v>
                </c:pt>
                <c:pt idx="9">
                  <c:v>1.0105234341877999E-2</c:v>
                </c:pt>
                <c:pt idx="10">
                  <c:v>1.04949635776129E-2</c:v>
                </c:pt>
                <c:pt idx="11">
                  <c:v>9.7448079119369403E-3</c:v>
                </c:pt>
                <c:pt idx="12">
                  <c:v>1.0070618684225501E-2</c:v>
                </c:pt>
                <c:pt idx="13">
                  <c:v>1.03311609369419E-2</c:v>
                </c:pt>
                <c:pt idx="14">
                  <c:v>1.02535219323242E-2</c:v>
                </c:pt>
                <c:pt idx="15">
                  <c:v>1.01972046764955E-2</c:v>
                </c:pt>
                <c:pt idx="16">
                  <c:v>1.0126558215783499E-2</c:v>
                </c:pt>
              </c:numCache>
            </c:numRef>
          </c:val>
          <c:extLst>
            <c:ext xmlns:c16="http://schemas.microsoft.com/office/drawing/2014/chart" uri="{C3380CC4-5D6E-409C-BE32-E72D297353CC}">
              <c16:uniqueId val="{0000000F-A046-441B-81B9-87918F485AF9}"/>
            </c:ext>
          </c:extLst>
        </c:ser>
        <c:ser>
          <c:idx val="16"/>
          <c:order val="16"/>
          <c:tx>
            <c:strRef>
              <c:f>'Shi_Vintage M3+'!$A$18</c:f>
              <c:strCache>
                <c:ptCount val="1"/>
                <c:pt idx="0">
                  <c:v>31/01/2019</c:v>
                </c:pt>
              </c:strCache>
            </c:strRef>
          </c:tx>
          <c:spPr>
            <a:solidFill>
              <a:schemeClr val="accent3">
                <a:tint val="97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M3+'!$C$18:$Z$18</c:f>
              <c:numCache>
                <c:formatCode>0.00%</c:formatCode>
                <c:ptCount val="24"/>
                <c:pt idx="0">
                  <c:v>0</c:v>
                </c:pt>
                <c:pt idx="1">
                  <c:v>0</c:v>
                </c:pt>
                <c:pt idx="2">
                  <c:v>0</c:v>
                </c:pt>
                <c:pt idx="3">
                  <c:v>3.30506786738374E-3</c:v>
                </c:pt>
                <c:pt idx="4">
                  <c:v>4.8820129270390096E-3</c:v>
                </c:pt>
                <c:pt idx="5">
                  <c:v>6.61076729739077E-3</c:v>
                </c:pt>
                <c:pt idx="6">
                  <c:v>7.8967261823862395E-3</c:v>
                </c:pt>
                <c:pt idx="7">
                  <c:v>8.9450088996007697E-3</c:v>
                </c:pt>
                <c:pt idx="8">
                  <c:v>9.6427228367851892E-3</c:v>
                </c:pt>
                <c:pt idx="9">
                  <c:v>1.04150863227225E-2</c:v>
                </c:pt>
                <c:pt idx="10">
                  <c:v>1.05668882630842E-2</c:v>
                </c:pt>
                <c:pt idx="11">
                  <c:v>1.06343047495323E-2</c:v>
                </c:pt>
                <c:pt idx="12">
                  <c:v>1.0919692131261399E-2</c:v>
                </c:pt>
                <c:pt idx="13">
                  <c:v>1.10852985721975E-2</c:v>
                </c:pt>
                <c:pt idx="14">
                  <c:v>1.08574183641569E-2</c:v>
                </c:pt>
                <c:pt idx="15">
                  <c:v>1.06755968113412E-2</c:v>
                </c:pt>
              </c:numCache>
            </c:numRef>
          </c:val>
          <c:extLst>
            <c:ext xmlns:c16="http://schemas.microsoft.com/office/drawing/2014/chart" uri="{C3380CC4-5D6E-409C-BE32-E72D297353CC}">
              <c16:uniqueId val="{00000010-A046-441B-81B9-87918F485AF9}"/>
            </c:ext>
          </c:extLst>
        </c:ser>
        <c:ser>
          <c:idx val="17"/>
          <c:order val="17"/>
          <c:tx>
            <c:strRef>
              <c:f>'Shi_Vintage M3+'!$A$19</c:f>
              <c:strCache>
                <c:ptCount val="1"/>
                <c:pt idx="0">
                  <c:v>28/02/2019</c:v>
                </c:pt>
              </c:strCache>
            </c:strRef>
          </c:tx>
          <c:spPr>
            <a:solidFill>
              <a:schemeClr val="accent3"/>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M3+'!$C$19:$Z$19</c:f>
              <c:numCache>
                <c:formatCode>0.00%</c:formatCode>
                <c:ptCount val="24"/>
                <c:pt idx="0">
                  <c:v>0</c:v>
                </c:pt>
                <c:pt idx="1">
                  <c:v>0</c:v>
                </c:pt>
                <c:pt idx="2">
                  <c:v>6.4677655358586996E-5</c:v>
                </c:pt>
                <c:pt idx="3">
                  <c:v>2.7725845152026399E-3</c:v>
                </c:pt>
                <c:pt idx="4">
                  <c:v>4.0503163245817903E-3</c:v>
                </c:pt>
                <c:pt idx="5">
                  <c:v>4.8119347516807501E-3</c:v>
                </c:pt>
                <c:pt idx="6">
                  <c:v>5.88200552301784E-3</c:v>
                </c:pt>
                <c:pt idx="7">
                  <c:v>6.5998937540547404E-3</c:v>
                </c:pt>
                <c:pt idx="8">
                  <c:v>7.7508527530980196E-3</c:v>
                </c:pt>
                <c:pt idx="9">
                  <c:v>7.7230166335235696E-3</c:v>
                </c:pt>
                <c:pt idx="10">
                  <c:v>8.2230580430984294E-3</c:v>
                </c:pt>
                <c:pt idx="11">
                  <c:v>8.7306111090335297E-3</c:v>
                </c:pt>
                <c:pt idx="12">
                  <c:v>9.5148707986933093E-3</c:v>
                </c:pt>
                <c:pt idx="13">
                  <c:v>9.8419445258843205E-3</c:v>
                </c:pt>
                <c:pt idx="14">
                  <c:v>9.6559099645236006E-3</c:v>
                </c:pt>
              </c:numCache>
            </c:numRef>
          </c:val>
          <c:extLst>
            <c:ext xmlns:c16="http://schemas.microsoft.com/office/drawing/2014/chart" uri="{C3380CC4-5D6E-409C-BE32-E72D297353CC}">
              <c16:uniqueId val="{00000011-A046-441B-81B9-87918F485AF9}"/>
            </c:ext>
          </c:extLst>
        </c:ser>
        <c:ser>
          <c:idx val="18"/>
          <c:order val="18"/>
          <c:tx>
            <c:strRef>
              <c:f>'Shi_Vintage M3+'!$A$20</c:f>
              <c:strCache>
                <c:ptCount val="1"/>
                <c:pt idx="0">
                  <c:v>31/03/2019</c:v>
                </c:pt>
              </c:strCache>
            </c:strRef>
          </c:tx>
          <c:spPr>
            <a:solidFill>
              <a:schemeClr val="accent3">
                <a:shade val="96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M3+'!$C$20:$Z$20</c:f>
              <c:numCache>
                <c:formatCode>0.00%</c:formatCode>
                <c:ptCount val="24"/>
                <c:pt idx="0">
                  <c:v>0</c:v>
                </c:pt>
                <c:pt idx="1">
                  <c:v>0</c:v>
                </c:pt>
                <c:pt idx="2">
                  <c:v>0</c:v>
                </c:pt>
                <c:pt idx="3">
                  <c:v>2.8446578447152001E-3</c:v>
                </c:pt>
                <c:pt idx="4">
                  <c:v>4.4105581100892599E-3</c:v>
                </c:pt>
                <c:pt idx="5">
                  <c:v>5.5113884646643702E-3</c:v>
                </c:pt>
                <c:pt idx="6">
                  <c:v>6.2771504607261504E-3</c:v>
                </c:pt>
                <c:pt idx="7">
                  <c:v>6.9206240561779202E-3</c:v>
                </c:pt>
                <c:pt idx="8">
                  <c:v>6.5489102085736798E-3</c:v>
                </c:pt>
                <c:pt idx="9">
                  <c:v>8.1908168000874998E-3</c:v>
                </c:pt>
                <c:pt idx="10">
                  <c:v>9.6659553176166191E-3</c:v>
                </c:pt>
                <c:pt idx="11">
                  <c:v>1.0745804956891101E-2</c:v>
                </c:pt>
                <c:pt idx="12">
                  <c:v>1.1941790737916401E-2</c:v>
                </c:pt>
                <c:pt idx="13">
                  <c:v>1.2088444868295099E-2</c:v>
                </c:pt>
              </c:numCache>
            </c:numRef>
          </c:val>
          <c:extLst>
            <c:ext xmlns:c16="http://schemas.microsoft.com/office/drawing/2014/chart" uri="{C3380CC4-5D6E-409C-BE32-E72D297353CC}">
              <c16:uniqueId val="{00000012-A046-441B-81B9-87918F485AF9}"/>
            </c:ext>
          </c:extLst>
        </c:ser>
        <c:ser>
          <c:idx val="19"/>
          <c:order val="19"/>
          <c:tx>
            <c:strRef>
              <c:f>'Shi_Vintage M3+'!$A$21</c:f>
              <c:strCache>
                <c:ptCount val="1"/>
                <c:pt idx="0">
                  <c:v>30/04/2019</c:v>
                </c:pt>
              </c:strCache>
            </c:strRef>
          </c:tx>
          <c:spPr>
            <a:solidFill>
              <a:schemeClr val="accent3">
                <a:shade val="92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M3+'!$C$21:$Z$21</c:f>
              <c:numCache>
                <c:formatCode>0.00%</c:formatCode>
                <c:ptCount val="24"/>
                <c:pt idx="0">
                  <c:v>0</c:v>
                </c:pt>
                <c:pt idx="1">
                  <c:v>0</c:v>
                </c:pt>
                <c:pt idx="2">
                  <c:v>0</c:v>
                </c:pt>
                <c:pt idx="3">
                  <c:v>3.9717127310422203E-3</c:v>
                </c:pt>
                <c:pt idx="4">
                  <c:v>5.7400378771970901E-3</c:v>
                </c:pt>
                <c:pt idx="5">
                  <c:v>7.5478335547361601E-3</c:v>
                </c:pt>
                <c:pt idx="6">
                  <c:v>8.6227940974769705E-3</c:v>
                </c:pt>
                <c:pt idx="7">
                  <c:v>8.6273193857762907E-3</c:v>
                </c:pt>
                <c:pt idx="8">
                  <c:v>1.0023576654308501E-2</c:v>
                </c:pt>
                <c:pt idx="9">
                  <c:v>1.1501921465858499E-2</c:v>
                </c:pt>
                <c:pt idx="10">
                  <c:v>1.27252405401288E-2</c:v>
                </c:pt>
                <c:pt idx="11">
                  <c:v>1.37100807953559E-2</c:v>
                </c:pt>
                <c:pt idx="12">
                  <c:v>1.42573668586194E-2</c:v>
                </c:pt>
              </c:numCache>
            </c:numRef>
          </c:val>
          <c:extLst>
            <c:ext xmlns:c16="http://schemas.microsoft.com/office/drawing/2014/chart" uri="{C3380CC4-5D6E-409C-BE32-E72D297353CC}">
              <c16:uniqueId val="{00000013-A046-441B-81B9-87918F485AF9}"/>
            </c:ext>
          </c:extLst>
        </c:ser>
        <c:ser>
          <c:idx val="20"/>
          <c:order val="20"/>
          <c:tx>
            <c:strRef>
              <c:f>'Shi_Vintage M3+'!$A$22</c:f>
              <c:strCache>
                <c:ptCount val="1"/>
                <c:pt idx="0">
                  <c:v>31/05/2019</c:v>
                </c:pt>
              </c:strCache>
            </c:strRef>
          </c:tx>
          <c:spPr>
            <a:solidFill>
              <a:schemeClr val="accent3">
                <a:shade val="88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M3+'!$C$22:$Z$22</c:f>
              <c:numCache>
                <c:formatCode>0.00%</c:formatCode>
                <c:ptCount val="24"/>
                <c:pt idx="0">
                  <c:v>0</c:v>
                </c:pt>
                <c:pt idx="1">
                  <c:v>0</c:v>
                </c:pt>
                <c:pt idx="2">
                  <c:v>1.5497300936424401E-4</c:v>
                </c:pt>
                <c:pt idx="3">
                  <c:v>4.5120821577488103E-3</c:v>
                </c:pt>
                <c:pt idx="4">
                  <c:v>5.8827444781179598E-3</c:v>
                </c:pt>
                <c:pt idx="5">
                  <c:v>7.3436089503469398E-3</c:v>
                </c:pt>
                <c:pt idx="6">
                  <c:v>7.8950130132624096E-3</c:v>
                </c:pt>
                <c:pt idx="7">
                  <c:v>8.9630944816793505E-3</c:v>
                </c:pt>
                <c:pt idx="8">
                  <c:v>1.0713896243484001E-2</c:v>
                </c:pt>
                <c:pt idx="9">
                  <c:v>1.21536712733387E-2</c:v>
                </c:pt>
                <c:pt idx="10">
                  <c:v>1.28411435383854E-2</c:v>
                </c:pt>
                <c:pt idx="11">
                  <c:v>1.30685830072691E-2</c:v>
                </c:pt>
              </c:numCache>
            </c:numRef>
          </c:val>
          <c:extLst>
            <c:ext xmlns:c16="http://schemas.microsoft.com/office/drawing/2014/chart" uri="{C3380CC4-5D6E-409C-BE32-E72D297353CC}">
              <c16:uniqueId val="{00000014-A046-441B-81B9-87918F485AF9}"/>
            </c:ext>
          </c:extLst>
        </c:ser>
        <c:ser>
          <c:idx val="21"/>
          <c:order val="21"/>
          <c:tx>
            <c:strRef>
              <c:f>'Shi_Vintage M3+'!$A$23</c:f>
              <c:strCache>
                <c:ptCount val="1"/>
                <c:pt idx="0">
                  <c:v>30/06/2019</c:v>
                </c:pt>
              </c:strCache>
            </c:strRef>
          </c:tx>
          <c:spPr>
            <a:solidFill>
              <a:schemeClr val="accent3">
                <a:shade val="84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M3+'!$C$23:$Z$23</c:f>
              <c:numCache>
                <c:formatCode>0.00%</c:formatCode>
                <c:ptCount val="24"/>
                <c:pt idx="0">
                  <c:v>0</c:v>
                </c:pt>
                <c:pt idx="1">
                  <c:v>0</c:v>
                </c:pt>
                <c:pt idx="2">
                  <c:v>2.4862066355552001E-5</c:v>
                </c:pt>
                <c:pt idx="3">
                  <c:v>4.2436698334946598E-3</c:v>
                </c:pt>
                <c:pt idx="4">
                  <c:v>6.42135745074886E-3</c:v>
                </c:pt>
                <c:pt idx="5">
                  <c:v>6.7056350833097902E-3</c:v>
                </c:pt>
                <c:pt idx="6">
                  <c:v>8.2789909157347501E-3</c:v>
                </c:pt>
                <c:pt idx="7">
                  <c:v>1.00626543204005E-2</c:v>
                </c:pt>
                <c:pt idx="8">
                  <c:v>1.11688249858777E-2</c:v>
                </c:pt>
                <c:pt idx="9">
                  <c:v>1.26127370235571E-2</c:v>
                </c:pt>
                <c:pt idx="10">
                  <c:v>1.3486924513722199E-2</c:v>
                </c:pt>
              </c:numCache>
            </c:numRef>
          </c:val>
          <c:extLst>
            <c:ext xmlns:c16="http://schemas.microsoft.com/office/drawing/2014/chart" uri="{C3380CC4-5D6E-409C-BE32-E72D297353CC}">
              <c16:uniqueId val="{00000015-A046-441B-81B9-87918F485AF9}"/>
            </c:ext>
          </c:extLst>
        </c:ser>
        <c:ser>
          <c:idx val="22"/>
          <c:order val="22"/>
          <c:tx>
            <c:strRef>
              <c:f>'Shi_Vintage M3+'!$A$24</c:f>
              <c:strCache>
                <c:ptCount val="1"/>
                <c:pt idx="0">
                  <c:v>31/07/2019</c:v>
                </c:pt>
              </c:strCache>
            </c:strRef>
          </c:tx>
          <c:spPr>
            <a:solidFill>
              <a:schemeClr val="accent3">
                <a:shade val="80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M3+'!$C$24:$Z$24</c:f>
              <c:numCache>
                <c:formatCode>0.00%</c:formatCode>
                <c:ptCount val="24"/>
                <c:pt idx="0">
                  <c:v>0</c:v>
                </c:pt>
                <c:pt idx="1">
                  <c:v>0</c:v>
                </c:pt>
                <c:pt idx="2">
                  <c:v>1.3256715678194601E-4</c:v>
                </c:pt>
                <c:pt idx="3">
                  <c:v>2.8736119287174301E-3</c:v>
                </c:pt>
                <c:pt idx="4">
                  <c:v>3.2215335640945401E-3</c:v>
                </c:pt>
                <c:pt idx="5">
                  <c:v>4.1437119813058703E-3</c:v>
                </c:pt>
                <c:pt idx="6">
                  <c:v>5.0800556663762502E-3</c:v>
                </c:pt>
                <c:pt idx="7">
                  <c:v>6.0825543180266202E-3</c:v>
                </c:pt>
                <c:pt idx="8">
                  <c:v>6.84675465418896E-3</c:v>
                </c:pt>
                <c:pt idx="9">
                  <c:v>7.65350489610699E-3</c:v>
                </c:pt>
              </c:numCache>
            </c:numRef>
          </c:val>
          <c:extLst>
            <c:ext xmlns:c16="http://schemas.microsoft.com/office/drawing/2014/chart" uri="{C3380CC4-5D6E-409C-BE32-E72D297353CC}">
              <c16:uniqueId val="{00000016-A046-441B-81B9-87918F485AF9}"/>
            </c:ext>
          </c:extLst>
        </c:ser>
        <c:ser>
          <c:idx val="23"/>
          <c:order val="23"/>
          <c:tx>
            <c:strRef>
              <c:f>'Shi_Vintage M3+'!$A$25</c:f>
              <c:strCache>
                <c:ptCount val="1"/>
                <c:pt idx="0">
                  <c:v>31/08/2019</c:v>
                </c:pt>
              </c:strCache>
            </c:strRef>
          </c:tx>
          <c:spPr>
            <a:solidFill>
              <a:schemeClr val="accent3">
                <a:shade val="76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M3+'!$C$25:$Z$25</c:f>
              <c:numCache>
                <c:formatCode>0.00%</c:formatCode>
                <c:ptCount val="24"/>
                <c:pt idx="0">
                  <c:v>0</c:v>
                </c:pt>
                <c:pt idx="1">
                  <c:v>0</c:v>
                </c:pt>
                <c:pt idx="2">
                  <c:v>0</c:v>
                </c:pt>
                <c:pt idx="3">
                  <c:v>4.5761723882494004E-3</c:v>
                </c:pt>
                <c:pt idx="4">
                  <c:v>7.2674986838454497E-3</c:v>
                </c:pt>
                <c:pt idx="5">
                  <c:v>8.8370992884089401E-3</c:v>
                </c:pt>
                <c:pt idx="6">
                  <c:v>9.8360044159824696E-3</c:v>
                </c:pt>
                <c:pt idx="7">
                  <c:v>1.1576247699301E-2</c:v>
                </c:pt>
                <c:pt idx="8">
                  <c:v>1.26326336292646E-2</c:v>
                </c:pt>
              </c:numCache>
            </c:numRef>
          </c:val>
          <c:extLst>
            <c:ext xmlns:c16="http://schemas.microsoft.com/office/drawing/2014/chart" uri="{C3380CC4-5D6E-409C-BE32-E72D297353CC}">
              <c16:uniqueId val="{00000017-A046-441B-81B9-87918F485AF9}"/>
            </c:ext>
          </c:extLst>
        </c:ser>
        <c:ser>
          <c:idx val="24"/>
          <c:order val="24"/>
          <c:tx>
            <c:strRef>
              <c:f>'Shi_Vintage M3+'!$A$26</c:f>
              <c:strCache>
                <c:ptCount val="1"/>
                <c:pt idx="0">
                  <c:v>30/09/2019</c:v>
                </c:pt>
              </c:strCache>
            </c:strRef>
          </c:tx>
          <c:spPr>
            <a:solidFill>
              <a:schemeClr val="accent3">
                <a:shade val="72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M3+'!$C$26:$Z$26</c:f>
              <c:numCache>
                <c:formatCode>0.00%</c:formatCode>
                <c:ptCount val="24"/>
                <c:pt idx="0">
                  <c:v>0</c:v>
                </c:pt>
                <c:pt idx="1">
                  <c:v>0</c:v>
                </c:pt>
                <c:pt idx="2">
                  <c:v>0</c:v>
                </c:pt>
                <c:pt idx="3">
                  <c:v>5.5644253629856403E-3</c:v>
                </c:pt>
                <c:pt idx="4">
                  <c:v>8.4507781258497498E-3</c:v>
                </c:pt>
                <c:pt idx="5">
                  <c:v>1.00089702240918E-2</c:v>
                </c:pt>
                <c:pt idx="6">
                  <c:v>1.2872462916798499E-2</c:v>
                </c:pt>
                <c:pt idx="7">
                  <c:v>1.3452514757218301E-2</c:v>
                </c:pt>
              </c:numCache>
            </c:numRef>
          </c:val>
          <c:extLst>
            <c:ext xmlns:c16="http://schemas.microsoft.com/office/drawing/2014/chart" uri="{C3380CC4-5D6E-409C-BE32-E72D297353CC}">
              <c16:uniqueId val="{00000018-A046-441B-81B9-87918F485AF9}"/>
            </c:ext>
          </c:extLst>
        </c:ser>
        <c:ser>
          <c:idx val="25"/>
          <c:order val="25"/>
          <c:tx>
            <c:strRef>
              <c:f>'Shi_Vintage M3+'!$A$27</c:f>
              <c:strCache>
                <c:ptCount val="1"/>
                <c:pt idx="0">
                  <c:v>31/10/2019</c:v>
                </c:pt>
              </c:strCache>
            </c:strRef>
          </c:tx>
          <c:spPr>
            <a:solidFill>
              <a:schemeClr val="accent3">
                <a:shade val="68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M3+'!$C$27:$Z$27</c:f>
              <c:numCache>
                <c:formatCode>0.00%</c:formatCode>
                <c:ptCount val="24"/>
                <c:pt idx="0">
                  <c:v>0</c:v>
                </c:pt>
                <c:pt idx="1">
                  <c:v>0</c:v>
                </c:pt>
                <c:pt idx="2">
                  <c:v>0</c:v>
                </c:pt>
                <c:pt idx="3">
                  <c:v>5.43040694528829E-3</c:v>
                </c:pt>
                <c:pt idx="4">
                  <c:v>7.8504491795304797E-3</c:v>
                </c:pt>
                <c:pt idx="5">
                  <c:v>1.07543573102308E-2</c:v>
                </c:pt>
                <c:pt idx="6">
                  <c:v>1.18223166252341E-2</c:v>
                </c:pt>
              </c:numCache>
            </c:numRef>
          </c:val>
          <c:extLst>
            <c:ext xmlns:c16="http://schemas.microsoft.com/office/drawing/2014/chart" uri="{C3380CC4-5D6E-409C-BE32-E72D297353CC}">
              <c16:uniqueId val="{00000019-A046-441B-81B9-87918F485AF9}"/>
            </c:ext>
          </c:extLst>
        </c:ser>
        <c:ser>
          <c:idx val="26"/>
          <c:order val="26"/>
          <c:tx>
            <c:strRef>
              <c:f>'Shi_Vintage M3+'!$A$28</c:f>
              <c:strCache>
                <c:ptCount val="1"/>
                <c:pt idx="0">
                  <c:v>30/11/2019</c:v>
                </c:pt>
              </c:strCache>
            </c:strRef>
          </c:tx>
          <c:spPr>
            <a:solidFill>
              <a:schemeClr val="accent3">
                <a:shade val="65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M3+'!$C$28:$Z$28</c:f>
              <c:numCache>
                <c:formatCode>0.00%</c:formatCode>
                <c:ptCount val="24"/>
                <c:pt idx="0">
                  <c:v>0</c:v>
                </c:pt>
                <c:pt idx="1">
                  <c:v>0</c:v>
                </c:pt>
                <c:pt idx="2">
                  <c:v>0</c:v>
                </c:pt>
                <c:pt idx="3">
                  <c:v>6.5714828156789602E-3</c:v>
                </c:pt>
                <c:pt idx="4">
                  <c:v>9.0752325639024793E-3</c:v>
                </c:pt>
                <c:pt idx="5">
                  <c:v>1.02981241164939E-2</c:v>
                </c:pt>
              </c:numCache>
            </c:numRef>
          </c:val>
          <c:extLst>
            <c:ext xmlns:c16="http://schemas.microsoft.com/office/drawing/2014/chart" uri="{C3380CC4-5D6E-409C-BE32-E72D297353CC}">
              <c16:uniqueId val="{0000001A-A046-441B-81B9-87918F485AF9}"/>
            </c:ext>
          </c:extLst>
        </c:ser>
        <c:ser>
          <c:idx val="27"/>
          <c:order val="27"/>
          <c:tx>
            <c:strRef>
              <c:f>'Shi_Vintage M3+'!$A$29</c:f>
              <c:strCache>
                <c:ptCount val="1"/>
                <c:pt idx="0">
                  <c:v>31/12/2019</c:v>
                </c:pt>
              </c:strCache>
            </c:strRef>
          </c:tx>
          <c:spPr>
            <a:solidFill>
              <a:schemeClr val="accent3">
                <a:shade val="61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M3+'!$C$29:$Z$29</c:f>
              <c:numCache>
                <c:formatCode>0.00%</c:formatCode>
                <c:ptCount val="24"/>
                <c:pt idx="0">
                  <c:v>0</c:v>
                </c:pt>
                <c:pt idx="1">
                  <c:v>0</c:v>
                </c:pt>
                <c:pt idx="2">
                  <c:v>0</c:v>
                </c:pt>
                <c:pt idx="3">
                  <c:v>1.7612492264818501E-2</c:v>
                </c:pt>
                <c:pt idx="4">
                  <c:v>1.9574397023145701E-2</c:v>
                </c:pt>
              </c:numCache>
            </c:numRef>
          </c:val>
          <c:extLst>
            <c:ext xmlns:c16="http://schemas.microsoft.com/office/drawing/2014/chart" uri="{C3380CC4-5D6E-409C-BE32-E72D297353CC}">
              <c16:uniqueId val="{0000001B-A046-441B-81B9-87918F485AF9}"/>
            </c:ext>
          </c:extLst>
        </c:ser>
        <c:ser>
          <c:idx val="28"/>
          <c:order val="28"/>
          <c:tx>
            <c:strRef>
              <c:f>'Shi_Vintage M3+'!$A$30</c:f>
              <c:strCache>
                <c:ptCount val="1"/>
                <c:pt idx="0">
                  <c:v>31/01/2020</c:v>
                </c:pt>
              </c:strCache>
            </c:strRef>
          </c:tx>
          <c:spPr>
            <a:solidFill>
              <a:schemeClr val="accent3">
                <a:shade val="57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M3+'!$C$30:$Z$30</c:f>
              <c:numCache>
                <c:formatCode>0.00%</c:formatCode>
                <c:ptCount val="24"/>
                <c:pt idx="0">
                  <c:v>0</c:v>
                </c:pt>
                <c:pt idx="1">
                  <c:v>0</c:v>
                </c:pt>
                <c:pt idx="2">
                  <c:v>0</c:v>
                </c:pt>
                <c:pt idx="3">
                  <c:v>8.11547562514397E-3</c:v>
                </c:pt>
              </c:numCache>
            </c:numRef>
          </c:val>
          <c:extLst>
            <c:ext xmlns:c16="http://schemas.microsoft.com/office/drawing/2014/chart" uri="{C3380CC4-5D6E-409C-BE32-E72D297353CC}">
              <c16:uniqueId val="{0000001C-A046-441B-81B9-87918F485AF9}"/>
            </c:ext>
          </c:extLst>
        </c:ser>
        <c:ser>
          <c:idx val="29"/>
          <c:order val="29"/>
          <c:tx>
            <c:strRef>
              <c:f>'Shi_Vintage M3+'!$A$31</c:f>
              <c:strCache>
                <c:ptCount val="1"/>
                <c:pt idx="0">
                  <c:v>29/02/2020</c:v>
                </c:pt>
              </c:strCache>
            </c:strRef>
          </c:tx>
          <c:spPr>
            <a:solidFill>
              <a:schemeClr val="accent3">
                <a:shade val="53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M3+'!$C$31:$Z$31</c:f>
              <c:numCache>
                <c:formatCode>0.00%</c:formatCode>
                <c:ptCount val="24"/>
                <c:pt idx="0">
                  <c:v>0</c:v>
                </c:pt>
                <c:pt idx="1">
                  <c:v>0</c:v>
                </c:pt>
                <c:pt idx="2">
                  <c:v>2.7483736646942398E-4</c:v>
                </c:pt>
              </c:numCache>
            </c:numRef>
          </c:val>
          <c:extLst>
            <c:ext xmlns:c16="http://schemas.microsoft.com/office/drawing/2014/chart" uri="{C3380CC4-5D6E-409C-BE32-E72D297353CC}">
              <c16:uniqueId val="{0000001D-A046-441B-81B9-87918F485AF9}"/>
            </c:ext>
          </c:extLst>
        </c:ser>
        <c:ser>
          <c:idx val="30"/>
          <c:order val="30"/>
          <c:tx>
            <c:strRef>
              <c:f>'Shi_Vintage M3+'!$A$32</c:f>
              <c:strCache>
                <c:ptCount val="1"/>
                <c:pt idx="0">
                  <c:v>31/03/2020</c:v>
                </c:pt>
              </c:strCache>
            </c:strRef>
          </c:tx>
          <c:spPr>
            <a:solidFill>
              <a:schemeClr val="accent3">
                <a:shade val="49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M3+'!$C$32:$Z$32</c:f>
              <c:numCache>
                <c:formatCode>0.00%</c:formatCode>
                <c:ptCount val="24"/>
                <c:pt idx="0">
                  <c:v>0</c:v>
                </c:pt>
                <c:pt idx="1">
                  <c:v>0</c:v>
                </c:pt>
              </c:numCache>
            </c:numRef>
          </c:val>
          <c:extLst>
            <c:ext xmlns:c16="http://schemas.microsoft.com/office/drawing/2014/chart" uri="{C3380CC4-5D6E-409C-BE32-E72D297353CC}">
              <c16:uniqueId val="{0000001E-A046-441B-81B9-87918F485AF9}"/>
            </c:ext>
          </c:extLst>
        </c:ser>
        <c:ser>
          <c:idx val="31"/>
          <c:order val="31"/>
          <c:tx>
            <c:strRef>
              <c:f>'Shi_Vintage M3+'!$A$33</c:f>
              <c:strCache>
                <c:ptCount val="1"/>
                <c:pt idx="0">
                  <c:v>30/04/2020</c:v>
                </c:pt>
              </c:strCache>
            </c:strRef>
          </c:tx>
          <c:spPr>
            <a:solidFill>
              <a:schemeClr val="accent3">
                <a:shade val="45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M3+'!$C$33:$Z$33</c:f>
              <c:numCache>
                <c:formatCode>General</c:formatCode>
                <c:ptCount val="24"/>
                <c:pt idx="0" formatCode="0.00%">
                  <c:v>0</c:v>
                </c:pt>
              </c:numCache>
            </c:numRef>
          </c:val>
          <c:extLst>
            <c:ext xmlns:c16="http://schemas.microsoft.com/office/drawing/2014/chart" uri="{C3380CC4-5D6E-409C-BE32-E72D297353CC}">
              <c16:uniqueId val="{0000001F-A046-441B-81B9-87918F485AF9}"/>
            </c:ext>
          </c:extLst>
        </c:ser>
        <c:ser>
          <c:idx val="32"/>
          <c:order val="32"/>
          <c:tx>
            <c:strRef>
              <c:f>'Shi_Vintage M3+'!$A$34</c:f>
              <c:strCache>
                <c:ptCount val="1"/>
                <c:pt idx="0">
                  <c:v>31/05/2020</c:v>
                </c:pt>
              </c:strCache>
            </c:strRef>
          </c:tx>
          <c:spPr>
            <a:solidFill>
              <a:schemeClr val="accent3">
                <a:shade val="41000"/>
              </a:schemeClr>
            </a:solidFill>
            <a:ln>
              <a:noFill/>
            </a:ln>
            <a:effectLst/>
          </c:spP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M3+'!$C$34:$Z$34</c:f>
              <c:numCache>
                <c:formatCode>General</c:formatCode>
                <c:ptCount val="24"/>
              </c:numCache>
            </c:numRef>
          </c:val>
          <c:extLst>
            <c:ext xmlns:c16="http://schemas.microsoft.com/office/drawing/2014/chart" uri="{C3380CC4-5D6E-409C-BE32-E72D297353CC}">
              <c16:uniqueId val="{00000020-A046-441B-81B9-87918F485AF9}"/>
            </c:ext>
          </c:extLst>
        </c:ser>
        <c:dLbls>
          <c:showLegendKey val="0"/>
          <c:showVal val="0"/>
          <c:showCatName val="0"/>
          <c:showSerName val="0"/>
          <c:showPercent val="0"/>
          <c:showBubbleSize val="0"/>
        </c:dLbls>
        <c:axId val="203639129"/>
        <c:axId val="847739814"/>
      </c:areaChart>
      <c:lineChart>
        <c:grouping val="standard"/>
        <c:varyColors val="0"/>
        <c:ser>
          <c:idx val="33"/>
          <c:order val="33"/>
          <c:tx>
            <c:strRef>
              <c:f>'Shi_Vintage M3+'!$A$35</c:f>
              <c:strCache>
                <c:ptCount val="1"/>
                <c:pt idx="0">
                  <c:v>Average</c:v>
                </c:pt>
              </c:strCache>
            </c:strRef>
          </c:tx>
          <c:spPr>
            <a:ln w="28575" cap="rnd">
              <a:solidFill>
                <a:srgbClr val="DEA900"/>
              </a:solidFill>
              <a:prstDash val="dash"/>
              <a:round/>
            </a:ln>
            <a:effectLst/>
          </c:spPr>
          <c:marker>
            <c:symbol val="none"/>
          </c:marker>
          <c:cat>
            <c:strRef>
              <c:f>'Shi_Vintage M3+'!$C$1:$Z$1</c:f>
              <c:strCache>
                <c:ptCount val="24"/>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strCache>
            </c:strRef>
          </c:cat>
          <c:val>
            <c:numRef>
              <c:f>'Shi_Vintage M3+'!$C$35:$Z$35</c:f>
              <c:numCache>
                <c:formatCode>0.00%</c:formatCode>
                <c:ptCount val="24"/>
                <c:pt idx="0">
                  <c:v>0</c:v>
                </c:pt>
                <c:pt idx="1">
                  <c:v>0</c:v>
                </c:pt>
                <c:pt idx="2">
                  <c:v>2.6657245485660797E-5</c:v>
                </c:pt>
                <c:pt idx="3">
                  <c:v>3.0000263191892647E-3</c:v>
                </c:pt>
                <c:pt idx="4">
                  <c:v>3.9732247839566765E-3</c:v>
                </c:pt>
                <c:pt idx="5">
                  <c:v>5.5797596402661596E-3</c:v>
                </c:pt>
                <c:pt idx="6">
                  <c:v>6.2029571665641794E-3</c:v>
                </c:pt>
                <c:pt idx="7">
                  <c:v>6.7390200986759139E-3</c:v>
                </c:pt>
                <c:pt idx="8">
                  <c:v>8.546488023685973E-3</c:v>
                </c:pt>
                <c:pt idx="9">
                  <c:v>8.6861810544867028E-3</c:v>
                </c:pt>
                <c:pt idx="10">
                  <c:v>9.1576736821565169E-3</c:v>
                </c:pt>
                <c:pt idx="11">
                  <c:v>9.1548705088239229E-3</c:v>
                </c:pt>
                <c:pt idx="12">
                  <c:v>8.9942098752104783E-3</c:v>
                </c:pt>
                <c:pt idx="13">
                  <c:v>8.6090951723210799E-3</c:v>
                </c:pt>
                <c:pt idx="14">
                  <c:v>8.3705554058855266E-3</c:v>
                </c:pt>
                <c:pt idx="15">
                  <c:v>8.2422548648805761E-3</c:v>
                </c:pt>
                <c:pt idx="16">
                  <c:v>8.0597779232127863E-3</c:v>
                </c:pt>
                <c:pt idx="17">
                  <c:v>7.9062615245754728E-3</c:v>
                </c:pt>
                <c:pt idx="18">
                  <c:v>8.0485673707539254E-3</c:v>
                </c:pt>
                <c:pt idx="19">
                  <c:v>8.1197667664688212E-3</c:v>
                </c:pt>
                <c:pt idx="20">
                  <c:v>8.2912449554944593E-3</c:v>
                </c:pt>
                <c:pt idx="21">
                  <c:v>8.7647165087247556E-3</c:v>
                </c:pt>
                <c:pt idx="22">
                  <c:v>9.3478305215489096E-3</c:v>
                </c:pt>
                <c:pt idx="23">
                  <c:v>9.9839569727326744E-3</c:v>
                </c:pt>
              </c:numCache>
            </c:numRef>
          </c:val>
          <c:smooth val="0"/>
          <c:extLst>
            <c:ext xmlns:c16="http://schemas.microsoft.com/office/drawing/2014/chart" uri="{C3380CC4-5D6E-409C-BE32-E72D297353CC}">
              <c16:uniqueId val="{00000021-A046-441B-81B9-87918F485AF9}"/>
            </c:ext>
          </c:extLst>
        </c:ser>
        <c:ser>
          <c:idx val="34"/>
          <c:order val="34"/>
          <c:tx>
            <c:strRef>
              <c:f>'Shi_Vintage M3+'!$A$106</c:f>
              <c:strCache>
                <c:ptCount val="1"/>
                <c:pt idx="0">
                  <c:v>Average max</c:v>
                </c:pt>
              </c:strCache>
            </c:strRef>
          </c:tx>
          <c:spPr>
            <a:ln w="28575" cap="rnd">
              <a:solidFill>
                <a:srgbClr val="DEA900"/>
              </a:solidFill>
              <a:round/>
            </a:ln>
            <a:effectLst/>
          </c:spPr>
          <c:marker>
            <c:symbol val="none"/>
          </c:marker>
          <c:val>
            <c:numRef>
              <c:f>'Shi_Vintage M3+'!$C$106:$Z$106</c:f>
              <c:numCache>
                <c:formatCode>0.00%</c:formatCode>
                <c:ptCount val="24"/>
                <c:pt idx="0">
                  <c:v>0</c:v>
                </c:pt>
                <c:pt idx="1">
                  <c:v>3.1388377377552613E-5</c:v>
                </c:pt>
                <c:pt idx="2">
                  <c:v>2.9091866874319367E-3</c:v>
                </c:pt>
                <c:pt idx="3">
                  <c:v>4.1160610198596867E-3</c:v>
                </c:pt>
                <c:pt idx="4">
                  <c:v>6.0795681182261438E-3</c:v>
                </c:pt>
                <c:pt idx="5">
                  <c:v>6.3546300165615759E-3</c:v>
                </c:pt>
                <c:pt idx="6">
                  <c:v>6.9345315035435357E-3</c:v>
                </c:pt>
                <c:pt idx="7">
                  <c:v>8.7575976469314344E-3</c:v>
                </c:pt>
                <c:pt idx="8">
                  <c:v>9.0111832517078497E-3</c:v>
                </c:pt>
                <c:pt idx="9">
                  <c:v>9.2666413439760967E-3</c:v>
                </c:pt>
                <c:pt idx="10">
                  <c:v>9.5282564128448387E-3</c:v>
                </c:pt>
                <c:pt idx="11">
                  <c:v>9.5282564128448387E-3</c:v>
                </c:pt>
                <c:pt idx="12">
                  <c:v>9.5282564128448387E-3</c:v>
                </c:pt>
                <c:pt idx="13">
                  <c:v>9.5282564128448387E-3</c:v>
                </c:pt>
                <c:pt idx="14">
                  <c:v>9.5282564128448387E-3</c:v>
                </c:pt>
                <c:pt idx="15">
                  <c:v>9.5282564128448387E-3</c:v>
                </c:pt>
                <c:pt idx="16">
                  <c:v>9.5282564128448387E-3</c:v>
                </c:pt>
                <c:pt idx="17">
                  <c:v>9.5282564128448387E-3</c:v>
                </c:pt>
                <c:pt idx="18">
                  <c:v>9.5282564128448387E-3</c:v>
                </c:pt>
                <c:pt idx="19">
                  <c:v>9.5282564128448387E-3</c:v>
                </c:pt>
                <c:pt idx="20">
                  <c:v>9.5282564128448387E-3</c:v>
                </c:pt>
                <c:pt idx="21">
                  <c:v>9.5282564128448387E-3</c:v>
                </c:pt>
                <c:pt idx="22">
                  <c:v>1.0095969036657947E-2</c:v>
                </c:pt>
                <c:pt idx="23">
                  <c:v>1.0796809863018113E-2</c:v>
                </c:pt>
              </c:numCache>
            </c:numRef>
          </c:val>
          <c:smooth val="0"/>
          <c:extLst>
            <c:ext xmlns:c16="http://schemas.microsoft.com/office/drawing/2014/chart" uri="{C3380CC4-5D6E-409C-BE32-E72D297353CC}">
              <c16:uniqueId val="{00000022-A046-441B-81B9-87918F485AF9}"/>
            </c:ext>
          </c:extLst>
        </c:ser>
        <c:dLbls>
          <c:showLegendKey val="0"/>
          <c:showVal val="0"/>
          <c:showCatName val="0"/>
          <c:showSerName val="0"/>
          <c:showPercent val="0"/>
          <c:showBubbleSize val="0"/>
        </c:dLbls>
        <c:marker val="1"/>
        <c:smooth val="0"/>
        <c:axId val="203639129"/>
        <c:axId val="847739814"/>
      </c:lineChart>
      <c:catAx>
        <c:axId val="203639129"/>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400" b="0" i="0" u="none" strike="noStrike" kern="1200" baseline="0">
                <a:solidFill>
                  <a:schemeClr val="tx1">
                    <a:lumMod val="65000"/>
                    <a:lumOff val="35000"/>
                  </a:schemeClr>
                </a:solidFill>
                <a:latin typeface="+mn-lt"/>
                <a:ea typeface="+mn-ea"/>
                <a:cs typeface="+mn-cs"/>
              </a:defRPr>
            </a:pPr>
            <a:endParaRPr lang="en-US"/>
          </a:p>
        </c:txPr>
        <c:crossAx val="847739814"/>
        <c:crosses val="autoZero"/>
        <c:auto val="1"/>
        <c:lblAlgn val="ctr"/>
        <c:lblOffset val="100"/>
        <c:noMultiLvlLbl val="0"/>
      </c:catAx>
      <c:valAx>
        <c:axId val="847739814"/>
        <c:scaling>
          <c:orientation val="minMax"/>
        </c:scaling>
        <c:delete val="0"/>
        <c:axPos val="l"/>
        <c:numFmt formatCode="0%" sourceLinked="0"/>
        <c:majorTickMark val="none"/>
        <c:minorTickMark val="none"/>
        <c:tickLblPos val="nextTo"/>
        <c:spPr>
          <a:noFill/>
          <a:ln>
            <a:noFill/>
          </a:ln>
          <a:effectLst/>
        </c:spPr>
        <c:txPr>
          <a:bodyPr rot="-60000000" spcFirstLastPara="0" vertOverflow="ellipsis" vert="horz" wrap="square" anchor="ctr" anchorCtr="1"/>
          <a:lstStyle/>
          <a:p>
            <a:pPr>
              <a:defRPr lang="zh-CN" sz="600" b="0" i="0" u="none" strike="noStrike" kern="1200" baseline="0">
                <a:solidFill>
                  <a:schemeClr val="tx1">
                    <a:lumMod val="65000"/>
                    <a:lumOff val="35000"/>
                  </a:schemeClr>
                </a:solidFill>
                <a:latin typeface="+mn-lt"/>
                <a:ea typeface="+mn-ea"/>
                <a:cs typeface="+mn-cs"/>
              </a:defRPr>
            </a:pPr>
            <a:endParaRPr lang="en-US"/>
          </a:p>
        </c:txPr>
        <c:crossAx val="203639129"/>
        <c:crosses val="autoZero"/>
        <c:crossBetween val="between"/>
        <c:majorUnit val="1.0000000000000002E-2"/>
      </c:valAx>
      <c:spPr>
        <a:noFill/>
        <a:ln>
          <a:noFill/>
        </a:ln>
        <a:effectLst/>
      </c:spPr>
    </c:plotArea>
    <c:plotVisOnly val="1"/>
    <c:dispBlanksAs val="gap"/>
    <c:showDLblsOverMax val="0"/>
  </c:chart>
  <c:spPr>
    <a:noFill/>
    <a:ln>
      <a:noFill/>
    </a:ln>
    <a:effectLst/>
  </c:spPr>
  <c:txPr>
    <a:bodyPr/>
    <a:lstStyle/>
    <a:p>
      <a:pPr>
        <a:defRPr lang="zh-CN"/>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499962785455819"/>
          <c:y val="6.4217543479000355E-2"/>
          <c:w val="0.83068438652130971"/>
          <c:h val="0.68114127951501735"/>
        </c:manualLayout>
      </c:layout>
      <c:lineChart>
        <c:grouping val="standard"/>
        <c:varyColors val="0"/>
        <c:ser>
          <c:idx val="2"/>
          <c:order val="0"/>
          <c:tx>
            <c:strRef>
              <c:f>'Shi_Vintage M3+'!$A$4</c:f>
              <c:strCache>
                <c:ptCount val="1"/>
                <c:pt idx="0">
                  <c:v>30/11/2017</c:v>
                </c:pt>
              </c:strCache>
            </c:strRef>
          </c:tx>
          <c:spPr>
            <a:ln w="28575" cap="rnd">
              <a:solidFill>
                <a:schemeClr val="accent3"/>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M3+'!$C$4:$AH$4</c:f>
              <c:numCache>
                <c:formatCode>0.00%</c:formatCode>
                <c:ptCount val="32"/>
                <c:pt idx="0">
                  <c:v>0</c:v>
                </c:pt>
                <c:pt idx="1">
                  <c:v>0</c:v>
                </c:pt>
                <c:pt idx="2">
                  <c:v>0</c:v>
                </c:pt>
                <c:pt idx="3">
                  <c:v>0</c:v>
                </c:pt>
                <c:pt idx="4">
                  <c:v>0</c:v>
                </c:pt>
                <c:pt idx="5">
                  <c:v>0</c:v>
                </c:pt>
                <c:pt idx="6">
                  <c:v>9.8185185976656193E-4</c:v>
                </c:pt>
                <c:pt idx="7">
                  <c:v>4.1269281378423402E-3</c:v>
                </c:pt>
                <c:pt idx="8">
                  <c:v>6.87821356307056E-3</c:v>
                </c:pt>
                <c:pt idx="9">
                  <c:v>4.31258424827137E-3</c:v>
                </c:pt>
                <c:pt idx="10">
                  <c:v>4.31258424827137E-3</c:v>
                </c:pt>
                <c:pt idx="11">
                  <c:v>5.1981915233841099E-3</c:v>
                </c:pt>
                <c:pt idx="12">
                  <c:v>5.1981915233841099E-3</c:v>
                </c:pt>
                <c:pt idx="13">
                  <c:v>5.1746942857219301E-3</c:v>
                </c:pt>
                <c:pt idx="14">
                  <c:v>5.1746942857219301E-3</c:v>
                </c:pt>
                <c:pt idx="15">
                  <c:v>5.1746942857219301E-3</c:v>
                </c:pt>
                <c:pt idx="16">
                  <c:v>5.1746942857219301E-3</c:v>
                </c:pt>
                <c:pt idx="17">
                  <c:v>5.1746942857219301E-3</c:v>
                </c:pt>
                <c:pt idx="18">
                  <c:v>5.1746942857219301E-3</c:v>
                </c:pt>
                <c:pt idx="19">
                  <c:v>5.1746942857219301E-3</c:v>
                </c:pt>
                <c:pt idx="20">
                  <c:v>5.1746942857219301E-3</c:v>
                </c:pt>
                <c:pt idx="21">
                  <c:v>5.1746942857219301E-3</c:v>
                </c:pt>
                <c:pt idx="22">
                  <c:v>5.1665359893598699E-3</c:v>
                </c:pt>
                <c:pt idx="23">
                  <c:v>5.1665359893598699E-3</c:v>
                </c:pt>
                <c:pt idx="24">
                  <c:v>5.1665359893598699E-3</c:v>
                </c:pt>
                <c:pt idx="25">
                  <c:v>5.1665359893598699E-3</c:v>
                </c:pt>
                <c:pt idx="26">
                  <c:v>5.1665359893598699E-3</c:v>
                </c:pt>
                <c:pt idx="27">
                  <c:v>5.1665359893598699E-3</c:v>
                </c:pt>
                <c:pt idx="28">
                  <c:v>5.1665359893598699E-3</c:v>
                </c:pt>
                <c:pt idx="29">
                  <c:v>5.1665359893598699E-3</c:v>
                </c:pt>
              </c:numCache>
            </c:numRef>
          </c:val>
          <c:smooth val="0"/>
          <c:extLst>
            <c:ext xmlns:c16="http://schemas.microsoft.com/office/drawing/2014/chart" uri="{C3380CC4-5D6E-409C-BE32-E72D297353CC}">
              <c16:uniqueId val="{00000002-61BD-4EDD-969E-7E73F447DE40}"/>
            </c:ext>
          </c:extLst>
        </c:ser>
        <c:ser>
          <c:idx val="3"/>
          <c:order val="1"/>
          <c:tx>
            <c:strRef>
              <c:f>'Shi_Vintage M3+'!$A$5</c:f>
              <c:strCache>
                <c:ptCount val="1"/>
                <c:pt idx="0">
                  <c:v>31/12/2017</c:v>
                </c:pt>
              </c:strCache>
            </c:strRef>
          </c:tx>
          <c:spPr>
            <a:ln w="28575" cap="rnd">
              <a:solidFill>
                <a:schemeClr val="accent4"/>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M3+'!$C$5:$AH$5</c:f>
              <c:numCache>
                <c:formatCode>0.00%</c:formatCode>
                <c:ptCount val="32"/>
                <c:pt idx="0">
                  <c:v>0</c:v>
                </c:pt>
                <c:pt idx="1">
                  <c:v>0</c:v>
                </c:pt>
                <c:pt idx="2">
                  <c:v>0</c:v>
                </c:pt>
                <c:pt idx="3">
                  <c:v>0</c:v>
                </c:pt>
                <c:pt idx="4">
                  <c:v>3.2637237916489199E-4</c:v>
                </c:pt>
                <c:pt idx="5">
                  <c:v>3.2637237916489199E-4</c:v>
                </c:pt>
                <c:pt idx="6">
                  <c:v>1.06071023228589E-3</c:v>
                </c:pt>
                <c:pt idx="7">
                  <c:v>2.1585082349314401E-3</c:v>
                </c:pt>
                <c:pt idx="8">
                  <c:v>4.0555528811152203E-3</c:v>
                </c:pt>
                <c:pt idx="9">
                  <c:v>3.3690953395285198E-3</c:v>
                </c:pt>
                <c:pt idx="10">
                  <c:v>3.3038089956090302E-3</c:v>
                </c:pt>
                <c:pt idx="11">
                  <c:v>3.23840397082438E-3</c:v>
                </c:pt>
                <c:pt idx="12">
                  <c:v>3.1353481833260302E-3</c:v>
                </c:pt>
                <c:pt idx="13">
                  <c:v>3.06553861493348E-3</c:v>
                </c:pt>
                <c:pt idx="14">
                  <c:v>2.9943523485051701E-3</c:v>
                </c:pt>
                <c:pt idx="15">
                  <c:v>2.89284608805244E-3</c:v>
                </c:pt>
                <c:pt idx="16">
                  <c:v>2.89284608805244E-3</c:v>
                </c:pt>
                <c:pt idx="17">
                  <c:v>2.89284608805244E-3</c:v>
                </c:pt>
                <c:pt idx="18">
                  <c:v>2.2065183536620001E-3</c:v>
                </c:pt>
                <c:pt idx="19">
                  <c:v>2.2065183536620001E-3</c:v>
                </c:pt>
                <c:pt idx="20">
                  <c:v>2.2065183536620001E-3</c:v>
                </c:pt>
                <c:pt idx="21">
                  <c:v>2.2065183536620001E-3</c:v>
                </c:pt>
                <c:pt idx="22">
                  <c:v>2.2065183536620001E-3</c:v>
                </c:pt>
                <c:pt idx="23">
                  <c:v>2.2065183536620001E-3</c:v>
                </c:pt>
                <c:pt idx="24">
                  <c:v>2.2065183536620001E-3</c:v>
                </c:pt>
                <c:pt idx="25">
                  <c:v>2.2065183536620001E-3</c:v>
                </c:pt>
                <c:pt idx="26">
                  <c:v>2.2065183536620001E-3</c:v>
                </c:pt>
                <c:pt idx="27">
                  <c:v>2.2065183536620001E-3</c:v>
                </c:pt>
                <c:pt idx="28">
                  <c:v>2.2065183536620001E-3</c:v>
                </c:pt>
              </c:numCache>
            </c:numRef>
          </c:val>
          <c:smooth val="0"/>
          <c:extLst>
            <c:ext xmlns:c16="http://schemas.microsoft.com/office/drawing/2014/chart" uri="{C3380CC4-5D6E-409C-BE32-E72D297353CC}">
              <c16:uniqueId val="{00000003-61BD-4EDD-969E-7E73F447DE40}"/>
            </c:ext>
          </c:extLst>
        </c:ser>
        <c:ser>
          <c:idx val="4"/>
          <c:order val="2"/>
          <c:tx>
            <c:strRef>
              <c:f>'Shi_Vintage M3+'!$A$6</c:f>
              <c:strCache>
                <c:ptCount val="1"/>
                <c:pt idx="0">
                  <c:v>31/01/2018</c:v>
                </c:pt>
              </c:strCache>
            </c:strRef>
          </c:tx>
          <c:spPr>
            <a:ln w="28575" cap="rnd">
              <a:solidFill>
                <a:schemeClr val="accent5"/>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M3+'!$C$6:$AH$6</c:f>
              <c:numCache>
                <c:formatCode>0.00%</c:formatCode>
                <c:ptCount val="32"/>
                <c:pt idx="0">
                  <c:v>0</c:v>
                </c:pt>
                <c:pt idx="1">
                  <c:v>0</c:v>
                </c:pt>
                <c:pt idx="2">
                  <c:v>0</c:v>
                </c:pt>
                <c:pt idx="3">
                  <c:v>0</c:v>
                </c:pt>
                <c:pt idx="4">
                  <c:v>1.0640594596426E-3</c:v>
                </c:pt>
                <c:pt idx="5">
                  <c:v>1.0640594596426E-3</c:v>
                </c:pt>
                <c:pt idx="6">
                  <c:v>1.0640594596426E-3</c:v>
                </c:pt>
                <c:pt idx="7">
                  <c:v>1.0640594596426E-3</c:v>
                </c:pt>
                <c:pt idx="8">
                  <c:v>2.7565846379495598E-3</c:v>
                </c:pt>
                <c:pt idx="9">
                  <c:v>2.1993530331808199E-3</c:v>
                </c:pt>
                <c:pt idx="10">
                  <c:v>2.1322099478918799E-3</c:v>
                </c:pt>
                <c:pt idx="11">
                  <c:v>2.4470978104923101E-3</c:v>
                </c:pt>
                <c:pt idx="12">
                  <c:v>1.49059002750407E-3</c:v>
                </c:pt>
                <c:pt idx="13">
                  <c:v>1.33805663727155E-3</c:v>
                </c:pt>
                <c:pt idx="14">
                  <c:v>1.18348519981963E-3</c:v>
                </c:pt>
                <c:pt idx="15">
                  <c:v>1.0640594596426E-3</c:v>
                </c:pt>
                <c:pt idx="16">
                  <c:v>1.0640594596426E-3</c:v>
                </c:pt>
                <c:pt idx="17">
                  <c:v>1.0640594596426E-3</c:v>
                </c:pt>
                <c:pt idx="18">
                  <c:v>1.0640594596426E-3</c:v>
                </c:pt>
                <c:pt idx="19">
                  <c:v>1.0640594596426E-3</c:v>
                </c:pt>
                <c:pt idx="20">
                  <c:v>1.0640594596426E-3</c:v>
                </c:pt>
                <c:pt idx="21">
                  <c:v>1.0640594596426E-3</c:v>
                </c:pt>
                <c:pt idx="22">
                  <c:v>1.0640594596426E-3</c:v>
                </c:pt>
                <c:pt idx="23">
                  <c:v>1.0640594596426E-3</c:v>
                </c:pt>
                <c:pt idx="24">
                  <c:v>1.0640594596426E-3</c:v>
                </c:pt>
                <c:pt idx="25">
                  <c:v>1.0640594596426E-3</c:v>
                </c:pt>
                <c:pt idx="26">
                  <c:v>1.0640594596426E-3</c:v>
                </c:pt>
                <c:pt idx="27">
                  <c:v>1.0640594596426E-3</c:v>
                </c:pt>
              </c:numCache>
            </c:numRef>
          </c:val>
          <c:smooth val="0"/>
          <c:extLst>
            <c:ext xmlns:c16="http://schemas.microsoft.com/office/drawing/2014/chart" uri="{C3380CC4-5D6E-409C-BE32-E72D297353CC}">
              <c16:uniqueId val="{00000004-61BD-4EDD-969E-7E73F447DE40}"/>
            </c:ext>
          </c:extLst>
        </c:ser>
        <c:ser>
          <c:idx val="5"/>
          <c:order val="3"/>
          <c:tx>
            <c:strRef>
              <c:f>'Shi_Vintage M3+'!$A$7</c:f>
              <c:strCache>
                <c:ptCount val="1"/>
                <c:pt idx="0">
                  <c:v>28/02/2018</c:v>
                </c:pt>
              </c:strCache>
            </c:strRef>
          </c:tx>
          <c:spPr>
            <a:ln w="28575" cap="rnd">
              <a:solidFill>
                <a:schemeClr val="accent6"/>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M3+'!$C$7:$AH$7</c:f>
              <c:numCache>
                <c:formatCode>0.00%</c:formatCode>
                <c:ptCount val="32"/>
                <c:pt idx="0">
                  <c:v>0</c:v>
                </c:pt>
                <c:pt idx="1">
                  <c:v>0</c:v>
                </c:pt>
                <c:pt idx="2">
                  <c:v>0</c:v>
                </c:pt>
                <c:pt idx="3">
                  <c:v>0</c:v>
                </c:pt>
                <c:pt idx="4">
                  <c:v>1.9286526478963599E-3</c:v>
                </c:pt>
                <c:pt idx="5">
                  <c:v>1.9286526478963599E-3</c:v>
                </c:pt>
                <c:pt idx="6">
                  <c:v>1.9286526478963599E-3</c:v>
                </c:pt>
                <c:pt idx="7">
                  <c:v>1.9286526478963599E-3</c:v>
                </c:pt>
                <c:pt idx="8">
                  <c:v>1.9286526478963599E-3</c:v>
                </c:pt>
                <c:pt idx="9">
                  <c:v>1.9286526478963599E-3</c:v>
                </c:pt>
                <c:pt idx="10">
                  <c:v>1.9286526478963599E-3</c:v>
                </c:pt>
                <c:pt idx="11">
                  <c:v>1.9286526478963599E-3</c:v>
                </c:pt>
                <c:pt idx="12">
                  <c:v>1.9286526478963599E-3</c:v>
                </c:pt>
                <c:pt idx="13">
                  <c:v>1.9286526478963599E-3</c:v>
                </c:pt>
                <c:pt idx="14">
                  <c:v>1.9286526478963599E-3</c:v>
                </c:pt>
                <c:pt idx="15">
                  <c:v>1.9286526478963599E-3</c:v>
                </c:pt>
                <c:pt idx="16">
                  <c:v>1.9286526478963599E-3</c:v>
                </c:pt>
                <c:pt idx="17">
                  <c:v>1.9286526478963599E-3</c:v>
                </c:pt>
                <c:pt idx="18">
                  <c:v>1.9286526478963599E-3</c:v>
                </c:pt>
                <c:pt idx="19">
                  <c:v>1.9286526478963599E-3</c:v>
                </c:pt>
                <c:pt idx="20">
                  <c:v>1.9286526478963599E-3</c:v>
                </c:pt>
                <c:pt idx="21">
                  <c:v>1.9286526478963599E-3</c:v>
                </c:pt>
                <c:pt idx="22">
                  <c:v>1.9286526478963599E-3</c:v>
                </c:pt>
                <c:pt idx="23">
                  <c:v>1.9286526478963599E-3</c:v>
                </c:pt>
                <c:pt idx="24">
                  <c:v>1.9286526478963599E-3</c:v>
                </c:pt>
                <c:pt idx="25">
                  <c:v>1.9286526478963599E-3</c:v>
                </c:pt>
                <c:pt idx="26">
                  <c:v>1.9286526478963599E-3</c:v>
                </c:pt>
              </c:numCache>
            </c:numRef>
          </c:val>
          <c:smooth val="0"/>
          <c:extLst>
            <c:ext xmlns:c16="http://schemas.microsoft.com/office/drawing/2014/chart" uri="{C3380CC4-5D6E-409C-BE32-E72D297353CC}">
              <c16:uniqueId val="{00000005-61BD-4EDD-969E-7E73F447DE40}"/>
            </c:ext>
          </c:extLst>
        </c:ser>
        <c:ser>
          <c:idx val="6"/>
          <c:order val="4"/>
          <c:tx>
            <c:strRef>
              <c:f>'Shi_Vintage M3+'!$A$8</c:f>
              <c:strCache>
                <c:ptCount val="1"/>
                <c:pt idx="0">
                  <c:v>31/03/2018</c:v>
                </c:pt>
              </c:strCache>
            </c:strRef>
          </c:tx>
          <c:spPr>
            <a:ln w="28575" cap="rnd">
              <a:solidFill>
                <a:schemeClr val="accent1">
                  <a:lumMod val="6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M3+'!$C$8:$AH$8</c:f>
              <c:numCache>
                <c:formatCode>0.00%</c:formatCode>
                <c:ptCount val="32"/>
                <c:pt idx="0">
                  <c:v>0</c:v>
                </c:pt>
                <c:pt idx="1">
                  <c:v>0</c:v>
                </c:pt>
                <c:pt idx="2">
                  <c:v>0</c:v>
                </c:pt>
                <c:pt idx="3">
                  <c:v>2.09385042247785E-4</c:v>
                </c:pt>
                <c:pt idx="4">
                  <c:v>7.1049755908798797E-4</c:v>
                </c:pt>
                <c:pt idx="5">
                  <c:v>1.1869073462248E-3</c:v>
                </c:pt>
                <c:pt idx="6">
                  <c:v>1.6174406353410299E-3</c:v>
                </c:pt>
                <c:pt idx="7">
                  <c:v>1.7433069247821101E-3</c:v>
                </c:pt>
                <c:pt idx="8">
                  <c:v>1.74467122125402E-3</c:v>
                </c:pt>
                <c:pt idx="9">
                  <c:v>2.2382598747868001E-3</c:v>
                </c:pt>
                <c:pt idx="10">
                  <c:v>2.1695827572499899E-3</c:v>
                </c:pt>
                <c:pt idx="11">
                  <c:v>2.4946755030605E-3</c:v>
                </c:pt>
                <c:pt idx="12">
                  <c:v>2.4382248251423101E-3</c:v>
                </c:pt>
                <c:pt idx="13">
                  <c:v>2.4024256292561599E-3</c:v>
                </c:pt>
                <c:pt idx="14">
                  <c:v>2.54057341011349E-3</c:v>
                </c:pt>
                <c:pt idx="15">
                  <c:v>2.4390175475017001E-3</c:v>
                </c:pt>
                <c:pt idx="16">
                  <c:v>2.2397440383137902E-3</c:v>
                </c:pt>
                <c:pt idx="17">
                  <c:v>2.2397440383137902E-3</c:v>
                </c:pt>
                <c:pt idx="18">
                  <c:v>2.2397440383137902E-3</c:v>
                </c:pt>
                <c:pt idx="19">
                  <c:v>2.2397440383137902E-3</c:v>
                </c:pt>
                <c:pt idx="20">
                  <c:v>2.0070353844723401E-3</c:v>
                </c:pt>
                <c:pt idx="21">
                  <c:v>2.0070353844723401E-3</c:v>
                </c:pt>
                <c:pt idx="22">
                  <c:v>2.0070353844723401E-3</c:v>
                </c:pt>
                <c:pt idx="23">
                  <c:v>2.0070353844723401E-3</c:v>
                </c:pt>
                <c:pt idx="24">
                  <c:v>2.0070353844723401E-3</c:v>
                </c:pt>
                <c:pt idx="25">
                  <c:v>2.0070353844723401E-3</c:v>
                </c:pt>
              </c:numCache>
            </c:numRef>
          </c:val>
          <c:smooth val="0"/>
          <c:extLst>
            <c:ext xmlns:c16="http://schemas.microsoft.com/office/drawing/2014/chart" uri="{C3380CC4-5D6E-409C-BE32-E72D297353CC}">
              <c16:uniqueId val="{00000006-61BD-4EDD-969E-7E73F447DE40}"/>
            </c:ext>
          </c:extLst>
        </c:ser>
        <c:ser>
          <c:idx val="7"/>
          <c:order val="5"/>
          <c:tx>
            <c:strRef>
              <c:f>'Shi_Vintage M3+'!$A$9</c:f>
              <c:strCache>
                <c:ptCount val="1"/>
                <c:pt idx="0">
                  <c:v>30/04/2018</c:v>
                </c:pt>
              </c:strCache>
            </c:strRef>
          </c:tx>
          <c:spPr>
            <a:ln w="28575" cap="rnd">
              <a:solidFill>
                <a:schemeClr val="accent2">
                  <a:lumMod val="6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M3+'!$C$9:$AH$9</c:f>
              <c:numCache>
                <c:formatCode>0.00%</c:formatCode>
                <c:ptCount val="32"/>
                <c:pt idx="0">
                  <c:v>0</c:v>
                </c:pt>
                <c:pt idx="1">
                  <c:v>0</c:v>
                </c:pt>
                <c:pt idx="2">
                  <c:v>0</c:v>
                </c:pt>
                <c:pt idx="3">
                  <c:v>0</c:v>
                </c:pt>
                <c:pt idx="4">
                  <c:v>3.2561999999999999E-4</c:v>
                </c:pt>
                <c:pt idx="5">
                  <c:v>6.1835372530161996E-4</c:v>
                </c:pt>
                <c:pt idx="6">
                  <c:v>1.9103183173147899E-3</c:v>
                </c:pt>
                <c:pt idx="7">
                  <c:v>2.94967883431113E-3</c:v>
                </c:pt>
                <c:pt idx="8">
                  <c:v>4.6929100811720801E-3</c:v>
                </c:pt>
                <c:pt idx="9">
                  <c:v>4.6764645033714998E-3</c:v>
                </c:pt>
                <c:pt idx="10">
                  <c:v>5.8325886227519304E-3</c:v>
                </c:pt>
                <c:pt idx="11">
                  <c:v>5.5069661823005404E-3</c:v>
                </c:pt>
                <c:pt idx="12">
                  <c:v>5.5069661823005404E-3</c:v>
                </c:pt>
                <c:pt idx="13">
                  <c:v>5.3754015598959396E-3</c:v>
                </c:pt>
                <c:pt idx="14">
                  <c:v>5.3754015598959396E-3</c:v>
                </c:pt>
                <c:pt idx="15">
                  <c:v>5.3754015598959396E-3</c:v>
                </c:pt>
                <c:pt idx="16">
                  <c:v>5.3754015598959396E-3</c:v>
                </c:pt>
                <c:pt idx="17">
                  <c:v>5.3754015598959396E-3</c:v>
                </c:pt>
                <c:pt idx="18">
                  <c:v>5.3754015598959396E-3</c:v>
                </c:pt>
                <c:pt idx="19">
                  <c:v>5.3754015598959396E-3</c:v>
                </c:pt>
                <c:pt idx="20">
                  <c:v>5.3754015598959396E-3</c:v>
                </c:pt>
                <c:pt idx="21">
                  <c:v>5.3754015598959396E-3</c:v>
                </c:pt>
                <c:pt idx="22">
                  <c:v>5.3754015598959396E-3</c:v>
                </c:pt>
                <c:pt idx="23">
                  <c:v>5.3754015598959396E-3</c:v>
                </c:pt>
                <c:pt idx="24">
                  <c:v>5.3754015598959396E-3</c:v>
                </c:pt>
              </c:numCache>
            </c:numRef>
          </c:val>
          <c:smooth val="0"/>
          <c:extLst>
            <c:ext xmlns:c16="http://schemas.microsoft.com/office/drawing/2014/chart" uri="{C3380CC4-5D6E-409C-BE32-E72D297353CC}">
              <c16:uniqueId val="{00000007-61BD-4EDD-969E-7E73F447DE40}"/>
            </c:ext>
          </c:extLst>
        </c:ser>
        <c:ser>
          <c:idx val="8"/>
          <c:order val="6"/>
          <c:tx>
            <c:strRef>
              <c:f>'Shi_Vintage M3+'!$A$10</c:f>
              <c:strCache>
                <c:ptCount val="1"/>
                <c:pt idx="0">
                  <c:v>31/05/2018</c:v>
                </c:pt>
              </c:strCache>
            </c:strRef>
          </c:tx>
          <c:spPr>
            <a:ln w="28575" cap="rnd">
              <a:solidFill>
                <a:schemeClr val="accent3">
                  <a:lumMod val="6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M3+'!$C$10:$AH$10</c:f>
              <c:numCache>
                <c:formatCode>0.00%</c:formatCode>
                <c:ptCount val="32"/>
                <c:pt idx="0">
                  <c:v>0</c:v>
                </c:pt>
                <c:pt idx="1">
                  <c:v>0</c:v>
                </c:pt>
                <c:pt idx="2">
                  <c:v>0</c:v>
                </c:pt>
                <c:pt idx="3">
                  <c:v>7.3673818846542699E-4</c:v>
                </c:pt>
                <c:pt idx="4">
                  <c:v>1.46237298785485E-3</c:v>
                </c:pt>
                <c:pt idx="5">
                  <c:v>3.0970433697197698E-3</c:v>
                </c:pt>
                <c:pt idx="6">
                  <c:v>4.2060696685103302E-3</c:v>
                </c:pt>
                <c:pt idx="7">
                  <c:v>4.8356931782491596E-3</c:v>
                </c:pt>
                <c:pt idx="8">
                  <c:v>4.8356931782491596E-3</c:v>
                </c:pt>
                <c:pt idx="9">
                  <c:v>5.8483163053739797E-3</c:v>
                </c:pt>
                <c:pt idx="10">
                  <c:v>6.1140818706973904E-3</c:v>
                </c:pt>
                <c:pt idx="11">
                  <c:v>6.1140818706973904E-3</c:v>
                </c:pt>
                <c:pt idx="12">
                  <c:v>5.8973238945414898E-3</c:v>
                </c:pt>
                <c:pt idx="13">
                  <c:v>5.1958548914977599E-3</c:v>
                </c:pt>
                <c:pt idx="14">
                  <c:v>5.1958548914977599E-3</c:v>
                </c:pt>
                <c:pt idx="15">
                  <c:v>5.1958548914977599E-3</c:v>
                </c:pt>
                <c:pt idx="16">
                  <c:v>5.1958548914977599E-3</c:v>
                </c:pt>
                <c:pt idx="17">
                  <c:v>5.1958548914977599E-3</c:v>
                </c:pt>
                <c:pt idx="18">
                  <c:v>5.0730649321655101E-3</c:v>
                </c:pt>
                <c:pt idx="19">
                  <c:v>5.0730649321655101E-3</c:v>
                </c:pt>
                <c:pt idx="20">
                  <c:v>5.0730649321655101E-3</c:v>
                </c:pt>
                <c:pt idx="21">
                  <c:v>5.0730649321655101E-3</c:v>
                </c:pt>
                <c:pt idx="22">
                  <c:v>5.0536800964045402E-3</c:v>
                </c:pt>
                <c:pt idx="23">
                  <c:v>5.0423682260964803E-3</c:v>
                </c:pt>
              </c:numCache>
            </c:numRef>
          </c:val>
          <c:smooth val="0"/>
          <c:extLst>
            <c:ext xmlns:c16="http://schemas.microsoft.com/office/drawing/2014/chart" uri="{C3380CC4-5D6E-409C-BE32-E72D297353CC}">
              <c16:uniqueId val="{00000008-61BD-4EDD-969E-7E73F447DE40}"/>
            </c:ext>
          </c:extLst>
        </c:ser>
        <c:ser>
          <c:idx val="9"/>
          <c:order val="7"/>
          <c:tx>
            <c:strRef>
              <c:f>'Shi_Vintage M3+'!$A$11</c:f>
              <c:strCache>
                <c:ptCount val="1"/>
                <c:pt idx="0">
                  <c:v>30/06/2018</c:v>
                </c:pt>
              </c:strCache>
            </c:strRef>
          </c:tx>
          <c:spPr>
            <a:ln w="28575" cap="rnd">
              <a:solidFill>
                <a:schemeClr val="accent4">
                  <a:lumMod val="6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M3+'!$C$11:$AH$11</c:f>
              <c:numCache>
                <c:formatCode>0.00%</c:formatCode>
                <c:ptCount val="32"/>
                <c:pt idx="0">
                  <c:v>0</c:v>
                </c:pt>
                <c:pt idx="1">
                  <c:v>0</c:v>
                </c:pt>
                <c:pt idx="2">
                  <c:v>0</c:v>
                </c:pt>
                <c:pt idx="3">
                  <c:v>1.0703565784130899E-3</c:v>
                </c:pt>
                <c:pt idx="4">
                  <c:v>1.0703565784130899E-3</c:v>
                </c:pt>
                <c:pt idx="5">
                  <c:v>1.7287485137256E-3</c:v>
                </c:pt>
                <c:pt idx="6">
                  <c:v>2.0813520472925799E-3</c:v>
                </c:pt>
                <c:pt idx="7">
                  <c:v>2.5844352952644101E-3</c:v>
                </c:pt>
                <c:pt idx="8">
                  <c:v>2.9885852394143401E-3</c:v>
                </c:pt>
                <c:pt idx="9">
                  <c:v>3.2663989769749898E-3</c:v>
                </c:pt>
                <c:pt idx="10">
                  <c:v>3.4568866476101098E-3</c:v>
                </c:pt>
                <c:pt idx="11">
                  <c:v>3.6789485326319299E-3</c:v>
                </c:pt>
                <c:pt idx="12">
                  <c:v>3.7055984805132399E-3</c:v>
                </c:pt>
                <c:pt idx="13">
                  <c:v>3.7884015994164499E-3</c:v>
                </c:pt>
                <c:pt idx="14">
                  <c:v>3.7481751881575701E-3</c:v>
                </c:pt>
                <c:pt idx="15">
                  <c:v>3.7287342562211099E-3</c:v>
                </c:pt>
                <c:pt idx="16">
                  <c:v>3.7045342820077802E-3</c:v>
                </c:pt>
                <c:pt idx="17">
                  <c:v>3.7045342820077802E-3</c:v>
                </c:pt>
                <c:pt idx="18">
                  <c:v>3.6898783815035299E-3</c:v>
                </c:pt>
                <c:pt idx="19">
                  <c:v>3.6846596756117101E-3</c:v>
                </c:pt>
                <c:pt idx="20">
                  <c:v>3.6700037751074598E-3</c:v>
                </c:pt>
                <c:pt idx="21">
                  <c:v>3.6553478746032199E-3</c:v>
                </c:pt>
                <c:pt idx="22">
                  <c:v>3.61138059058696E-3</c:v>
                </c:pt>
              </c:numCache>
            </c:numRef>
          </c:val>
          <c:smooth val="0"/>
          <c:extLst>
            <c:ext xmlns:c16="http://schemas.microsoft.com/office/drawing/2014/chart" uri="{C3380CC4-5D6E-409C-BE32-E72D297353CC}">
              <c16:uniqueId val="{00000009-61BD-4EDD-969E-7E73F447DE40}"/>
            </c:ext>
          </c:extLst>
        </c:ser>
        <c:ser>
          <c:idx val="10"/>
          <c:order val="8"/>
          <c:tx>
            <c:strRef>
              <c:f>'Shi_Vintage M3+'!$A$12</c:f>
              <c:strCache>
                <c:ptCount val="1"/>
                <c:pt idx="0">
                  <c:v>31/07/2018</c:v>
                </c:pt>
              </c:strCache>
            </c:strRef>
          </c:tx>
          <c:spPr>
            <a:ln w="28575" cap="rnd">
              <a:solidFill>
                <a:schemeClr val="accent5">
                  <a:lumMod val="6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M3+'!$C$12:$AH$12</c:f>
              <c:numCache>
                <c:formatCode>0.00%</c:formatCode>
                <c:ptCount val="32"/>
                <c:pt idx="0">
                  <c:v>0</c:v>
                </c:pt>
                <c:pt idx="1">
                  <c:v>0</c:v>
                </c:pt>
                <c:pt idx="2">
                  <c:v>0</c:v>
                </c:pt>
                <c:pt idx="3">
                  <c:v>6.45113989477166E-4</c:v>
                </c:pt>
                <c:pt idx="4">
                  <c:v>8.7897148404926105E-4</c:v>
                </c:pt>
                <c:pt idx="5">
                  <c:v>1.1579619452063801E-3</c:v>
                </c:pt>
                <c:pt idx="6">
                  <c:v>1.8179377278863199E-3</c:v>
                </c:pt>
                <c:pt idx="7">
                  <c:v>2.2038220011889099E-3</c:v>
                </c:pt>
                <c:pt idx="8">
                  <c:v>2.5541025775436001E-3</c:v>
                </c:pt>
                <c:pt idx="9">
                  <c:v>2.6649391953846402E-3</c:v>
                </c:pt>
                <c:pt idx="10">
                  <c:v>2.9216910300155301E-3</c:v>
                </c:pt>
                <c:pt idx="11">
                  <c:v>3.14215025348078E-3</c:v>
                </c:pt>
                <c:pt idx="12">
                  <c:v>3.17373543371112E-3</c:v>
                </c:pt>
                <c:pt idx="13">
                  <c:v>3.1799044799462298E-3</c:v>
                </c:pt>
                <c:pt idx="14">
                  <c:v>3.1842270184786899E-3</c:v>
                </c:pt>
                <c:pt idx="15">
                  <c:v>3.17301057077849E-3</c:v>
                </c:pt>
                <c:pt idx="16">
                  <c:v>2.90104900873718E-3</c:v>
                </c:pt>
                <c:pt idx="17">
                  <c:v>2.88901992940109E-3</c:v>
                </c:pt>
                <c:pt idx="18">
                  <c:v>2.88509417270602E-3</c:v>
                </c:pt>
                <c:pt idx="19">
                  <c:v>2.8844988597443301E-3</c:v>
                </c:pt>
                <c:pt idx="20">
                  <c:v>2.8732824120441302E-3</c:v>
                </c:pt>
                <c:pt idx="21">
                  <c:v>2.8620659643439298E-3</c:v>
                </c:pt>
              </c:numCache>
            </c:numRef>
          </c:val>
          <c:smooth val="0"/>
          <c:extLst>
            <c:ext xmlns:c16="http://schemas.microsoft.com/office/drawing/2014/chart" uri="{C3380CC4-5D6E-409C-BE32-E72D297353CC}">
              <c16:uniqueId val="{0000000A-61BD-4EDD-969E-7E73F447DE40}"/>
            </c:ext>
          </c:extLst>
        </c:ser>
        <c:ser>
          <c:idx val="11"/>
          <c:order val="9"/>
          <c:tx>
            <c:strRef>
              <c:f>'Shi_Vintage M3+'!$A$13</c:f>
              <c:strCache>
                <c:ptCount val="1"/>
                <c:pt idx="0">
                  <c:v>31/08/2018</c:v>
                </c:pt>
              </c:strCache>
            </c:strRef>
          </c:tx>
          <c:spPr>
            <a:ln w="28575" cap="rnd">
              <a:solidFill>
                <a:schemeClr val="accent6">
                  <a:lumMod val="6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M3+'!$C$13:$AH$13</c:f>
              <c:numCache>
                <c:formatCode>0.00%</c:formatCode>
                <c:ptCount val="32"/>
                <c:pt idx="0">
                  <c:v>0</c:v>
                </c:pt>
                <c:pt idx="1">
                  <c:v>0</c:v>
                </c:pt>
                <c:pt idx="2">
                  <c:v>0</c:v>
                </c:pt>
                <c:pt idx="3">
                  <c:v>8.72047141734551E-4</c:v>
                </c:pt>
                <c:pt idx="4">
                  <c:v>1.71565600722677E-3</c:v>
                </c:pt>
                <c:pt idx="5">
                  <c:v>2.2996830770099699E-3</c:v>
                </c:pt>
                <c:pt idx="6">
                  <c:v>2.4832120125870601E-3</c:v>
                </c:pt>
                <c:pt idx="7">
                  <c:v>3.1618593470575298E-3</c:v>
                </c:pt>
                <c:pt idx="8">
                  <c:v>3.41740839720741E-3</c:v>
                </c:pt>
                <c:pt idx="9">
                  <c:v>3.6376702262568999E-3</c:v>
                </c:pt>
                <c:pt idx="10">
                  <c:v>3.6632707045095099E-3</c:v>
                </c:pt>
                <c:pt idx="11">
                  <c:v>3.7166677079035499E-3</c:v>
                </c:pt>
                <c:pt idx="12">
                  <c:v>3.7166677079035499E-3</c:v>
                </c:pt>
                <c:pt idx="13">
                  <c:v>3.7166677079035499E-3</c:v>
                </c:pt>
                <c:pt idx="14">
                  <c:v>3.7300172287356901E-3</c:v>
                </c:pt>
                <c:pt idx="15">
                  <c:v>3.1792506129033398E-3</c:v>
                </c:pt>
                <c:pt idx="16">
                  <c:v>3.19940939099917E-3</c:v>
                </c:pt>
                <c:pt idx="17">
                  <c:v>2.9852223737310301E-3</c:v>
                </c:pt>
                <c:pt idx="18">
                  <c:v>2.9852223737310301E-3</c:v>
                </c:pt>
                <c:pt idx="19">
                  <c:v>3.0674658686238301E-3</c:v>
                </c:pt>
                <c:pt idx="20">
                  <c:v>3.0571855217567802E-3</c:v>
                </c:pt>
              </c:numCache>
            </c:numRef>
          </c:val>
          <c:smooth val="0"/>
          <c:extLst>
            <c:ext xmlns:c16="http://schemas.microsoft.com/office/drawing/2014/chart" uri="{C3380CC4-5D6E-409C-BE32-E72D297353CC}">
              <c16:uniqueId val="{0000000B-61BD-4EDD-969E-7E73F447DE40}"/>
            </c:ext>
          </c:extLst>
        </c:ser>
        <c:ser>
          <c:idx val="12"/>
          <c:order val="10"/>
          <c:tx>
            <c:strRef>
              <c:f>'Shi_Vintage M3+'!$A$14</c:f>
              <c:strCache>
                <c:ptCount val="1"/>
                <c:pt idx="0">
                  <c:v>30/09/2018</c:v>
                </c:pt>
              </c:strCache>
            </c:strRef>
          </c:tx>
          <c:spPr>
            <a:ln w="28575" cap="rnd">
              <a:solidFill>
                <a:schemeClr val="accent1">
                  <a:lumMod val="80000"/>
                  <a:lumOff val="2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M3+'!$C$14:$AH$14</c:f>
              <c:numCache>
                <c:formatCode>0.00%</c:formatCode>
                <c:ptCount val="32"/>
                <c:pt idx="0">
                  <c:v>0</c:v>
                </c:pt>
                <c:pt idx="1">
                  <c:v>0</c:v>
                </c:pt>
                <c:pt idx="2">
                  <c:v>1.4780011024007099E-4</c:v>
                </c:pt>
                <c:pt idx="3">
                  <c:v>2.71810725291762E-3</c:v>
                </c:pt>
                <c:pt idx="4">
                  <c:v>2.76598120155479E-3</c:v>
                </c:pt>
                <c:pt idx="5">
                  <c:v>3.9564949658901704E-3</c:v>
                </c:pt>
                <c:pt idx="6">
                  <c:v>4.3857124577489602E-3</c:v>
                </c:pt>
                <c:pt idx="7">
                  <c:v>4.7096783559519503E-3</c:v>
                </c:pt>
                <c:pt idx="8">
                  <c:v>4.9020797620851703E-3</c:v>
                </c:pt>
                <c:pt idx="9">
                  <c:v>4.98618668380813E-3</c:v>
                </c:pt>
                <c:pt idx="10">
                  <c:v>5.7982976045900204E-3</c:v>
                </c:pt>
                <c:pt idx="11">
                  <c:v>5.9726191756218298E-3</c:v>
                </c:pt>
                <c:pt idx="12">
                  <c:v>6.0634291309302601E-3</c:v>
                </c:pt>
                <c:pt idx="13">
                  <c:v>6.0614509234951696E-3</c:v>
                </c:pt>
                <c:pt idx="14">
                  <c:v>5.7780405544303401E-3</c:v>
                </c:pt>
                <c:pt idx="15">
                  <c:v>5.8742674584255803E-3</c:v>
                </c:pt>
                <c:pt idx="16">
                  <c:v>5.8742674584255803E-3</c:v>
                </c:pt>
                <c:pt idx="17">
                  <c:v>5.8677391723441904E-3</c:v>
                </c:pt>
                <c:pt idx="18">
                  <c:v>5.7998104656174099E-3</c:v>
                </c:pt>
                <c:pt idx="19">
                  <c:v>5.7931671492481998E-3</c:v>
                </c:pt>
              </c:numCache>
            </c:numRef>
          </c:val>
          <c:smooth val="0"/>
          <c:extLst>
            <c:ext xmlns:c16="http://schemas.microsoft.com/office/drawing/2014/chart" uri="{C3380CC4-5D6E-409C-BE32-E72D297353CC}">
              <c16:uniqueId val="{0000000C-61BD-4EDD-969E-7E73F447DE40}"/>
            </c:ext>
          </c:extLst>
        </c:ser>
        <c:ser>
          <c:idx val="13"/>
          <c:order val="11"/>
          <c:tx>
            <c:strRef>
              <c:f>'Shi_Vintage M3+'!$A$15</c:f>
              <c:strCache>
                <c:ptCount val="1"/>
                <c:pt idx="0">
                  <c:v>31/10/2018</c:v>
                </c:pt>
              </c:strCache>
            </c:strRef>
          </c:tx>
          <c:spPr>
            <a:ln w="28575" cap="rnd">
              <a:solidFill>
                <a:schemeClr val="accent2">
                  <a:lumMod val="80000"/>
                  <a:lumOff val="2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M3+'!$C$15:$AH$15</c:f>
              <c:numCache>
                <c:formatCode>0.00%</c:formatCode>
                <c:ptCount val="32"/>
                <c:pt idx="0">
                  <c:v>0</c:v>
                </c:pt>
                <c:pt idx="1">
                  <c:v>0</c:v>
                </c:pt>
                <c:pt idx="2">
                  <c:v>0</c:v>
                </c:pt>
                <c:pt idx="3">
                  <c:v>2.9394500772576999E-3</c:v>
                </c:pt>
                <c:pt idx="4">
                  <c:v>3.9933298369556804E-3</c:v>
                </c:pt>
                <c:pt idx="5">
                  <c:v>4.4128338132010296E-3</c:v>
                </c:pt>
                <c:pt idx="6">
                  <c:v>5.1903922558161003E-3</c:v>
                </c:pt>
                <c:pt idx="7">
                  <c:v>6.38606821948482E-3</c:v>
                </c:pt>
                <c:pt idx="8">
                  <c:v>7.3529060536577104E-3</c:v>
                </c:pt>
                <c:pt idx="9">
                  <c:v>8.0094974348935196E-3</c:v>
                </c:pt>
                <c:pt idx="10">
                  <c:v>9.0564754147717894E-3</c:v>
                </c:pt>
                <c:pt idx="11">
                  <c:v>9.1673232137958593E-3</c:v>
                </c:pt>
                <c:pt idx="12">
                  <c:v>9.2898253640709104E-3</c:v>
                </c:pt>
                <c:pt idx="13">
                  <c:v>7.2111195021345798E-3</c:v>
                </c:pt>
                <c:pt idx="14">
                  <c:v>7.2096837355257598E-3</c:v>
                </c:pt>
                <c:pt idx="15">
                  <c:v>7.3215374175137999E-3</c:v>
                </c:pt>
                <c:pt idx="16">
                  <c:v>7.3458125538460499E-3</c:v>
                </c:pt>
                <c:pt idx="17">
                  <c:v>7.3549520228239204E-3</c:v>
                </c:pt>
                <c:pt idx="18">
                  <c:v>7.1927613861303601E-3</c:v>
                </c:pt>
              </c:numCache>
            </c:numRef>
          </c:val>
          <c:smooth val="0"/>
          <c:extLst>
            <c:ext xmlns:c16="http://schemas.microsoft.com/office/drawing/2014/chart" uri="{C3380CC4-5D6E-409C-BE32-E72D297353CC}">
              <c16:uniqueId val="{0000000D-61BD-4EDD-969E-7E73F447DE40}"/>
            </c:ext>
          </c:extLst>
        </c:ser>
        <c:ser>
          <c:idx val="14"/>
          <c:order val="12"/>
          <c:tx>
            <c:strRef>
              <c:f>'Shi_Vintage M3+'!$A$16</c:f>
              <c:strCache>
                <c:ptCount val="1"/>
                <c:pt idx="0">
                  <c:v>30/11/2018</c:v>
                </c:pt>
              </c:strCache>
            </c:strRef>
          </c:tx>
          <c:spPr>
            <a:ln w="28575" cap="rnd">
              <a:solidFill>
                <a:schemeClr val="accent3">
                  <a:lumMod val="80000"/>
                  <a:lumOff val="2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M3+'!$C$16:$AH$16</c:f>
              <c:numCache>
                <c:formatCode>0.00%</c:formatCode>
                <c:ptCount val="32"/>
                <c:pt idx="0">
                  <c:v>0</c:v>
                </c:pt>
                <c:pt idx="1">
                  <c:v>0</c:v>
                </c:pt>
                <c:pt idx="2">
                  <c:v>0</c:v>
                </c:pt>
                <c:pt idx="3">
                  <c:v>1.7699684520883501E-3</c:v>
                </c:pt>
                <c:pt idx="4">
                  <c:v>2.6400618438422101E-3</c:v>
                </c:pt>
                <c:pt idx="5">
                  <c:v>3.5290233059320402E-3</c:v>
                </c:pt>
                <c:pt idx="6">
                  <c:v>4.20435254264511E-3</c:v>
                </c:pt>
                <c:pt idx="7">
                  <c:v>4.4481900273532502E-3</c:v>
                </c:pt>
                <c:pt idx="8">
                  <c:v>4.9331340637099397E-3</c:v>
                </c:pt>
                <c:pt idx="9">
                  <c:v>5.2237158928252697E-3</c:v>
                </c:pt>
                <c:pt idx="10">
                  <c:v>5.7094755883613998E-3</c:v>
                </c:pt>
                <c:pt idx="11">
                  <c:v>5.9472686296254797E-3</c:v>
                </c:pt>
                <c:pt idx="12">
                  <c:v>4.5702637587010497E-3</c:v>
                </c:pt>
                <c:pt idx="13">
                  <c:v>4.7227497578440202E-3</c:v>
                </c:pt>
                <c:pt idx="14">
                  <c:v>4.7949478425879603E-3</c:v>
                </c:pt>
                <c:pt idx="15">
                  <c:v>4.8331632855135699E-3</c:v>
                </c:pt>
                <c:pt idx="16">
                  <c:v>4.8685217570160304E-3</c:v>
                </c:pt>
                <c:pt idx="17">
                  <c:v>4.8561609837347698E-3</c:v>
                </c:pt>
              </c:numCache>
            </c:numRef>
          </c:val>
          <c:smooth val="0"/>
          <c:extLst>
            <c:ext xmlns:c16="http://schemas.microsoft.com/office/drawing/2014/chart" uri="{C3380CC4-5D6E-409C-BE32-E72D297353CC}">
              <c16:uniqueId val="{0000000E-61BD-4EDD-969E-7E73F447DE40}"/>
            </c:ext>
          </c:extLst>
        </c:ser>
        <c:ser>
          <c:idx val="15"/>
          <c:order val="13"/>
          <c:tx>
            <c:strRef>
              <c:f>'Shi_Vintage M3+'!$A$17</c:f>
              <c:strCache>
                <c:ptCount val="1"/>
                <c:pt idx="0">
                  <c:v>31/12/2018</c:v>
                </c:pt>
              </c:strCache>
            </c:strRef>
          </c:tx>
          <c:spPr>
            <a:ln w="28575" cap="rnd">
              <a:solidFill>
                <a:schemeClr val="accent4">
                  <a:lumMod val="80000"/>
                  <a:lumOff val="2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M3+'!$C$17:$AH$17</c:f>
              <c:numCache>
                <c:formatCode>0.00%</c:formatCode>
                <c:ptCount val="32"/>
                <c:pt idx="0">
                  <c:v>0</c:v>
                </c:pt>
                <c:pt idx="1">
                  <c:v>0</c:v>
                </c:pt>
                <c:pt idx="2">
                  <c:v>0</c:v>
                </c:pt>
                <c:pt idx="3">
                  <c:v>3.6457542534175302E-3</c:v>
                </c:pt>
                <c:pt idx="4">
                  <c:v>5.5414456569560702E-3</c:v>
                </c:pt>
                <c:pt idx="5">
                  <c:v>6.3350378833129098E-3</c:v>
                </c:pt>
                <c:pt idx="6">
                  <c:v>7.4423978166412103E-3</c:v>
                </c:pt>
                <c:pt idx="7">
                  <c:v>8.5058032984082696E-3</c:v>
                </c:pt>
                <c:pt idx="8">
                  <c:v>9.6820051649890403E-3</c:v>
                </c:pt>
                <c:pt idx="9">
                  <c:v>1.0105234341877999E-2</c:v>
                </c:pt>
                <c:pt idx="10">
                  <c:v>1.04949635776129E-2</c:v>
                </c:pt>
                <c:pt idx="11">
                  <c:v>9.7448079119369403E-3</c:v>
                </c:pt>
                <c:pt idx="12">
                  <c:v>1.0070618684225501E-2</c:v>
                </c:pt>
                <c:pt idx="13">
                  <c:v>1.03311609369419E-2</c:v>
                </c:pt>
                <c:pt idx="14">
                  <c:v>1.02535219323242E-2</c:v>
                </c:pt>
                <c:pt idx="15">
                  <c:v>1.01972046764955E-2</c:v>
                </c:pt>
                <c:pt idx="16">
                  <c:v>1.0126558215783499E-2</c:v>
                </c:pt>
              </c:numCache>
            </c:numRef>
          </c:val>
          <c:smooth val="0"/>
          <c:extLst>
            <c:ext xmlns:c16="http://schemas.microsoft.com/office/drawing/2014/chart" uri="{C3380CC4-5D6E-409C-BE32-E72D297353CC}">
              <c16:uniqueId val="{0000000F-61BD-4EDD-969E-7E73F447DE40}"/>
            </c:ext>
          </c:extLst>
        </c:ser>
        <c:ser>
          <c:idx val="16"/>
          <c:order val="14"/>
          <c:tx>
            <c:strRef>
              <c:f>'Shi_Vintage M3+'!$A$18</c:f>
              <c:strCache>
                <c:ptCount val="1"/>
                <c:pt idx="0">
                  <c:v>31/01/2019</c:v>
                </c:pt>
              </c:strCache>
            </c:strRef>
          </c:tx>
          <c:spPr>
            <a:ln w="28575" cap="rnd">
              <a:solidFill>
                <a:schemeClr val="accent5">
                  <a:lumMod val="80000"/>
                  <a:lumOff val="2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M3+'!$C$18:$AH$18</c:f>
              <c:numCache>
                <c:formatCode>0.00%</c:formatCode>
                <c:ptCount val="32"/>
                <c:pt idx="0">
                  <c:v>0</c:v>
                </c:pt>
                <c:pt idx="1">
                  <c:v>0</c:v>
                </c:pt>
                <c:pt idx="2">
                  <c:v>0</c:v>
                </c:pt>
                <c:pt idx="3">
                  <c:v>3.30506786738374E-3</c:v>
                </c:pt>
                <c:pt idx="4">
                  <c:v>4.8820129270390096E-3</c:v>
                </c:pt>
                <c:pt idx="5">
                  <c:v>6.61076729739077E-3</c:v>
                </c:pt>
                <c:pt idx="6">
                  <c:v>7.8967261823862395E-3</c:v>
                </c:pt>
                <c:pt idx="7">
                  <c:v>8.9450088996007697E-3</c:v>
                </c:pt>
                <c:pt idx="8">
                  <c:v>9.6427228367851892E-3</c:v>
                </c:pt>
                <c:pt idx="9">
                  <c:v>1.04150863227225E-2</c:v>
                </c:pt>
                <c:pt idx="10">
                  <c:v>1.05668882630842E-2</c:v>
                </c:pt>
                <c:pt idx="11">
                  <c:v>1.06343047495323E-2</c:v>
                </c:pt>
                <c:pt idx="12">
                  <c:v>1.0919692131261399E-2</c:v>
                </c:pt>
                <c:pt idx="13">
                  <c:v>1.10852985721975E-2</c:v>
                </c:pt>
                <c:pt idx="14">
                  <c:v>1.08574183641569E-2</c:v>
                </c:pt>
                <c:pt idx="15">
                  <c:v>1.06755968113412E-2</c:v>
                </c:pt>
              </c:numCache>
            </c:numRef>
          </c:val>
          <c:smooth val="0"/>
          <c:extLst>
            <c:ext xmlns:c16="http://schemas.microsoft.com/office/drawing/2014/chart" uri="{C3380CC4-5D6E-409C-BE32-E72D297353CC}">
              <c16:uniqueId val="{00000010-61BD-4EDD-969E-7E73F447DE40}"/>
            </c:ext>
          </c:extLst>
        </c:ser>
        <c:ser>
          <c:idx val="17"/>
          <c:order val="15"/>
          <c:tx>
            <c:strRef>
              <c:f>'Shi_Vintage M3+'!$A$19</c:f>
              <c:strCache>
                <c:ptCount val="1"/>
                <c:pt idx="0">
                  <c:v>28/02/2019</c:v>
                </c:pt>
              </c:strCache>
            </c:strRef>
          </c:tx>
          <c:spPr>
            <a:ln w="28575" cap="rnd">
              <a:solidFill>
                <a:schemeClr val="accent6">
                  <a:lumMod val="80000"/>
                  <a:lumOff val="2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M3+'!$C$19:$AH$19</c:f>
              <c:numCache>
                <c:formatCode>0.00%</c:formatCode>
                <c:ptCount val="32"/>
                <c:pt idx="0">
                  <c:v>0</c:v>
                </c:pt>
                <c:pt idx="1">
                  <c:v>0</c:v>
                </c:pt>
                <c:pt idx="2">
                  <c:v>6.4677655358586996E-5</c:v>
                </c:pt>
                <c:pt idx="3">
                  <c:v>2.7725845152026399E-3</c:v>
                </c:pt>
                <c:pt idx="4">
                  <c:v>4.0503163245817903E-3</c:v>
                </c:pt>
                <c:pt idx="5">
                  <c:v>4.8119347516807501E-3</c:v>
                </c:pt>
                <c:pt idx="6">
                  <c:v>5.88200552301784E-3</c:v>
                </c:pt>
                <c:pt idx="7">
                  <c:v>6.5998937540547404E-3</c:v>
                </c:pt>
                <c:pt idx="8">
                  <c:v>7.7508527530980196E-3</c:v>
                </c:pt>
                <c:pt idx="9">
                  <c:v>7.7230166335235696E-3</c:v>
                </c:pt>
                <c:pt idx="10">
                  <c:v>8.2230580430984294E-3</c:v>
                </c:pt>
                <c:pt idx="11">
                  <c:v>8.7306111090335297E-3</c:v>
                </c:pt>
                <c:pt idx="12">
                  <c:v>9.5148707986933093E-3</c:v>
                </c:pt>
                <c:pt idx="13">
                  <c:v>9.8419445258843205E-3</c:v>
                </c:pt>
                <c:pt idx="14">
                  <c:v>9.6559099645236006E-3</c:v>
                </c:pt>
              </c:numCache>
            </c:numRef>
          </c:val>
          <c:smooth val="0"/>
          <c:extLst>
            <c:ext xmlns:c16="http://schemas.microsoft.com/office/drawing/2014/chart" uri="{C3380CC4-5D6E-409C-BE32-E72D297353CC}">
              <c16:uniqueId val="{00000011-61BD-4EDD-969E-7E73F447DE40}"/>
            </c:ext>
          </c:extLst>
        </c:ser>
        <c:ser>
          <c:idx val="18"/>
          <c:order val="16"/>
          <c:tx>
            <c:strRef>
              <c:f>'Shi_Vintage M3+'!$A$20</c:f>
              <c:strCache>
                <c:ptCount val="1"/>
                <c:pt idx="0">
                  <c:v>31/03/2019</c:v>
                </c:pt>
              </c:strCache>
            </c:strRef>
          </c:tx>
          <c:spPr>
            <a:ln w="28575" cap="rnd">
              <a:solidFill>
                <a:schemeClr val="accent1">
                  <a:lumMod val="8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M3+'!$C$20:$AH$20</c:f>
              <c:numCache>
                <c:formatCode>0.00%</c:formatCode>
                <c:ptCount val="32"/>
                <c:pt idx="0">
                  <c:v>0</c:v>
                </c:pt>
                <c:pt idx="1">
                  <c:v>0</c:v>
                </c:pt>
                <c:pt idx="2">
                  <c:v>0</c:v>
                </c:pt>
                <c:pt idx="3">
                  <c:v>2.8446578447152001E-3</c:v>
                </c:pt>
                <c:pt idx="4">
                  <c:v>4.4105581100892599E-3</c:v>
                </c:pt>
                <c:pt idx="5">
                  <c:v>5.5113884646643702E-3</c:v>
                </c:pt>
                <c:pt idx="6">
                  <c:v>6.2771504607261504E-3</c:v>
                </c:pt>
                <c:pt idx="7">
                  <c:v>6.9206240561779202E-3</c:v>
                </c:pt>
                <c:pt idx="8">
                  <c:v>6.5489102085736798E-3</c:v>
                </c:pt>
                <c:pt idx="9">
                  <c:v>8.1908168000874998E-3</c:v>
                </c:pt>
                <c:pt idx="10">
                  <c:v>9.6659553176166191E-3</c:v>
                </c:pt>
                <c:pt idx="11">
                  <c:v>1.0745804956891101E-2</c:v>
                </c:pt>
                <c:pt idx="12">
                  <c:v>1.1941790737916401E-2</c:v>
                </c:pt>
                <c:pt idx="13">
                  <c:v>1.2088444868295099E-2</c:v>
                </c:pt>
              </c:numCache>
            </c:numRef>
          </c:val>
          <c:smooth val="0"/>
          <c:extLst>
            <c:ext xmlns:c16="http://schemas.microsoft.com/office/drawing/2014/chart" uri="{C3380CC4-5D6E-409C-BE32-E72D297353CC}">
              <c16:uniqueId val="{00000012-61BD-4EDD-969E-7E73F447DE40}"/>
            </c:ext>
          </c:extLst>
        </c:ser>
        <c:ser>
          <c:idx val="19"/>
          <c:order val="17"/>
          <c:tx>
            <c:strRef>
              <c:f>'Shi_Vintage M3+'!$A$21</c:f>
              <c:strCache>
                <c:ptCount val="1"/>
                <c:pt idx="0">
                  <c:v>30/04/2019</c:v>
                </c:pt>
              </c:strCache>
            </c:strRef>
          </c:tx>
          <c:spPr>
            <a:ln w="28575" cap="rnd">
              <a:solidFill>
                <a:schemeClr val="accent2">
                  <a:lumMod val="8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M3+'!$C$21:$AH$21</c:f>
              <c:numCache>
                <c:formatCode>0.00%</c:formatCode>
                <c:ptCount val="32"/>
                <c:pt idx="0">
                  <c:v>0</c:v>
                </c:pt>
                <c:pt idx="1">
                  <c:v>0</c:v>
                </c:pt>
                <c:pt idx="2">
                  <c:v>0</c:v>
                </c:pt>
                <c:pt idx="3">
                  <c:v>3.9717127310422203E-3</c:v>
                </c:pt>
                <c:pt idx="4">
                  <c:v>5.7400378771970901E-3</c:v>
                </c:pt>
                <c:pt idx="5">
                  <c:v>7.5478335547361601E-3</c:v>
                </c:pt>
                <c:pt idx="6">
                  <c:v>8.6227940974769705E-3</c:v>
                </c:pt>
                <c:pt idx="7">
                  <c:v>8.6273193857762907E-3</c:v>
                </c:pt>
                <c:pt idx="8">
                  <c:v>1.0023576654308501E-2</c:v>
                </c:pt>
                <c:pt idx="9">
                  <c:v>1.1501921465858499E-2</c:v>
                </c:pt>
                <c:pt idx="10">
                  <c:v>1.27252405401288E-2</c:v>
                </c:pt>
                <c:pt idx="11">
                  <c:v>1.37100807953559E-2</c:v>
                </c:pt>
                <c:pt idx="12">
                  <c:v>1.42573668586194E-2</c:v>
                </c:pt>
              </c:numCache>
            </c:numRef>
          </c:val>
          <c:smooth val="0"/>
          <c:extLst>
            <c:ext xmlns:c16="http://schemas.microsoft.com/office/drawing/2014/chart" uri="{C3380CC4-5D6E-409C-BE32-E72D297353CC}">
              <c16:uniqueId val="{00000013-61BD-4EDD-969E-7E73F447DE40}"/>
            </c:ext>
          </c:extLst>
        </c:ser>
        <c:ser>
          <c:idx val="20"/>
          <c:order val="18"/>
          <c:tx>
            <c:strRef>
              <c:f>'Shi_Vintage M3+'!$A$22</c:f>
              <c:strCache>
                <c:ptCount val="1"/>
                <c:pt idx="0">
                  <c:v>31/05/2019</c:v>
                </c:pt>
              </c:strCache>
            </c:strRef>
          </c:tx>
          <c:spPr>
            <a:ln w="28575" cap="rnd">
              <a:solidFill>
                <a:schemeClr val="accent3">
                  <a:lumMod val="8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M3+'!$C$22:$AH$22</c:f>
              <c:numCache>
                <c:formatCode>0.00%</c:formatCode>
                <c:ptCount val="32"/>
                <c:pt idx="0">
                  <c:v>0</c:v>
                </c:pt>
                <c:pt idx="1">
                  <c:v>0</c:v>
                </c:pt>
                <c:pt idx="2">
                  <c:v>1.5497300936424401E-4</c:v>
                </c:pt>
                <c:pt idx="3">
                  <c:v>4.5120821577488103E-3</c:v>
                </c:pt>
                <c:pt idx="4">
                  <c:v>5.8827444781179598E-3</c:v>
                </c:pt>
                <c:pt idx="5">
                  <c:v>7.3436089503469398E-3</c:v>
                </c:pt>
                <c:pt idx="6">
                  <c:v>7.8950130132624096E-3</c:v>
                </c:pt>
                <c:pt idx="7">
                  <c:v>8.9630944816793505E-3</c:v>
                </c:pt>
                <c:pt idx="8">
                  <c:v>1.0713896243484001E-2</c:v>
                </c:pt>
                <c:pt idx="9">
                  <c:v>1.21536712733387E-2</c:v>
                </c:pt>
                <c:pt idx="10">
                  <c:v>1.28411435383854E-2</c:v>
                </c:pt>
                <c:pt idx="11">
                  <c:v>1.30685830072691E-2</c:v>
                </c:pt>
              </c:numCache>
            </c:numRef>
          </c:val>
          <c:smooth val="0"/>
          <c:extLst>
            <c:ext xmlns:c16="http://schemas.microsoft.com/office/drawing/2014/chart" uri="{C3380CC4-5D6E-409C-BE32-E72D297353CC}">
              <c16:uniqueId val="{00000014-61BD-4EDD-969E-7E73F447DE40}"/>
            </c:ext>
          </c:extLst>
        </c:ser>
        <c:ser>
          <c:idx val="21"/>
          <c:order val="19"/>
          <c:tx>
            <c:strRef>
              <c:f>'Shi_Vintage M3+'!$A$23</c:f>
              <c:strCache>
                <c:ptCount val="1"/>
                <c:pt idx="0">
                  <c:v>30/06/2019</c:v>
                </c:pt>
              </c:strCache>
            </c:strRef>
          </c:tx>
          <c:spPr>
            <a:ln w="28575" cap="rnd">
              <a:solidFill>
                <a:schemeClr val="accent4">
                  <a:lumMod val="8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M3+'!$C$23:$AH$23</c:f>
              <c:numCache>
                <c:formatCode>0.00%</c:formatCode>
                <c:ptCount val="32"/>
                <c:pt idx="0">
                  <c:v>0</c:v>
                </c:pt>
                <c:pt idx="1">
                  <c:v>0</c:v>
                </c:pt>
                <c:pt idx="2">
                  <c:v>2.4862066355552001E-5</c:v>
                </c:pt>
                <c:pt idx="3">
                  <c:v>4.2436698334946598E-3</c:v>
                </c:pt>
                <c:pt idx="4">
                  <c:v>6.42135745074886E-3</c:v>
                </c:pt>
                <c:pt idx="5">
                  <c:v>6.7056350833097902E-3</c:v>
                </c:pt>
                <c:pt idx="6">
                  <c:v>8.2789909157347501E-3</c:v>
                </c:pt>
                <c:pt idx="7">
                  <c:v>1.00626543204005E-2</c:v>
                </c:pt>
                <c:pt idx="8">
                  <c:v>1.11688249858777E-2</c:v>
                </c:pt>
                <c:pt idx="9">
                  <c:v>1.26127370235571E-2</c:v>
                </c:pt>
                <c:pt idx="10">
                  <c:v>1.3486924513722199E-2</c:v>
                </c:pt>
              </c:numCache>
            </c:numRef>
          </c:val>
          <c:smooth val="0"/>
          <c:extLst>
            <c:ext xmlns:c16="http://schemas.microsoft.com/office/drawing/2014/chart" uri="{C3380CC4-5D6E-409C-BE32-E72D297353CC}">
              <c16:uniqueId val="{00000015-61BD-4EDD-969E-7E73F447DE40}"/>
            </c:ext>
          </c:extLst>
        </c:ser>
        <c:ser>
          <c:idx val="22"/>
          <c:order val="20"/>
          <c:tx>
            <c:strRef>
              <c:f>'Shi_Vintage M3+'!$A$24</c:f>
              <c:strCache>
                <c:ptCount val="1"/>
                <c:pt idx="0">
                  <c:v>31/07/2019</c:v>
                </c:pt>
              </c:strCache>
            </c:strRef>
          </c:tx>
          <c:spPr>
            <a:ln w="28575" cap="rnd">
              <a:solidFill>
                <a:schemeClr val="accent5">
                  <a:lumMod val="8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M3+'!$C$24:$AH$24</c:f>
              <c:numCache>
                <c:formatCode>0.00%</c:formatCode>
                <c:ptCount val="32"/>
                <c:pt idx="0">
                  <c:v>0</c:v>
                </c:pt>
                <c:pt idx="1">
                  <c:v>0</c:v>
                </c:pt>
                <c:pt idx="2">
                  <c:v>1.3256715678194601E-4</c:v>
                </c:pt>
                <c:pt idx="3">
                  <c:v>2.8736119287174301E-3</c:v>
                </c:pt>
                <c:pt idx="4">
                  <c:v>3.2215335640945401E-3</c:v>
                </c:pt>
                <c:pt idx="5">
                  <c:v>4.1437119813058703E-3</c:v>
                </c:pt>
                <c:pt idx="6">
                  <c:v>5.0800556663762502E-3</c:v>
                </c:pt>
                <c:pt idx="7">
                  <c:v>6.0825543180266202E-3</c:v>
                </c:pt>
                <c:pt idx="8">
                  <c:v>6.84675465418896E-3</c:v>
                </c:pt>
                <c:pt idx="9">
                  <c:v>7.65350489610699E-3</c:v>
                </c:pt>
              </c:numCache>
            </c:numRef>
          </c:val>
          <c:smooth val="0"/>
          <c:extLst>
            <c:ext xmlns:c16="http://schemas.microsoft.com/office/drawing/2014/chart" uri="{C3380CC4-5D6E-409C-BE32-E72D297353CC}">
              <c16:uniqueId val="{00000016-61BD-4EDD-969E-7E73F447DE40}"/>
            </c:ext>
          </c:extLst>
        </c:ser>
        <c:ser>
          <c:idx val="23"/>
          <c:order val="21"/>
          <c:tx>
            <c:strRef>
              <c:f>'Shi_Vintage M3+'!$A$25</c:f>
              <c:strCache>
                <c:ptCount val="1"/>
                <c:pt idx="0">
                  <c:v>31/08/2019</c:v>
                </c:pt>
              </c:strCache>
            </c:strRef>
          </c:tx>
          <c:spPr>
            <a:ln w="28575" cap="rnd">
              <a:solidFill>
                <a:schemeClr val="accent6">
                  <a:lumMod val="8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M3+'!$C$25:$AH$25</c:f>
              <c:numCache>
                <c:formatCode>0.00%</c:formatCode>
                <c:ptCount val="32"/>
                <c:pt idx="0">
                  <c:v>0</c:v>
                </c:pt>
                <c:pt idx="1">
                  <c:v>0</c:v>
                </c:pt>
                <c:pt idx="2">
                  <c:v>0</c:v>
                </c:pt>
                <c:pt idx="3">
                  <c:v>4.5761723882494004E-3</c:v>
                </c:pt>
                <c:pt idx="4">
                  <c:v>7.2674986838454497E-3</c:v>
                </c:pt>
                <c:pt idx="5">
                  <c:v>8.8370992884089401E-3</c:v>
                </c:pt>
                <c:pt idx="6">
                  <c:v>9.8360044159824696E-3</c:v>
                </c:pt>
                <c:pt idx="7">
                  <c:v>1.1576247699301E-2</c:v>
                </c:pt>
                <c:pt idx="8">
                  <c:v>1.26326336292646E-2</c:v>
                </c:pt>
              </c:numCache>
            </c:numRef>
          </c:val>
          <c:smooth val="0"/>
          <c:extLst>
            <c:ext xmlns:c16="http://schemas.microsoft.com/office/drawing/2014/chart" uri="{C3380CC4-5D6E-409C-BE32-E72D297353CC}">
              <c16:uniqueId val="{00000017-61BD-4EDD-969E-7E73F447DE40}"/>
            </c:ext>
          </c:extLst>
        </c:ser>
        <c:ser>
          <c:idx val="24"/>
          <c:order val="22"/>
          <c:tx>
            <c:strRef>
              <c:f>'Shi_Vintage M3+'!$A$26</c:f>
              <c:strCache>
                <c:ptCount val="1"/>
                <c:pt idx="0">
                  <c:v>30/09/2019</c:v>
                </c:pt>
              </c:strCache>
            </c:strRef>
          </c:tx>
          <c:spPr>
            <a:ln w="28575" cap="rnd">
              <a:solidFill>
                <a:schemeClr val="accent1">
                  <a:lumMod val="60000"/>
                  <a:lumOff val="4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M3+'!$C$26:$AH$26</c:f>
              <c:numCache>
                <c:formatCode>0.00%</c:formatCode>
                <c:ptCount val="32"/>
                <c:pt idx="0">
                  <c:v>0</c:v>
                </c:pt>
                <c:pt idx="1">
                  <c:v>0</c:v>
                </c:pt>
                <c:pt idx="2">
                  <c:v>0</c:v>
                </c:pt>
                <c:pt idx="3">
                  <c:v>5.5644253629856403E-3</c:v>
                </c:pt>
                <c:pt idx="4">
                  <c:v>8.4507781258497498E-3</c:v>
                </c:pt>
                <c:pt idx="5">
                  <c:v>1.00089702240918E-2</c:v>
                </c:pt>
                <c:pt idx="6">
                  <c:v>1.2872462916798499E-2</c:v>
                </c:pt>
                <c:pt idx="7">
                  <c:v>1.3452514757218301E-2</c:v>
                </c:pt>
              </c:numCache>
            </c:numRef>
          </c:val>
          <c:smooth val="0"/>
          <c:extLst>
            <c:ext xmlns:c16="http://schemas.microsoft.com/office/drawing/2014/chart" uri="{C3380CC4-5D6E-409C-BE32-E72D297353CC}">
              <c16:uniqueId val="{00000018-61BD-4EDD-969E-7E73F447DE40}"/>
            </c:ext>
          </c:extLst>
        </c:ser>
        <c:ser>
          <c:idx val="25"/>
          <c:order val="23"/>
          <c:tx>
            <c:strRef>
              <c:f>'Shi_Vintage M3+'!$A$27</c:f>
              <c:strCache>
                <c:ptCount val="1"/>
                <c:pt idx="0">
                  <c:v>31/10/2019</c:v>
                </c:pt>
              </c:strCache>
            </c:strRef>
          </c:tx>
          <c:spPr>
            <a:ln w="28575" cap="rnd">
              <a:solidFill>
                <a:schemeClr val="accent2">
                  <a:lumMod val="60000"/>
                  <a:lumOff val="4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M3+'!$C$27:$AH$27</c:f>
              <c:numCache>
                <c:formatCode>0.00%</c:formatCode>
                <c:ptCount val="32"/>
                <c:pt idx="0">
                  <c:v>0</c:v>
                </c:pt>
                <c:pt idx="1">
                  <c:v>0</c:v>
                </c:pt>
                <c:pt idx="2">
                  <c:v>0</c:v>
                </c:pt>
                <c:pt idx="3">
                  <c:v>5.43040694528829E-3</c:v>
                </c:pt>
                <c:pt idx="4">
                  <c:v>7.8504491795304797E-3</c:v>
                </c:pt>
                <c:pt idx="5">
                  <c:v>1.07543573102308E-2</c:v>
                </c:pt>
                <c:pt idx="6">
                  <c:v>1.18223166252341E-2</c:v>
                </c:pt>
              </c:numCache>
            </c:numRef>
          </c:val>
          <c:smooth val="0"/>
          <c:extLst>
            <c:ext xmlns:c16="http://schemas.microsoft.com/office/drawing/2014/chart" uri="{C3380CC4-5D6E-409C-BE32-E72D297353CC}">
              <c16:uniqueId val="{00000019-61BD-4EDD-969E-7E73F447DE40}"/>
            </c:ext>
          </c:extLst>
        </c:ser>
        <c:ser>
          <c:idx val="26"/>
          <c:order val="24"/>
          <c:tx>
            <c:strRef>
              <c:f>'Shi_Vintage M3+'!$A$28</c:f>
              <c:strCache>
                <c:ptCount val="1"/>
                <c:pt idx="0">
                  <c:v>30/11/2019</c:v>
                </c:pt>
              </c:strCache>
            </c:strRef>
          </c:tx>
          <c:spPr>
            <a:ln w="28575" cap="rnd">
              <a:solidFill>
                <a:schemeClr val="accent3">
                  <a:lumMod val="60000"/>
                  <a:lumOff val="4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M3+'!$C$28:$AH$28</c:f>
              <c:numCache>
                <c:formatCode>0.00%</c:formatCode>
                <c:ptCount val="32"/>
                <c:pt idx="0">
                  <c:v>0</c:v>
                </c:pt>
                <c:pt idx="1">
                  <c:v>0</c:v>
                </c:pt>
                <c:pt idx="2">
                  <c:v>0</c:v>
                </c:pt>
                <c:pt idx="3">
                  <c:v>6.5714828156789602E-3</c:v>
                </c:pt>
                <c:pt idx="4">
                  <c:v>9.0752325639024793E-3</c:v>
                </c:pt>
                <c:pt idx="5">
                  <c:v>1.02981241164939E-2</c:v>
                </c:pt>
              </c:numCache>
            </c:numRef>
          </c:val>
          <c:smooth val="0"/>
          <c:extLst>
            <c:ext xmlns:c16="http://schemas.microsoft.com/office/drawing/2014/chart" uri="{C3380CC4-5D6E-409C-BE32-E72D297353CC}">
              <c16:uniqueId val="{0000001A-61BD-4EDD-969E-7E73F447DE40}"/>
            </c:ext>
          </c:extLst>
        </c:ser>
        <c:ser>
          <c:idx val="27"/>
          <c:order val="25"/>
          <c:tx>
            <c:strRef>
              <c:f>'Shi_Vintage M3+'!$A$29</c:f>
              <c:strCache>
                <c:ptCount val="1"/>
                <c:pt idx="0">
                  <c:v>31/12/2019</c:v>
                </c:pt>
              </c:strCache>
            </c:strRef>
          </c:tx>
          <c:spPr>
            <a:ln w="28575" cap="rnd">
              <a:solidFill>
                <a:schemeClr val="accent4">
                  <a:lumMod val="60000"/>
                  <a:lumOff val="4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M3+'!$C$29:$AH$29</c:f>
              <c:numCache>
                <c:formatCode>0.00%</c:formatCode>
                <c:ptCount val="32"/>
                <c:pt idx="0">
                  <c:v>0</c:v>
                </c:pt>
                <c:pt idx="1">
                  <c:v>0</c:v>
                </c:pt>
                <c:pt idx="2">
                  <c:v>0</c:v>
                </c:pt>
                <c:pt idx="3">
                  <c:v>1.7612492264818501E-2</c:v>
                </c:pt>
                <c:pt idx="4">
                  <c:v>1.9574397023145701E-2</c:v>
                </c:pt>
              </c:numCache>
            </c:numRef>
          </c:val>
          <c:smooth val="0"/>
          <c:extLst>
            <c:ext xmlns:c16="http://schemas.microsoft.com/office/drawing/2014/chart" uri="{C3380CC4-5D6E-409C-BE32-E72D297353CC}">
              <c16:uniqueId val="{0000001B-61BD-4EDD-969E-7E73F447DE40}"/>
            </c:ext>
          </c:extLst>
        </c:ser>
        <c:ser>
          <c:idx val="28"/>
          <c:order val="26"/>
          <c:tx>
            <c:strRef>
              <c:f>'Shi_Vintage M3+'!$A$30</c:f>
              <c:strCache>
                <c:ptCount val="1"/>
                <c:pt idx="0">
                  <c:v>31/01/2020</c:v>
                </c:pt>
              </c:strCache>
            </c:strRef>
          </c:tx>
          <c:spPr>
            <a:ln w="28575" cap="rnd">
              <a:solidFill>
                <a:schemeClr val="accent5">
                  <a:lumMod val="60000"/>
                  <a:lumOff val="4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M3+'!$C$30:$AH$30</c:f>
              <c:numCache>
                <c:formatCode>0.00%</c:formatCode>
                <c:ptCount val="32"/>
                <c:pt idx="0">
                  <c:v>0</c:v>
                </c:pt>
                <c:pt idx="1">
                  <c:v>0</c:v>
                </c:pt>
                <c:pt idx="2">
                  <c:v>0</c:v>
                </c:pt>
                <c:pt idx="3">
                  <c:v>8.11547562514397E-3</c:v>
                </c:pt>
              </c:numCache>
            </c:numRef>
          </c:val>
          <c:smooth val="0"/>
          <c:extLst>
            <c:ext xmlns:c16="http://schemas.microsoft.com/office/drawing/2014/chart" uri="{C3380CC4-5D6E-409C-BE32-E72D297353CC}">
              <c16:uniqueId val="{0000001C-61BD-4EDD-969E-7E73F447DE40}"/>
            </c:ext>
          </c:extLst>
        </c:ser>
        <c:ser>
          <c:idx val="29"/>
          <c:order val="27"/>
          <c:tx>
            <c:strRef>
              <c:f>'Shi_Vintage M3+'!$A$31</c:f>
              <c:strCache>
                <c:ptCount val="1"/>
                <c:pt idx="0">
                  <c:v>29/02/2020</c:v>
                </c:pt>
              </c:strCache>
            </c:strRef>
          </c:tx>
          <c:spPr>
            <a:ln w="28575" cap="rnd">
              <a:solidFill>
                <a:schemeClr val="accent6">
                  <a:lumMod val="60000"/>
                  <a:lumOff val="4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M3+'!$C$31:$AH$31</c:f>
              <c:numCache>
                <c:formatCode>0.00%</c:formatCode>
                <c:ptCount val="32"/>
                <c:pt idx="0">
                  <c:v>0</c:v>
                </c:pt>
                <c:pt idx="1">
                  <c:v>0</c:v>
                </c:pt>
                <c:pt idx="2">
                  <c:v>2.7483736646942398E-4</c:v>
                </c:pt>
              </c:numCache>
            </c:numRef>
          </c:val>
          <c:smooth val="0"/>
          <c:extLst>
            <c:ext xmlns:c16="http://schemas.microsoft.com/office/drawing/2014/chart" uri="{C3380CC4-5D6E-409C-BE32-E72D297353CC}">
              <c16:uniqueId val="{0000001D-61BD-4EDD-969E-7E73F447DE40}"/>
            </c:ext>
          </c:extLst>
        </c:ser>
        <c:ser>
          <c:idx val="30"/>
          <c:order val="28"/>
          <c:tx>
            <c:strRef>
              <c:f>'Shi_Vintage M3+'!$A$32</c:f>
              <c:strCache>
                <c:ptCount val="1"/>
                <c:pt idx="0">
                  <c:v>31/03/2020</c:v>
                </c:pt>
              </c:strCache>
            </c:strRef>
          </c:tx>
          <c:spPr>
            <a:ln w="28575" cap="rnd">
              <a:solidFill>
                <a:schemeClr val="accent1">
                  <a:lumMod val="5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M3+'!$C$32:$AH$32</c:f>
              <c:numCache>
                <c:formatCode>0.00%</c:formatCode>
                <c:ptCount val="32"/>
                <c:pt idx="0">
                  <c:v>0</c:v>
                </c:pt>
                <c:pt idx="1">
                  <c:v>0</c:v>
                </c:pt>
              </c:numCache>
            </c:numRef>
          </c:val>
          <c:smooth val="0"/>
          <c:extLst>
            <c:ext xmlns:c16="http://schemas.microsoft.com/office/drawing/2014/chart" uri="{C3380CC4-5D6E-409C-BE32-E72D297353CC}">
              <c16:uniqueId val="{0000001E-61BD-4EDD-969E-7E73F447DE40}"/>
            </c:ext>
          </c:extLst>
        </c:ser>
        <c:ser>
          <c:idx val="31"/>
          <c:order val="29"/>
          <c:tx>
            <c:strRef>
              <c:f>'Shi_Vintage M3+'!$A$33</c:f>
              <c:strCache>
                <c:ptCount val="1"/>
                <c:pt idx="0">
                  <c:v>30/04/2020</c:v>
                </c:pt>
              </c:strCache>
            </c:strRef>
          </c:tx>
          <c:spPr>
            <a:ln w="28575" cap="rnd">
              <a:solidFill>
                <a:schemeClr val="accent2">
                  <a:lumMod val="5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M3+'!$C$33:$AH$33</c:f>
              <c:numCache>
                <c:formatCode>General</c:formatCode>
                <c:ptCount val="32"/>
                <c:pt idx="0" formatCode="0.00%">
                  <c:v>0</c:v>
                </c:pt>
              </c:numCache>
            </c:numRef>
          </c:val>
          <c:smooth val="0"/>
          <c:extLst>
            <c:ext xmlns:c16="http://schemas.microsoft.com/office/drawing/2014/chart" uri="{C3380CC4-5D6E-409C-BE32-E72D297353CC}">
              <c16:uniqueId val="{0000001F-61BD-4EDD-969E-7E73F447DE40}"/>
            </c:ext>
          </c:extLst>
        </c:ser>
        <c:ser>
          <c:idx val="32"/>
          <c:order val="30"/>
          <c:tx>
            <c:strRef>
              <c:f>'Shi_Vintage M3+'!$A$34</c:f>
              <c:strCache>
                <c:ptCount val="1"/>
                <c:pt idx="0">
                  <c:v>31/05/2020</c:v>
                </c:pt>
              </c:strCache>
            </c:strRef>
          </c:tx>
          <c:spPr>
            <a:ln w="28575" cap="rnd">
              <a:solidFill>
                <a:schemeClr val="accent3">
                  <a:lumMod val="50000"/>
                </a:schemeClr>
              </a:solidFill>
              <a:round/>
            </a:ln>
            <a:effectLst/>
          </c:spPr>
          <c:marker>
            <c:symbol val="none"/>
          </c:marker>
          <c:cat>
            <c:strRef>
              <c:f>'Shi_Vintage M3+'!$C$1:$AH$1</c:f>
              <c:strCache>
                <c:ptCount val="32"/>
                <c:pt idx="0">
                  <c:v>MOB1</c:v>
                </c:pt>
                <c:pt idx="1">
                  <c:v>MOB2</c:v>
                </c:pt>
                <c:pt idx="2">
                  <c:v>MOB3</c:v>
                </c:pt>
                <c:pt idx="3">
                  <c:v>MOB4</c:v>
                </c:pt>
                <c:pt idx="4">
                  <c:v>MOB5</c:v>
                </c:pt>
                <c:pt idx="5">
                  <c:v>MOB6</c:v>
                </c:pt>
                <c:pt idx="6">
                  <c:v>MOB7</c:v>
                </c:pt>
                <c:pt idx="7">
                  <c:v>MOB8</c:v>
                </c:pt>
                <c:pt idx="8">
                  <c:v>MOB9</c:v>
                </c:pt>
                <c:pt idx="9">
                  <c:v>MOB10</c:v>
                </c:pt>
                <c:pt idx="10">
                  <c:v>MOB11</c:v>
                </c:pt>
                <c:pt idx="11">
                  <c:v>MOB12</c:v>
                </c:pt>
                <c:pt idx="12">
                  <c:v>MOB13</c:v>
                </c:pt>
                <c:pt idx="13">
                  <c:v>MOB14</c:v>
                </c:pt>
                <c:pt idx="14">
                  <c:v>MOB15</c:v>
                </c:pt>
                <c:pt idx="15">
                  <c:v>MOB16</c:v>
                </c:pt>
                <c:pt idx="16">
                  <c:v>MOB17</c:v>
                </c:pt>
                <c:pt idx="17">
                  <c:v>MOB18</c:v>
                </c:pt>
                <c:pt idx="18">
                  <c:v>MOB19</c:v>
                </c:pt>
                <c:pt idx="19">
                  <c:v>MOB20</c:v>
                </c:pt>
                <c:pt idx="20">
                  <c:v>MOB21</c:v>
                </c:pt>
                <c:pt idx="21">
                  <c:v>MOB22</c:v>
                </c:pt>
                <c:pt idx="22">
                  <c:v>MOB23</c:v>
                </c:pt>
                <c:pt idx="23">
                  <c:v>MOB24</c:v>
                </c:pt>
                <c:pt idx="24">
                  <c:v>MOB25</c:v>
                </c:pt>
                <c:pt idx="25">
                  <c:v>MOB26</c:v>
                </c:pt>
                <c:pt idx="26">
                  <c:v>MOB27</c:v>
                </c:pt>
                <c:pt idx="27">
                  <c:v>MOB28</c:v>
                </c:pt>
                <c:pt idx="28">
                  <c:v>MOB29</c:v>
                </c:pt>
                <c:pt idx="29">
                  <c:v>MOB30</c:v>
                </c:pt>
                <c:pt idx="30">
                  <c:v>MOB31</c:v>
                </c:pt>
                <c:pt idx="31">
                  <c:v>MOB32</c:v>
                </c:pt>
              </c:strCache>
            </c:strRef>
          </c:cat>
          <c:val>
            <c:numRef>
              <c:f>'Shi_Vintage M3+'!$C$34:$AH$34</c:f>
              <c:numCache>
                <c:formatCode>General</c:formatCode>
                <c:ptCount val="32"/>
              </c:numCache>
            </c:numRef>
          </c:val>
          <c:smooth val="0"/>
          <c:extLst>
            <c:ext xmlns:c16="http://schemas.microsoft.com/office/drawing/2014/chart" uri="{C3380CC4-5D6E-409C-BE32-E72D297353CC}">
              <c16:uniqueId val="{00000020-61BD-4EDD-969E-7E73F447DE40}"/>
            </c:ext>
          </c:extLst>
        </c:ser>
        <c:dLbls>
          <c:showLegendKey val="0"/>
          <c:showVal val="0"/>
          <c:showCatName val="0"/>
          <c:showSerName val="0"/>
          <c:showPercent val="0"/>
          <c:showBubbleSize val="0"/>
        </c:dLbls>
        <c:smooth val="0"/>
        <c:axId val="203639129"/>
        <c:axId val="847739814"/>
      </c:lineChart>
      <c:catAx>
        <c:axId val="203639129"/>
        <c:scaling>
          <c:orientation val="minMax"/>
        </c:scaling>
        <c:delete val="0"/>
        <c:axPos val="b"/>
        <c:title>
          <c:tx>
            <c:rich>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r>
                  <a:rPr lang="en-US" sz="900" dirty="0"/>
                  <a:t>Month</a:t>
                </a:r>
                <a:r>
                  <a:rPr lang="en-US" sz="900" baseline="0" dirty="0"/>
                  <a:t> On Book</a:t>
                </a:r>
                <a:endParaRPr lang="en-US" sz="900" dirty="0"/>
              </a:p>
            </c:rich>
          </c:tx>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400" b="0" i="0" u="none" strike="noStrike" kern="1200" baseline="0">
                <a:solidFill>
                  <a:schemeClr val="tx1">
                    <a:lumMod val="65000"/>
                    <a:lumOff val="35000"/>
                  </a:schemeClr>
                </a:solidFill>
                <a:latin typeface="+mn-lt"/>
                <a:ea typeface="+mn-ea"/>
                <a:cs typeface="+mn-cs"/>
              </a:defRPr>
            </a:pPr>
            <a:endParaRPr lang="en-US"/>
          </a:p>
        </c:txPr>
        <c:crossAx val="847739814"/>
        <c:crosses val="autoZero"/>
        <c:auto val="1"/>
        <c:lblAlgn val="ctr"/>
        <c:lblOffset val="100"/>
        <c:noMultiLvlLbl val="0"/>
      </c:catAx>
      <c:valAx>
        <c:axId val="847739814"/>
        <c:scaling>
          <c:orientation val="minMax"/>
        </c:scaling>
        <c:delete val="0"/>
        <c:axPos val="l"/>
        <c:majorGridlines>
          <c:spPr>
            <a:ln w="34925" cap="flat" cmpd="sng" algn="ctr">
              <a:solidFill>
                <a:schemeClr val="tx1">
                  <a:lumMod val="15000"/>
                  <a:lumOff val="85000"/>
                </a:schemeClr>
              </a:solidFill>
              <a:prstDash val="sysDot"/>
              <a:round/>
            </a:ln>
            <a:effectLst/>
          </c:spPr>
        </c:majorGridlines>
        <c:title>
          <c:tx>
            <c:rich>
              <a:bodyPr rot="-54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r>
                  <a:rPr lang="en-US" sz="900"/>
                  <a:t>Cumulative</a:t>
                </a:r>
                <a:r>
                  <a:rPr lang="en-US" sz="900" baseline="0"/>
                  <a:t> Loss Rate</a:t>
                </a:r>
                <a:endParaRPr lang="en-US" sz="900"/>
              </a:p>
            </c:rich>
          </c:tx>
          <c:layout/>
          <c:overlay val="0"/>
          <c:spPr>
            <a:noFill/>
            <a:ln>
              <a:noFill/>
            </a:ln>
            <a:effectLst/>
          </c:spPr>
          <c:txPr>
            <a:bodyPr rot="-54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203639129"/>
        <c:crosses val="autoZero"/>
        <c:crossBetween val="between"/>
        <c:majorUnit val="1.0000000000000002E-2"/>
      </c:valAx>
      <c:spPr>
        <a:noFill/>
        <a:ln>
          <a:noFill/>
        </a:ln>
        <a:effectLst/>
      </c:spPr>
    </c:plotArea>
    <c:plotVisOnly val="1"/>
    <c:dispBlanksAs val="gap"/>
    <c:showDLblsOverMax val="0"/>
  </c:chart>
  <c:spPr>
    <a:noFill/>
    <a:ln>
      <a:noFill/>
    </a:ln>
    <a:effectLst/>
  </c:spPr>
  <c:txPr>
    <a:bodyPr/>
    <a:lstStyle/>
    <a:p>
      <a:pPr>
        <a:defRPr lang="zh-CN"/>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13"/>
          <c:order val="0"/>
          <c:tx>
            <c:strRef>
              <c:f>Forecast!$E$2</c:f>
              <c:strCache>
                <c:ptCount val="1"/>
                <c:pt idx="0">
                  <c:v>Upper CF Bound</c:v>
                </c:pt>
              </c:strCache>
            </c:strRef>
          </c:tx>
          <c:spPr>
            <a:solidFill>
              <a:srgbClr val="8EBAE2"/>
            </a:solidFill>
            <a:ln>
              <a:noFill/>
              <a:prstDash val="dash"/>
            </a:ln>
            <a:effectLst/>
          </c:spPr>
          <c:val>
            <c:numRef>
              <c:f>Forecast!$E$4:$E$55</c:f>
              <c:numCache>
                <c:formatCode>General</c:formatCode>
                <c:ptCount val="52"/>
                <c:pt idx="32" formatCode="0">
                  <c:v>5219491289.3799992</c:v>
                </c:pt>
                <c:pt idx="33" formatCode="0">
                  <c:v>5657485559.0884466</c:v>
                </c:pt>
                <c:pt idx="34" formatCode="0">
                  <c:v>5946054099.2889547</c:v>
                </c:pt>
                <c:pt idx="35" formatCode="0">
                  <c:v>6206853489.4005022</c:v>
                </c:pt>
                <c:pt idx="36" formatCode="0">
                  <c:v>6449973025.0242872</c:v>
                </c:pt>
                <c:pt idx="37" formatCode="0">
                  <c:v>6702689765.3549728</c:v>
                </c:pt>
                <c:pt idx="38" formatCode="0">
                  <c:v>6935132704.0292301</c:v>
                </c:pt>
                <c:pt idx="39" formatCode="0">
                  <c:v>7179422877.0371237</c:v>
                </c:pt>
                <c:pt idx="40" formatCode="0">
                  <c:v>7413220712.8335562</c:v>
                </c:pt>
                <c:pt idx="41" formatCode="0">
                  <c:v>7622404492.861331</c:v>
                </c:pt>
                <c:pt idx="42" formatCode="0">
                  <c:v>7874271295.7725172</c:v>
                </c:pt>
                <c:pt idx="43" formatCode="0">
                  <c:v>8094846752.8571253</c:v>
                </c:pt>
                <c:pt idx="44" formatCode="0">
                  <c:v>8328640603.6282587</c:v>
                </c:pt>
                <c:pt idx="45" formatCode="0">
                  <c:v>8546601115.8480682</c:v>
                </c:pt>
                <c:pt idx="46" formatCode="0">
                  <c:v>8777934323.4887714</c:v>
                </c:pt>
                <c:pt idx="47" formatCode="0">
                  <c:v>9001021437.3402328</c:v>
                </c:pt>
                <c:pt idx="48" formatCode="0">
                  <c:v>9216053468.6618996</c:v>
                </c:pt>
                <c:pt idx="49" formatCode="0">
                  <c:v>9444573368.7368584</c:v>
                </c:pt>
                <c:pt idx="50" formatCode="0">
                  <c:v>9658088496.2365265</c:v>
                </c:pt>
                <c:pt idx="51" formatCode="0">
                  <c:v>9885128437.3127823</c:v>
                </c:pt>
              </c:numCache>
            </c:numRef>
          </c:val>
          <c:extLst>
            <c:ext xmlns:c16="http://schemas.microsoft.com/office/drawing/2014/chart" uri="{C3380CC4-5D6E-409C-BE32-E72D297353CC}">
              <c16:uniqueId val="{00000000-B653-4436-AA43-1179FF2BEDF3}"/>
            </c:ext>
          </c:extLst>
        </c:ser>
        <c:ser>
          <c:idx val="4"/>
          <c:order val="5"/>
          <c:tx>
            <c:strRef>
              <c:f>Forecast!$B$3</c:f>
              <c:strCache>
                <c:ptCount val="1"/>
                <c:pt idx="0">
                  <c:v>Disbursement (Accumulate)</c:v>
                </c:pt>
              </c:strCache>
            </c:strRef>
          </c:tx>
          <c:spPr>
            <a:solidFill>
              <a:srgbClr val="DEEBF7"/>
            </a:solidFill>
            <a:ln>
              <a:noFill/>
            </a:ln>
            <a:effectLst/>
          </c:spPr>
          <c:val>
            <c:numRef>
              <c:f>Forecast!$B$4:$B$36</c:f>
              <c:numCache>
                <c:formatCode>0.00</c:formatCode>
                <c:ptCount val="33"/>
                <c:pt idx="0">
                  <c:v>48639860.259999998</c:v>
                </c:pt>
                <c:pt idx="1">
                  <c:v>49785940.259999998</c:v>
                </c:pt>
                <c:pt idx="2">
                  <c:v>68831583.25999999</c:v>
                </c:pt>
                <c:pt idx="3">
                  <c:v>95794649.25999999</c:v>
                </c:pt>
                <c:pt idx="4">
                  <c:v>117222023.25999999</c:v>
                </c:pt>
                <c:pt idx="5">
                  <c:v>128006754.25999999</c:v>
                </c:pt>
                <c:pt idx="6">
                  <c:v>213017602.25999999</c:v>
                </c:pt>
                <c:pt idx="7">
                  <c:v>273824222.25999999</c:v>
                </c:pt>
                <c:pt idx="8">
                  <c:v>324859991.25999999</c:v>
                </c:pt>
                <c:pt idx="9">
                  <c:v>420669184.25999999</c:v>
                </c:pt>
                <c:pt idx="10">
                  <c:v>598978757.25999999</c:v>
                </c:pt>
                <c:pt idx="11">
                  <c:v>710096603.25999999</c:v>
                </c:pt>
                <c:pt idx="12">
                  <c:v>844061320.65999997</c:v>
                </c:pt>
                <c:pt idx="13">
                  <c:v>987030239.65999997</c:v>
                </c:pt>
                <c:pt idx="14">
                  <c:v>1183399022.1599998</c:v>
                </c:pt>
                <c:pt idx="15">
                  <c:v>1512792735.0999999</c:v>
                </c:pt>
                <c:pt idx="16">
                  <c:v>1805859476.5</c:v>
                </c:pt>
                <c:pt idx="17">
                  <c:v>2111993022.78</c:v>
                </c:pt>
                <c:pt idx="18">
                  <c:v>2507010536.7799997</c:v>
                </c:pt>
                <c:pt idx="19">
                  <c:v>2793511620.0799999</c:v>
                </c:pt>
                <c:pt idx="20">
                  <c:v>3061889360.0799999</c:v>
                </c:pt>
                <c:pt idx="21">
                  <c:v>3383177135.5799999</c:v>
                </c:pt>
                <c:pt idx="22">
                  <c:v>3739748020.5799999</c:v>
                </c:pt>
                <c:pt idx="23">
                  <c:v>3963041272.5799999</c:v>
                </c:pt>
                <c:pt idx="24">
                  <c:v>4183654326.98</c:v>
                </c:pt>
                <c:pt idx="25">
                  <c:v>4409862062.9799995</c:v>
                </c:pt>
                <c:pt idx="26">
                  <c:v>4625921719.9799995</c:v>
                </c:pt>
                <c:pt idx="27">
                  <c:v>4673839147.9799995</c:v>
                </c:pt>
                <c:pt idx="28">
                  <c:v>4792244031.9799995</c:v>
                </c:pt>
                <c:pt idx="29">
                  <c:v>4886772662.9799995</c:v>
                </c:pt>
                <c:pt idx="30">
                  <c:v>5010786956.3799992</c:v>
                </c:pt>
                <c:pt idx="31">
                  <c:v>5115759120.3799992</c:v>
                </c:pt>
                <c:pt idx="32">
                  <c:v>5219491289.3799992</c:v>
                </c:pt>
              </c:numCache>
            </c:numRef>
          </c:val>
          <c:extLst>
            <c:ext xmlns:c16="http://schemas.microsoft.com/office/drawing/2014/chart" uri="{C3380CC4-5D6E-409C-BE32-E72D297353CC}">
              <c16:uniqueId val="{00000001-B653-4436-AA43-1179FF2BEDF3}"/>
            </c:ext>
          </c:extLst>
        </c:ser>
        <c:ser>
          <c:idx val="11"/>
          <c:order val="12"/>
          <c:tx>
            <c:strRef>
              <c:f>Forecast!$C$2</c:f>
              <c:strCache>
                <c:ptCount val="1"/>
                <c:pt idx="0">
                  <c:v>Forecast</c:v>
                </c:pt>
              </c:strCache>
            </c:strRef>
          </c:tx>
          <c:spPr>
            <a:solidFill>
              <a:srgbClr val="AACAE8"/>
            </a:solidFill>
            <a:ln>
              <a:noFill/>
              <a:prstDash val="dash"/>
            </a:ln>
            <a:effectLst/>
          </c:spPr>
          <c:val>
            <c:numRef>
              <c:f>Forecast!$C$4:$C$55</c:f>
              <c:numCache>
                <c:formatCode>General</c:formatCode>
                <c:ptCount val="52"/>
                <c:pt idx="32" formatCode="0">
                  <c:v>5219491289.3799992</c:v>
                </c:pt>
                <c:pt idx="33" formatCode="0">
                  <c:v>5416960855.6579285</c:v>
                </c:pt>
                <c:pt idx="34" formatCode="0">
                  <c:v>5616948588.2017097</c:v>
                </c:pt>
                <c:pt idx="35" formatCode="0">
                  <c:v>5810686704.1034985</c:v>
                </c:pt>
                <c:pt idx="36" formatCode="0">
                  <c:v>5998175203.3632936</c:v>
                </c:pt>
                <c:pt idx="37" formatCode="0">
                  <c:v>6198162935.9070759</c:v>
                </c:pt>
                <c:pt idx="38" formatCode="0">
                  <c:v>6385651435.1668711</c:v>
                </c:pt>
                <c:pt idx="39" formatCode="0">
                  <c:v>6585639167.7106524</c:v>
                </c:pt>
                <c:pt idx="40" formatCode="0">
                  <c:v>6779377283.6124411</c:v>
                </c:pt>
                <c:pt idx="41" formatCode="0">
                  <c:v>6954366549.5882502</c:v>
                </c:pt>
                <c:pt idx="42" formatCode="0">
                  <c:v>7166853515.4160175</c:v>
                </c:pt>
                <c:pt idx="43" formatCode="0">
                  <c:v>7354342014.6758137</c:v>
                </c:pt>
                <c:pt idx="44" formatCode="0">
                  <c:v>7554329747.219595</c:v>
                </c:pt>
                <c:pt idx="45" formatCode="0">
                  <c:v>7741818246.4793911</c:v>
                </c:pt>
                <c:pt idx="46" formatCode="0">
                  <c:v>7941805979.0231724</c:v>
                </c:pt>
                <c:pt idx="47" formatCode="0">
                  <c:v>8135544094.9249601</c:v>
                </c:pt>
                <c:pt idx="48" formatCode="0">
                  <c:v>8323032594.1847563</c:v>
                </c:pt>
                <c:pt idx="49" formatCode="0">
                  <c:v>8523020326.7285376</c:v>
                </c:pt>
                <c:pt idx="50" formatCode="0">
                  <c:v>8710508825.9883327</c:v>
                </c:pt>
                <c:pt idx="51" formatCode="0">
                  <c:v>8910496558.532114</c:v>
                </c:pt>
              </c:numCache>
            </c:numRef>
          </c:val>
          <c:extLst>
            <c:ext xmlns:c16="http://schemas.microsoft.com/office/drawing/2014/chart" uri="{C3380CC4-5D6E-409C-BE32-E72D297353CC}">
              <c16:uniqueId val="{00000002-B653-4436-AA43-1179FF2BEDF3}"/>
            </c:ext>
          </c:extLst>
        </c:ser>
        <c:ser>
          <c:idx val="12"/>
          <c:order val="13"/>
          <c:tx>
            <c:strRef>
              <c:f>Forecast!$D$2</c:f>
              <c:strCache>
                <c:ptCount val="1"/>
                <c:pt idx="0">
                  <c:v>Lower CF Bound</c:v>
                </c:pt>
              </c:strCache>
            </c:strRef>
          </c:tx>
          <c:spPr>
            <a:solidFill>
              <a:srgbClr val="DEEBF7"/>
            </a:solidFill>
            <a:ln>
              <a:noFill/>
            </a:ln>
            <a:effectLst/>
          </c:spPr>
          <c:val>
            <c:numRef>
              <c:f>Forecast!$D$4:$D$55</c:f>
              <c:numCache>
                <c:formatCode>General</c:formatCode>
                <c:ptCount val="52"/>
                <c:pt idx="32" formatCode="0">
                  <c:v>5219491289.3799992</c:v>
                </c:pt>
                <c:pt idx="33" formatCode="0">
                  <c:v>5176436152.2274103</c:v>
                </c:pt>
                <c:pt idx="34" formatCode="0">
                  <c:v>5287843077.1144648</c:v>
                </c:pt>
                <c:pt idx="35" formatCode="0">
                  <c:v>5414519918.8064947</c:v>
                </c:pt>
                <c:pt idx="36" formatCode="0">
                  <c:v>5546377381.7023001</c:v>
                </c:pt>
                <c:pt idx="37" formatCode="0">
                  <c:v>5693636106.4591789</c:v>
                </c:pt>
                <c:pt idx="38" formatCode="0">
                  <c:v>5836170166.304512</c:v>
                </c:pt>
                <c:pt idx="39" formatCode="0">
                  <c:v>5991855458.384181</c:v>
                </c:pt>
                <c:pt idx="40" formatCode="0">
                  <c:v>6145533854.391326</c:v>
                </c:pt>
                <c:pt idx="41" formatCode="0">
                  <c:v>6286328606.3151693</c:v>
                </c:pt>
                <c:pt idx="42" formatCode="0">
                  <c:v>6459435735.0595179</c:v>
                </c:pt>
                <c:pt idx="43" formatCode="0">
                  <c:v>6613837276.4945021</c:v>
                </c:pt>
                <c:pt idx="44" formatCode="0">
                  <c:v>6780018890.8109312</c:v>
                </c:pt>
                <c:pt idx="45" formatCode="0">
                  <c:v>6937035377.110714</c:v>
                </c:pt>
                <c:pt idx="46" formatCode="0">
                  <c:v>7105677634.5575724</c:v>
                </c:pt>
                <c:pt idx="47" formatCode="0">
                  <c:v>7270066752.5096874</c:v>
                </c:pt>
                <c:pt idx="48" formatCode="0">
                  <c:v>7430011719.707612</c:v>
                </c:pt>
                <c:pt idx="49" formatCode="0">
                  <c:v>7601467284.7202168</c:v>
                </c:pt>
                <c:pt idx="50" formatCode="0">
                  <c:v>7762929155.740139</c:v>
                </c:pt>
                <c:pt idx="51" formatCode="0">
                  <c:v>7935864679.7514458</c:v>
                </c:pt>
              </c:numCache>
            </c:numRef>
          </c:val>
          <c:extLst>
            <c:ext xmlns:c16="http://schemas.microsoft.com/office/drawing/2014/chart" uri="{C3380CC4-5D6E-409C-BE32-E72D297353CC}">
              <c16:uniqueId val="{00000003-B653-4436-AA43-1179FF2BEDF3}"/>
            </c:ext>
          </c:extLst>
        </c:ser>
        <c:dLbls>
          <c:showLegendKey val="0"/>
          <c:showVal val="0"/>
          <c:showCatName val="0"/>
          <c:showSerName val="0"/>
          <c:showPercent val="0"/>
          <c:showBubbleSize val="0"/>
        </c:dLbls>
        <c:axId val="600588832"/>
        <c:axId val="600588176"/>
      </c:areaChart>
      <c:lineChart>
        <c:grouping val="standard"/>
        <c:varyColors val="0"/>
        <c:ser>
          <c:idx val="0"/>
          <c:order val="1"/>
          <c:tx>
            <c:strRef>
              <c:f>Forecast!$I$3</c:f>
              <c:strCache>
                <c:ptCount val="1"/>
                <c:pt idx="0">
                  <c:v>%NPL By disburse</c:v>
                </c:pt>
              </c:strCache>
            </c:strRef>
          </c:tx>
          <c:spPr>
            <a:ln w="28575" cap="rnd">
              <a:solidFill>
                <a:srgbClr val="FFC000"/>
              </a:solidFill>
              <a:round/>
            </a:ln>
            <a:effectLst/>
          </c:spPr>
          <c:marker>
            <c:symbol val="none"/>
          </c:marker>
          <c:cat>
            <c:numRef>
              <c:f>Forecast!$A$4:$A$55</c:f>
              <c:numCache>
                <c:formatCode>[$-409]mmm\-yy;@</c:formatCode>
                <c:ptCount val="52"/>
                <c:pt idx="0">
                  <c:v>43008</c:v>
                </c:pt>
                <c:pt idx="1">
                  <c:v>43039</c:v>
                </c:pt>
                <c:pt idx="2">
                  <c:v>43069</c:v>
                </c:pt>
                <c:pt idx="3">
                  <c:v>43100</c:v>
                </c:pt>
                <c:pt idx="4">
                  <c:v>43131</c:v>
                </c:pt>
                <c:pt idx="5">
                  <c:v>43159</c:v>
                </c:pt>
                <c:pt idx="6">
                  <c:v>43190</c:v>
                </c:pt>
                <c:pt idx="7">
                  <c:v>43220</c:v>
                </c:pt>
                <c:pt idx="8">
                  <c:v>43251</c:v>
                </c:pt>
                <c:pt idx="9">
                  <c:v>43281</c:v>
                </c:pt>
                <c:pt idx="10">
                  <c:v>43312</c:v>
                </c:pt>
                <c:pt idx="11">
                  <c:v>43343</c:v>
                </c:pt>
                <c:pt idx="12">
                  <c:v>43373</c:v>
                </c:pt>
                <c:pt idx="13">
                  <c:v>43404</c:v>
                </c:pt>
                <c:pt idx="14">
                  <c:v>43434</c:v>
                </c:pt>
                <c:pt idx="15">
                  <c:v>43465</c:v>
                </c:pt>
                <c:pt idx="16">
                  <c:v>43496</c:v>
                </c:pt>
                <c:pt idx="17">
                  <c:v>43524</c:v>
                </c:pt>
                <c:pt idx="18">
                  <c:v>43555</c:v>
                </c:pt>
                <c:pt idx="19">
                  <c:v>43585</c:v>
                </c:pt>
                <c:pt idx="20">
                  <c:v>43616</c:v>
                </c:pt>
                <c:pt idx="21">
                  <c:v>43646</c:v>
                </c:pt>
                <c:pt idx="22">
                  <c:v>43677</c:v>
                </c:pt>
                <c:pt idx="23">
                  <c:v>43708</c:v>
                </c:pt>
                <c:pt idx="24">
                  <c:v>43738</c:v>
                </c:pt>
                <c:pt idx="25">
                  <c:v>43769</c:v>
                </c:pt>
                <c:pt idx="26">
                  <c:v>43799</c:v>
                </c:pt>
                <c:pt idx="27">
                  <c:v>43830</c:v>
                </c:pt>
                <c:pt idx="28">
                  <c:v>43861</c:v>
                </c:pt>
                <c:pt idx="29">
                  <c:v>43890</c:v>
                </c:pt>
                <c:pt idx="30">
                  <c:v>43921</c:v>
                </c:pt>
                <c:pt idx="31">
                  <c:v>43951</c:v>
                </c:pt>
                <c:pt idx="32">
                  <c:v>43982</c:v>
                </c:pt>
                <c:pt idx="33">
                  <c:v>44012</c:v>
                </c:pt>
                <c:pt idx="34">
                  <c:v>44043</c:v>
                </c:pt>
                <c:pt idx="35">
                  <c:v>44074</c:v>
                </c:pt>
                <c:pt idx="36">
                  <c:v>44104</c:v>
                </c:pt>
                <c:pt idx="37">
                  <c:v>44135</c:v>
                </c:pt>
                <c:pt idx="38">
                  <c:v>44165</c:v>
                </c:pt>
                <c:pt idx="39">
                  <c:v>44196</c:v>
                </c:pt>
                <c:pt idx="40">
                  <c:v>44227</c:v>
                </c:pt>
                <c:pt idx="41">
                  <c:v>44255</c:v>
                </c:pt>
                <c:pt idx="42">
                  <c:v>44286</c:v>
                </c:pt>
                <c:pt idx="43">
                  <c:v>44316</c:v>
                </c:pt>
                <c:pt idx="44">
                  <c:v>44347</c:v>
                </c:pt>
                <c:pt idx="45">
                  <c:v>44377</c:v>
                </c:pt>
                <c:pt idx="46">
                  <c:v>44408</c:v>
                </c:pt>
                <c:pt idx="47">
                  <c:v>44439</c:v>
                </c:pt>
                <c:pt idx="48">
                  <c:v>44469</c:v>
                </c:pt>
                <c:pt idx="49">
                  <c:v>44500</c:v>
                </c:pt>
                <c:pt idx="50">
                  <c:v>44530</c:v>
                </c:pt>
                <c:pt idx="51">
                  <c:v>44561</c:v>
                </c:pt>
              </c:numCache>
            </c:numRef>
          </c:cat>
          <c:val>
            <c:numRef>
              <c:f>Forecast!$I$4:$I$55</c:f>
              <c:numCache>
                <c:formatCode>0</c:formatCode>
                <c:ptCount val="52"/>
                <c:pt idx="0">
                  <c:v>0</c:v>
                </c:pt>
                <c:pt idx="1">
                  <c:v>0</c:v>
                </c:pt>
                <c:pt idx="2">
                  <c:v>0</c:v>
                </c:pt>
                <c:pt idx="3">
                  <c:v>7.8292473096737975E-5</c:v>
                </c:pt>
                <c:pt idx="4">
                  <c:v>2.0729893004919631E-4</c:v>
                </c:pt>
                <c:pt idx="5">
                  <c:v>4.2575878370685596E-4</c:v>
                </c:pt>
                <c:pt idx="6">
                  <c:v>5.9040501191302819E-4</c:v>
                </c:pt>
                <c:pt idx="7">
                  <c:v>6.2053191860675394E-4</c:v>
                </c:pt>
                <c:pt idx="8">
                  <c:v>8.4462032069809018E-4</c:v>
                </c:pt>
                <c:pt idx="9">
                  <c:v>1.0789090501087993E-3</c:v>
                </c:pt>
                <c:pt idx="10">
                  <c:v>1.0942764531388684E-3</c:v>
                </c:pt>
                <c:pt idx="11">
                  <c:v>1.3789335218682595E-3</c:v>
                </c:pt>
                <c:pt idx="12">
                  <c:v>1.2560821045217259E-3</c:v>
                </c:pt>
                <c:pt idx="13">
                  <c:v>1.2822210902433497E-3</c:v>
                </c:pt>
                <c:pt idx="14">
                  <c:v>1.325689307344966E-3</c:v>
                </c:pt>
                <c:pt idx="15">
                  <c:v>1.2648431907451721E-3</c:v>
                </c:pt>
                <c:pt idx="16">
                  <c:v>1.4644018399069493E-3</c:v>
                </c:pt>
                <c:pt idx="17">
                  <c:v>1.5422894795894899E-3</c:v>
                </c:pt>
                <c:pt idx="18">
                  <c:v>1.6540957723002589E-3</c:v>
                </c:pt>
                <c:pt idx="19">
                  <c:v>2.0673144290821372E-3</c:v>
                </c:pt>
                <c:pt idx="20">
                  <c:v>2.5418966901523338E-3</c:v>
                </c:pt>
                <c:pt idx="21">
                  <c:v>2.8795788424864259E-3</c:v>
                </c:pt>
                <c:pt idx="22">
                  <c:v>3.2853182226150403E-3</c:v>
                </c:pt>
                <c:pt idx="23">
                  <c:v>3.8742424224122336E-3</c:v>
                </c:pt>
                <c:pt idx="24">
                  <c:v>4.4658275898923992E-3</c:v>
                </c:pt>
                <c:pt idx="25">
                  <c:v>4.9793429196652835E-3</c:v>
                </c:pt>
                <c:pt idx="26">
                  <c:v>5.481031985580081E-3</c:v>
                </c:pt>
                <c:pt idx="27">
                  <c:v>5.48650007801033E-3</c:v>
                </c:pt>
                <c:pt idx="28">
                  <c:v>6.2536611741822656E-3</c:v>
                </c:pt>
                <c:pt idx="29">
                  <c:v>7.1426493367331935E-3</c:v>
                </c:pt>
                <c:pt idx="30">
                  <c:v>7.9002277635445185E-3</c:v>
                </c:pt>
                <c:pt idx="31">
                  <c:v>8.6675201737618848E-3</c:v>
                </c:pt>
                <c:pt idx="32">
                  <c:v>8.9976754411977503E-3</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numCache>
            </c:numRef>
          </c:val>
          <c:smooth val="0"/>
          <c:extLst>
            <c:ext xmlns:c16="http://schemas.microsoft.com/office/drawing/2014/chart" uri="{C3380CC4-5D6E-409C-BE32-E72D297353CC}">
              <c16:uniqueId val="{00000004-B653-4436-AA43-1179FF2BEDF3}"/>
            </c:ext>
          </c:extLst>
        </c:ser>
        <c:ser>
          <c:idx val="1"/>
          <c:order val="2"/>
          <c:tx>
            <c:strRef>
              <c:f>Forecast!$J$2</c:f>
              <c:strCache>
                <c:ptCount val="1"/>
                <c:pt idx="0">
                  <c:v>Forecast</c:v>
                </c:pt>
              </c:strCache>
            </c:strRef>
          </c:tx>
          <c:spPr>
            <a:ln w="28575" cap="rnd">
              <a:solidFill>
                <a:srgbClr val="FFDC6D"/>
              </a:solidFill>
              <a:round/>
            </a:ln>
            <a:effectLst/>
          </c:spPr>
          <c:marker>
            <c:symbol val="none"/>
          </c:marker>
          <c:cat>
            <c:numRef>
              <c:f>Forecast!$A$4:$A$55</c:f>
              <c:numCache>
                <c:formatCode>[$-409]mmm\-yy;@</c:formatCode>
                <c:ptCount val="52"/>
                <c:pt idx="0">
                  <c:v>43008</c:v>
                </c:pt>
                <c:pt idx="1">
                  <c:v>43039</c:v>
                </c:pt>
                <c:pt idx="2">
                  <c:v>43069</c:v>
                </c:pt>
                <c:pt idx="3">
                  <c:v>43100</c:v>
                </c:pt>
                <c:pt idx="4">
                  <c:v>43131</c:v>
                </c:pt>
                <c:pt idx="5">
                  <c:v>43159</c:v>
                </c:pt>
                <c:pt idx="6">
                  <c:v>43190</c:v>
                </c:pt>
                <c:pt idx="7">
                  <c:v>43220</c:v>
                </c:pt>
                <c:pt idx="8">
                  <c:v>43251</c:v>
                </c:pt>
                <c:pt idx="9">
                  <c:v>43281</c:v>
                </c:pt>
                <c:pt idx="10">
                  <c:v>43312</c:v>
                </c:pt>
                <c:pt idx="11">
                  <c:v>43343</c:v>
                </c:pt>
                <c:pt idx="12">
                  <c:v>43373</c:v>
                </c:pt>
                <c:pt idx="13">
                  <c:v>43404</c:v>
                </c:pt>
                <c:pt idx="14">
                  <c:v>43434</c:v>
                </c:pt>
                <c:pt idx="15">
                  <c:v>43465</c:v>
                </c:pt>
                <c:pt idx="16">
                  <c:v>43496</c:v>
                </c:pt>
                <c:pt idx="17">
                  <c:v>43524</c:v>
                </c:pt>
                <c:pt idx="18">
                  <c:v>43555</c:v>
                </c:pt>
                <c:pt idx="19">
                  <c:v>43585</c:v>
                </c:pt>
                <c:pt idx="20">
                  <c:v>43616</c:v>
                </c:pt>
                <c:pt idx="21">
                  <c:v>43646</c:v>
                </c:pt>
                <c:pt idx="22">
                  <c:v>43677</c:v>
                </c:pt>
                <c:pt idx="23">
                  <c:v>43708</c:v>
                </c:pt>
                <c:pt idx="24">
                  <c:v>43738</c:v>
                </c:pt>
                <c:pt idx="25">
                  <c:v>43769</c:v>
                </c:pt>
                <c:pt idx="26">
                  <c:v>43799</c:v>
                </c:pt>
                <c:pt idx="27">
                  <c:v>43830</c:v>
                </c:pt>
                <c:pt idx="28">
                  <c:v>43861</c:v>
                </c:pt>
                <c:pt idx="29">
                  <c:v>43890</c:v>
                </c:pt>
                <c:pt idx="30">
                  <c:v>43921</c:v>
                </c:pt>
                <c:pt idx="31">
                  <c:v>43951</c:v>
                </c:pt>
                <c:pt idx="32">
                  <c:v>43982</c:v>
                </c:pt>
                <c:pt idx="33">
                  <c:v>44012</c:v>
                </c:pt>
                <c:pt idx="34">
                  <c:v>44043</c:v>
                </c:pt>
                <c:pt idx="35">
                  <c:v>44074</c:v>
                </c:pt>
                <c:pt idx="36">
                  <c:v>44104</c:v>
                </c:pt>
                <c:pt idx="37">
                  <c:v>44135</c:v>
                </c:pt>
                <c:pt idx="38">
                  <c:v>44165</c:v>
                </c:pt>
                <c:pt idx="39">
                  <c:v>44196</c:v>
                </c:pt>
                <c:pt idx="40">
                  <c:v>44227</c:v>
                </c:pt>
                <c:pt idx="41">
                  <c:v>44255</c:v>
                </c:pt>
                <c:pt idx="42">
                  <c:v>44286</c:v>
                </c:pt>
                <c:pt idx="43">
                  <c:v>44316</c:v>
                </c:pt>
                <c:pt idx="44">
                  <c:v>44347</c:v>
                </c:pt>
                <c:pt idx="45">
                  <c:v>44377</c:v>
                </c:pt>
                <c:pt idx="46">
                  <c:v>44408</c:v>
                </c:pt>
                <c:pt idx="47">
                  <c:v>44439</c:v>
                </c:pt>
                <c:pt idx="48">
                  <c:v>44469</c:v>
                </c:pt>
                <c:pt idx="49">
                  <c:v>44500</c:v>
                </c:pt>
                <c:pt idx="50">
                  <c:v>44530</c:v>
                </c:pt>
                <c:pt idx="51">
                  <c:v>44561</c:v>
                </c:pt>
              </c:numCache>
            </c:numRef>
          </c:cat>
          <c:val>
            <c:numRef>
              <c:f>Forecast!$J$4:$J$55</c:f>
              <c:numCache>
                <c:formatCode>General</c:formatCode>
                <c:ptCount val="52"/>
                <c:pt idx="32" formatCode="0">
                  <c:v>8.9976754411977503E-3</c:v>
                </c:pt>
                <c:pt idx="33" formatCode="0">
                  <c:v>9.7138599522244816E-3</c:v>
                </c:pt>
                <c:pt idx="34" formatCode="0">
                  <c:v>1.0493381811041955E-2</c:v>
                </c:pt>
                <c:pt idx="35" formatCode="0">
                  <c:v>1.1248543611771385E-2</c:v>
                </c:pt>
                <c:pt idx="36" formatCode="0">
                  <c:v>1.1979345354412767E-2</c:v>
                </c:pt>
                <c:pt idx="37" formatCode="0">
                  <c:v>1.2758867213230243E-2</c:v>
                </c:pt>
                <c:pt idx="38" formatCode="0">
                  <c:v>1.3489668955871625E-2</c:v>
                </c:pt>
                <c:pt idx="39" formatCode="0">
                  <c:v>1.42691908146891E-2</c:v>
                </c:pt>
                <c:pt idx="40" formatCode="0">
                  <c:v>1.502435261541853E-2</c:v>
                </c:pt>
                <c:pt idx="41" formatCode="0">
                  <c:v>1.570643424188382E-2</c:v>
                </c:pt>
                <c:pt idx="42" formatCode="0">
                  <c:v>1.6534676216877386E-2</c:v>
                </c:pt>
                <c:pt idx="43" formatCode="0">
                  <c:v>1.7265477959518768E-2</c:v>
                </c:pt>
                <c:pt idx="44" formatCode="0">
                  <c:v>1.8044999818336245E-2</c:v>
                </c:pt>
                <c:pt idx="45" formatCode="0">
                  <c:v>1.8775801560977627E-2</c:v>
                </c:pt>
                <c:pt idx="46" formatCode="0">
                  <c:v>1.9555323419795101E-2</c:v>
                </c:pt>
                <c:pt idx="47" formatCode="0">
                  <c:v>2.0310485220524532E-2</c:v>
                </c:pt>
                <c:pt idx="48" formatCode="0">
                  <c:v>2.1041286963165914E-2</c:v>
                </c:pt>
                <c:pt idx="49" formatCode="0">
                  <c:v>2.1820808821983388E-2</c:v>
                </c:pt>
                <c:pt idx="50" formatCode="0">
                  <c:v>2.2551610564624774E-2</c:v>
                </c:pt>
                <c:pt idx="51" formatCode="0">
                  <c:v>2.3331132423442247E-2</c:v>
                </c:pt>
              </c:numCache>
            </c:numRef>
          </c:val>
          <c:smooth val="0"/>
          <c:extLst>
            <c:ext xmlns:c16="http://schemas.microsoft.com/office/drawing/2014/chart" uri="{C3380CC4-5D6E-409C-BE32-E72D297353CC}">
              <c16:uniqueId val="{00000005-B653-4436-AA43-1179FF2BEDF3}"/>
            </c:ext>
          </c:extLst>
        </c:ser>
        <c:ser>
          <c:idx val="2"/>
          <c:order val="3"/>
          <c:tx>
            <c:strRef>
              <c:f>Forecast!$K$2</c:f>
              <c:strCache>
                <c:ptCount val="1"/>
                <c:pt idx="0">
                  <c:v>Lower CF Bound</c:v>
                </c:pt>
              </c:strCache>
            </c:strRef>
          </c:tx>
          <c:spPr>
            <a:ln w="28575" cap="rnd">
              <a:solidFill>
                <a:schemeClr val="accent4">
                  <a:lumMod val="40000"/>
                  <a:lumOff val="60000"/>
                </a:schemeClr>
              </a:solidFill>
              <a:prstDash val="dash"/>
              <a:round/>
            </a:ln>
            <a:effectLst/>
          </c:spPr>
          <c:marker>
            <c:symbol val="none"/>
          </c:marker>
          <c:cat>
            <c:numRef>
              <c:f>Forecast!$A$4:$A$55</c:f>
              <c:numCache>
                <c:formatCode>[$-409]mmm\-yy;@</c:formatCode>
                <c:ptCount val="52"/>
                <c:pt idx="0">
                  <c:v>43008</c:v>
                </c:pt>
                <c:pt idx="1">
                  <c:v>43039</c:v>
                </c:pt>
                <c:pt idx="2">
                  <c:v>43069</c:v>
                </c:pt>
                <c:pt idx="3">
                  <c:v>43100</c:v>
                </c:pt>
                <c:pt idx="4">
                  <c:v>43131</c:v>
                </c:pt>
                <c:pt idx="5">
                  <c:v>43159</c:v>
                </c:pt>
                <c:pt idx="6">
                  <c:v>43190</c:v>
                </c:pt>
                <c:pt idx="7">
                  <c:v>43220</c:v>
                </c:pt>
                <c:pt idx="8">
                  <c:v>43251</c:v>
                </c:pt>
                <c:pt idx="9">
                  <c:v>43281</c:v>
                </c:pt>
                <c:pt idx="10">
                  <c:v>43312</c:v>
                </c:pt>
                <c:pt idx="11">
                  <c:v>43343</c:v>
                </c:pt>
                <c:pt idx="12">
                  <c:v>43373</c:v>
                </c:pt>
                <c:pt idx="13">
                  <c:v>43404</c:v>
                </c:pt>
                <c:pt idx="14">
                  <c:v>43434</c:v>
                </c:pt>
                <c:pt idx="15">
                  <c:v>43465</c:v>
                </c:pt>
                <c:pt idx="16">
                  <c:v>43496</c:v>
                </c:pt>
                <c:pt idx="17">
                  <c:v>43524</c:v>
                </c:pt>
                <c:pt idx="18">
                  <c:v>43555</c:v>
                </c:pt>
                <c:pt idx="19">
                  <c:v>43585</c:v>
                </c:pt>
                <c:pt idx="20">
                  <c:v>43616</c:v>
                </c:pt>
                <c:pt idx="21">
                  <c:v>43646</c:v>
                </c:pt>
                <c:pt idx="22">
                  <c:v>43677</c:v>
                </c:pt>
                <c:pt idx="23">
                  <c:v>43708</c:v>
                </c:pt>
                <c:pt idx="24">
                  <c:v>43738</c:v>
                </c:pt>
                <c:pt idx="25">
                  <c:v>43769</c:v>
                </c:pt>
                <c:pt idx="26">
                  <c:v>43799</c:v>
                </c:pt>
                <c:pt idx="27">
                  <c:v>43830</c:v>
                </c:pt>
                <c:pt idx="28">
                  <c:v>43861</c:v>
                </c:pt>
                <c:pt idx="29">
                  <c:v>43890</c:v>
                </c:pt>
                <c:pt idx="30">
                  <c:v>43921</c:v>
                </c:pt>
                <c:pt idx="31">
                  <c:v>43951</c:v>
                </c:pt>
                <c:pt idx="32">
                  <c:v>43982</c:v>
                </c:pt>
                <c:pt idx="33">
                  <c:v>44012</c:v>
                </c:pt>
                <c:pt idx="34">
                  <c:v>44043</c:v>
                </c:pt>
                <c:pt idx="35">
                  <c:v>44074</c:v>
                </c:pt>
                <c:pt idx="36">
                  <c:v>44104</c:v>
                </c:pt>
                <c:pt idx="37">
                  <c:v>44135</c:v>
                </c:pt>
                <c:pt idx="38">
                  <c:v>44165</c:v>
                </c:pt>
                <c:pt idx="39">
                  <c:v>44196</c:v>
                </c:pt>
                <c:pt idx="40">
                  <c:v>44227</c:v>
                </c:pt>
                <c:pt idx="41">
                  <c:v>44255</c:v>
                </c:pt>
                <c:pt idx="42">
                  <c:v>44286</c:v>
                </c:pt>
                <c:pt idx="43">
                  <c:v>44316</c:v>
                </c:pt>
                <c:pt idx="44">
                  <c:v>44347</c:v>
                </c:pt>
                <c:pt idx="45">
                  <c:v>44377</c:v>
                </c:pt>
                <c:pt idx="46">
                  <c:v>44408</c:v>
                </c:pt>
                <c:pt idx="47">
                  <c:v>44439</c:v>
                </c:pt>
                <c:pt idx="48">
                  <c:v>44469</c:v>
                </c:pt>
                <c:pt idx="49">
                  <c:v>44500</c:v>
                </c:pt>
                <c:pt idx="50">
                  <c:v>44530</c:v>
                </c:pt>
                <c:pt idx="51">
                  <c:v>44561</c:v>
                </c:pt>
              </c:numCache>
            </c:numRef>
          </c:cat>
          <c:val>
            <c:numRef>
              <c:f>Forecast!$K$4:$K$55</c:f>
              <c:numCache>
                <c:formatCode>General</c:formatCode>
                <c:ptCount val="52"/>
                <c:pt idx="32" formatCode="0">
                  <c:v>8.9976754411977503E-3</c:v>
                </c:pt>
                <c:pt idx="33" formatCode="0">
                  <c:v>9.0792716109891827E-3</c:v>
                </c:pt>
                <c:pt idx="34" formatCode="0">
                  <c:v>9.7724508094831734E-3</c:v>
                </c:pt>
                <c:pt idx="35" formatCode="0">
                  <c:v>1.0381038254679663E-2</c:v>
                </c:pt>
                <c:pt idx="36" formatCode="0">
                  <c:v>1.0905634351601079E-2</c:v>
                </c:pt>
                <c:pt idx="37" formatCode="0">
                  <c:v>1.1412672489731195E-2</c:v>
                </c:pt>
                <c:pt idx="38" formatCode="0">
                  <c:v>1.1842765776548459E-2</c:v>
                </c:pt>
                <c:pt idx="39" formatCode="0">
                  <c:v>1.2267203484897318E-2</c:v>
                </c:pt>
                <c:pt idx="40" formatCode="0">
                  <c:v>1.2645103734612549E-2</c:v>
                </c:pt>
                <c:pt idx="41" formatCode="0">
                  <c:v>1.2958692049362851E-2</c:v>
                </c:pt>
                <c:pt idx="42" formatCode="0">
                  <c:v>1.3319928603745517E-2</c:v>
                </c:pt>
                <c:pt idx="43" formatCode="0">
                  <c:v>1.3610627692362418E-2</c:v>
                </c:pt>
                <c:pt idx="44" formatCode="0">
                  <c:v>1.3900554607167229E-2</c:v>
                </c:pt>
                <c:pt idx="45" formatCode="0">
                  <c:v>1.4149937639434786E-2</c:v>
                </c:pt>
                <c:pt idx="46" formatCode="0">
                  <c:v>1.4397891855509458E-2</c:v>
                </c:pt>
                <c:pt idx="47" formatCode="0">
                  <c:v>1.4617747969915329E-2</c:v>
                </c:pt>
                <c:pt idx="48" formatCode="0">
                  <c:v>1.4812140831128735E-2</c:v>
                </c:pt>
                <c:pt idx="49" formatCode="0">
                  <c:v>1.5003535644897655E-2</c:v>
                </c:pt>
                <c:pt idx="50" formatCode="0">
                  <c:v>1.5164565191958818E-2</c:v>
                </c:pt>
                <c:pt idx="51" formatCode="0">
                  <c:v>1.5321386569542586E-2</c:v>
                </c:pt>
              </c:numCache>
            </c:numRef>
          </c:val>
          <c:smooth val="0"/>
          <c:extLst>
            <c:ext xmlns:c16="http://schemas.microsoft.com/office/drawing/2014/chart" uri="{C3380CC4-5D6E-409C-BE32-E72D297353CC}">
              <c16:uniqueId val="{00000006-B653-4436-AA43-1179FF2BEDF3}"/>
            </c:ext>
          </c:extLst>
        </c:ser>
        <c:ser>
          <c:idx val="3"/>
          <c:order val="4"/>
          <c:tx>
            <c:strRef>
              <c:f>Forecast!$L$2</c:f>
              <c:strCache>
                <c:ptCount val="1"/>
                <c:pt idx="0">
                  <c:v>Upper CF Bound</c:v>
                </c:pt>
              </c:strCache>
            </c:strRef>
          </c:tx>
          <c:spPr>
            <a:ln w="28575" cap="rnd">
              <a:solidFill>
                <a:schemeClr val="accent4">
                  <a:lumMod val="40000"/>
                  <a:lumOff val="60000"/>
                </a:schemeClr>
              </a:solidFill>
              <a:prstDash val="dash"/>
              <a:round/>
            </a:ln>
            <a:effectLst/>
          </c:spPr>
          <c:marker>
            <c:symbol val="none"/>
          </c:marker>
          <c:cat>
            <c:numRef>
              <c:f>Forecast!$A$4:$A$55</c:f>
              <c:numCache>
                <c:formatCode>[$-409]mmm\-yy;@</c:formatCode>
                <c:ptCount val="52"/>
                <c:pt idx="0">
                  <c:v>43008</c:v>
                </c:pt>
                <c:pt idx="1">
                  <c:v>43039</c:v>
                </c:pt>
                <c:pt idx="2">
                  <c:v>43069</c:v>
                </c:pt>
                <c:pt idx="3">
                  <c:v>43100</c:v>
                </c:pt>
                <c:pt idx="4">
                  <c:v>43131</c:v>
                </c:pt>
                <c:pt idx="5">
                  <c:v>43159</c:v>
                </c:pt>
                <c:pt idx="6">
                  <c:v>43190</c:v>
                </c:pt>
                <c:pt idx="7">
                  <c:v>43220</c:v>
                </c:pt>
                <c:pt idx="8">
                  <c:v>43251</c:v>
                </c:pt>
                <c:pt idx="9">
                  <c:v>43281</c:v>
                </c:pt>
                <c:pt idx="10">
                  <c:v>43312</c:v>
                </c:pt>
                <c:pt idx="11">
                  <c:v>43343</c:v>
                </c:pt>
                <c:pt idx="12">
                  <c:v>43373</c:v>
                </c:pt>
                <c:pt idx="13">
                  <c:v>43404</c:v>
                </c:pt>
                <c:pt idx="14">
                  <c:v>43434</c:v>
                </c:pt>
                <c:pt idx="15">
                  <c:v>43465</c:v>
                </c:pt>
                <c:pt idx="16">
                  <c:v>43496</c:v>
                </c:pt>
                <c:pt idx="17">
                  <c:v>43524</c:v>
                </c:pt>
                <c:pt idx="18">
                  <c:v>43555</c:v>
                </c:pt>
                <c:pt idx="19">
                  <c:v>43585</c:v>
                </c:pt>
                <c:pt idx="20">
                  <c:v>43616</c:v>
                </c:pt>
                <c:pt idx="21">
                  <c:v>43646</c:v>
                </c:pt>
                <c:pt idx="22">
                  <c:v>43677</c:v>
                </c:pt>
                <c:pt idx="23">
                  <c:v>43708</c:v>
                </c:pt>
                <c:pt idx="24">
                  <c:v>43738</c:v>
                </c:pt>
                <c:pt idx="25">
                  <c:v>43769</c:v>
                </c:pt>
                <c:pt idx="26">
                  <c:v>43799</c:v>
                </c:pt>
                <c:pt idx="27">
                  <c:v>43830</c:v>
                </c:pt>
                <c:pt idx="28">
                  <c:v>43861</c:v>
                </c:pt>
                <c:pt idx="29">
                  <c:v>43890</c:v>
                </c:pt>
                <c:pt idx="30">
                  <c:v>43921</c:v>
                </c:pt>
                <c:pt idx="31">
                  <c:v>43951</c:v>
                </c:pt>
                <c:pt idx="32">
                  <c:v>43982</c:v>
                </c:pt>
                <c:pt idx="33">
                  <c:v>44012</c:v>
                </c:pt>
                <c:pt idx="34">
                  <c:v>44043</c:v>
                </c:pt>
                <c:pt idx="35">
                  <c:v>44074</c:v>
                </c:pt>
                <c:pt idx="36">
                  <c:v>44104</c:v>
                </c:pt>
                <c:pt idx="37">
                  <c:v>44135</c:v>
                </c:pt>
                <c:pt idx="38">
                  <c:v>44165</c:v>
                </c:pt>
                <c:pt idx="39">
                  <c:v>44196</c:v>
                </c:pt>
                <c:pt idx="40">
                  <c:v>44227</c:v>
                </c:pt>
                <c:pt idx="41">
                  <c:v>44255</c:v>
                </c:pt>
                <c:pt idx="42">
                  <c:v>44286</c:v>
                </c:pt>
                <c:pt idx="43">
                  <c:v>44316</c:v>
                </c:pt>
                <c:pt idx="44">
                  <c:v>44347</c:v>
                </c:pt>
                <c:pt idx="45">
                  <c:v>44377</c:v>
                </c:pt>
                <c:pt idx="46">
                  <c:v>44408</c:v>
                </c:pt>
                <c:pt idx="47">
                  <c:v>44439</c:v>
                </c:pt>
                <c:pt idx="48">
                  <c:v>44469</c:v>
                </c:pt>
                <c:pt idx="49">
                  <c:v>44500</c:v>
                </c:pt>
                <c:pt idx="50">
                  <c:v>44530</c:v>
                </c:pt>
                <c:pt idx="51">
                  <c:v>44561</c:v>
                </c:pt>
              </c:numCache>
            </c:numRef>
          </c:cat>
          <c:val>
            <c:numRef>
              <c:f>Forecast!$L$4:$L$55</c:f>
              <c:numCache>
                <c:formatCode>General</c:formatCode>
                <c:ptCount val="52"/>
                <c:pt idx="32" formatCode="0">
                  <c:v>8.9976754411977503E-3</c:v>
                </c:pt>
                <c:pt idx="33" formatCode="0">
                  <c:v>1.034844829345978E-2</c:v>
                </c:pt>
                <c:pt idx="34" formatCode="0">
                  <c:v>1.1214312812600737E-2</c:v>
                </c:pt>
                <c:pt idx="35" formatCode="0">
                  <c:v>1.2116048968863107E-2</c:v>
                </c:pt>
                <c:pt idx="36" formatCode="0">
                  <c:v>1.3053056357224455E-2</c:v>
                </c:pt>
                <c:pt idx="37" formatCode="0">
                  <c:v>1.410506193672929E-2</c:v>
                </c:pt>
                <c:pt idx="38" formatCode="0">
                  <c:v>1.513657213519479E-2</c:v>
                </c:pt>
                <c:pt idx="39" formatCode="0">
                  <c:v>1.6271178144480883E-2</c:v>
                </c:pt>
                <c:pt idx="40" formatCode="0">
                  <c:v>1.7403601496224511E-2</c:v>
                </c:pt>
                <c:pt idx="41" formatCode="0">
                  <c:v>1.8454176434404789E-2</c:v>
                </c:pt>
                <c:pt idx="42" formatCode="0">
                  <c:v>1.9749423830009254E-2</c:v>
                </c:pt>
                <c:pt idx="43" formatCode="0">
                  <c:v>2.0920328226675118E-2</c:v>
                </c:pt>
                <c:pt idx="44" formatCode="0">
                  <c:v>2.2189445029505261E-2</c:v>
                </c:pt>
                <c:pt idx="45" formatCode="0">
                  <c:v>2.340166548252047E-2</c:v>
                </c:pt>
                <c:pt idx="46" formatCode="0">
                  <c:v>2.4712754984080744E-2</c:v>
                </c:pt>
                <c:pt idx="47" formatCode="0">
                  <c:v>2.6003222471133736E-2</c:v>
                </c:pt>
                <c:pt idx="48" formatCode="0">
                  <c:v>2.7270433095203092E-2</c:v>
                </c:pt>
                <c:pt idx="49" formatCode="0">
                  <c:v>2.8638081999069122E-2</c:v>
                </c:pt>
                <c:pt idx="50" formatCode="0">
                  <c:v>2.9938655937290729E-2</c:v>
                </c:pt>
                <c:pt idx="51" formatCode="0">
                  <c:v>3.1340878277341909E-2</c:v>
                </c:pt>
              </c:numCache>
            </c:numRef>
          </c:val>
          <c:smooth val="0"/>
          <c:extLst>
            <c:ext xmlns:c16="http://schemas.microsoft.com/office/drawing/2014/chart" uri="{C3380CC4-5D6E-409C-BE32-E72D297353CC}">
              <c16:uniqueId val="{00000007-B653-4436-AA43-1179FF2BEDF3}"/>
            </c:ext>
          </c:extLst>
        </c:ser>
        <c:ser>
          <c:idx val="5"/>
          <c:order val="6"/>
          <c:tx>
            <c:strRef>
              <c:f>Forecast!$M$3</c:f>
              <c:strCache>
                <c:ptCount val="1"/>
                <c:pt idx="0">
                  <c:v>%DPD&gt;30+ by disburse</c:v>
                </c:pt>
              </c:strCache>
            </c:strRef>
          </c:tx>
          <c:spPr>
            <a:ln w="28575" cap="rnd">
              <a:solidFill>
                <a:srgbClr val="9A57CD"/>
              </a:solidFill>
              <a:round/>
            </a:ln>
            <a:effectLst/>
          </c:spPr>
          <c:marker>
            <c:symbol val="none"/>
          </c:marker>
          <c:val>
            <c:numRef>
              <c:f>Forecast!$M$4:$M$55</c:f>
              <c:numCache>
                <c:formatCode>0</c:formatCode>
                <c:ptCount val="52"/>
                <c:pt idx="0">
                  <c:v>0</c:v>
                </c:pt>
                <c:pt idx="1">
                  <c:v>1.5064494033520943E-4</c:v>
                </c:pt>
                <c:pt idx="2">
                  <c:v>3.5303561024029831E-4</c:v>
                </c:pt>
                <c:pt idx="3">
                  <c:v>5.6892530450296263E-4</c:v>
                </c:pt>
                <c:pt idx="4">
                  <c:v>1.2036050571065705E-3</c:v>
                </c:pt>
                <c:pt idx="5">
                  <c:v>1.6289505284734652E-3</c:v>
                </c:pt>
                <c:pt idx="6">
                  <c:v>1.2880782953565483E-3</c:v>
                </c:pt>
                <c:pt idx="7">
                  <c:v>2.3716512901600451E-3</c:v>
                </c:pt>
                <c:pt idx="8">
                  <c:v>2.5197727083137765E-3</c:v>
                </c:pt>
                <c:pt idx="9">
                  <c:v>2.5251966860102802E-3</c:v>
                </c:pt>
                <c:pt idx="10">
                  <c:v>2.3827913973591456E-3</c:v>
                </c:pt>
                <c:pt idx="11">
                  <c:v>2.4778043605931332E-3</c:v>
                </c:pt>
                <c:pt idx="12">
                  <c:v>2.242303045612942E-3</c:v>
                </c:pt>
                <c:pt idx="13">
                  <c:v>2.3977776514884125E-3</c:v>
                </c:pt>
                <c:pt idx="14">
                  <c:v>2.4575769081603893E-3</c:v>
                </c:pt>
                <c:pt idx="15">
                  <c:v>2.5887691876978263E-3</c:v>
                </c:pt>
                <c:pt idx="16">
                  <c:v>2.7722444714817214E-3</c:v>
                </c:pt>
                <c:pt idx="17">
                  <c:v>3.5338912058410989E-3</c:v>
                </c:pt>
                <c:pt idx="18">
                  <c:v>3.7777723910823397E-3</c:v>
                </c:pt>
                <c:pt idx="19">
                  <c:v>4.4556764577351384E-3</c:v>
                </c:pt>
                <c:pt idx="20">
                  <c:v>5.14053501580108E-3</c:v>
                </c:pt>
                <c:pt idx="21">
                  <c:v>5.4777721583362769E-3</c:v>
                </c:pt>
                <c:pt idx="22">
                  <c:v>5.651738711722613E-3</c:v>
                </c:pt>
                <c:pt idx="23">
                  <c:v>6.1728134423576515E-3</c:v>
                </c:pt>
                <c:pt idx="24">
                  <c:v>6.8538189197620766E-3</c:v>
                </c:pt>
                <c:pt idx="25">
                  <c:v>7.4875925184124644E-3</c:v>
                </c:pt>
                <c:pt idx="26">
                  <c:v>8.0930289391412061E-3</c:v>
                </c:pt>
                <c:pt idx="27">
                  <c:v>8.1065267910161581E-3</c:v>
                </c:pt>
                <c:pt idx="28">
                  <c:v>9.1198681574532984E-3</c:v>
                </c:pt>
                <c:pt idx="29">
                  <c:v>1.0270787698029122E-2</c:v>
                </c:pt>
                <c:pt idx="30">
                  <c:v>1.1316926162226478E-2</c:v>
                </c:pt>
                <c:pt idx="31">
                  <c:v>1.1844105532376834E-2</c:v>
                </c:pt>
                <c:pt idx="32">
                  <c:v>1.1411605866876579E-2</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numCache>
            </c:numRef>
          </c:val>
          <c:smooth val="0"/>
          <c:extLst>
            <c:ext xmlns:c16="http://schemas.microsoft.com/office/drawing/2014/chart" uri="{C3380CC4-5D6E-409C-BE32-E72D297353CC}">
              <c16:uniqueId val="{00000008-B653-4436-AA43-1179FF2BEDF3}"/>
            </c:ext>
          </c:extLst>
        </c:ser>
        <c:ser>
          <c:idx val="6"/>
          <c:order val="7"/>
          <c:tx>
            <c:strRef>
              <c:f>Forecast!$N$2</c:f>
              <c:strCache>
                <c:ptCount val="1"/>
                <c:pt idx="0">
                  <c:v>Forecast</c:v>
                </c:pt>
              </c:strCache>
            </c:strRef>
          </c:tx>
          <c:spPr>
            <a:ln w="28575" cap="rnd">
              <a:solidFill>
                <a:srgbClr val="CBA9E5"/>
              </a:solidFill>
              <a:round/>
            </a:ln>
            <a:effectLst/>
          </c:spPr>
          <c:marker>
            <c:symbol val="none"/>
          </c:marker>
          <c:val>
            <c:numRef>
              <c:f>Forecast!$N$4:$N$55</c:f>
              <c:numCache>
                <c:formatCode>General</c:formatCode>
                <c:ptCount val="52"/>
                <c:pt idx="32" formatCode="0">
                  <c:v>1.1411605866876579E-2</c:v>
                </c:pt>
                <c:pt idx="33" formatCode="0">
                  <c:v>1.2778032358265714E-2</c:v>
                </c:pt>
                <c:pt idx="34" formatCode="0">
                  <c:v>1.3475654891963926E-2</c:v>
                </c:pt>
                <c:pt idx="35" formatCode="0">
                  <c:v>1.415147672148407E-2</c:v>
                </c:pt>
                <c:pt idx="36" formatCode="0">
                  <c:v>1.4805497846826145E-2</c:v>
                </c:pt>
                <c:pt idx="37" formatCode="0">
                  <c:v>1.5503120380524357E-2</c:v>
                </c:pt>
                <c:pt idx="38" formatCode="0">
                  <c:v>1.6157141505866428E-2</c:v>
                </c:pt>
                <c:pt idx="39" formatCode="0">
                  <c:v>1.6854764039564644E-2</c:v>
                </c:pt>
                <c:pt idx="40" formatCode="0">
                  <c:v>1.7530585869084785E-2</c:v>
                </c:pt>
                <c:pt idx="41" formatCode="0">
                  <c:v>1.8141005586070725E-2</c:v>
                </c:pt>
                <c:pt idx="42" formatCode="0">
                  <c:v>1.8882229528125072E-2</c:v>
                </c:pt>
                <c:pt idx="43" formatCode="0">
                  <c:v>1.9536250653467147E-2</c:v>
                </c:pt>
                <c:pt idx="44" formatCode="0">
                  <c:v>2.0233873187165359E-2</c:v>
                </c:pt>
                <c:pt idx="45" formatCode="0">
                  <c:v>2.0887894312507434E-2</c:v>
                </c:pt>
                <c:pt idx="46" formatCode="0">
                  <c:v>2.1585516846205646E-2</c:v>
                </c:pt>
                <c:pt idx="47" formatCode="0">
                  <c:v>2.226133867572579E-2</c:v>
                </c:pt>
                <c:pt idx="48" formatCode="0">
                  <c:v>2.2915359801067865E-2</c:v>
                </c:pt>
                <c:pt idx="49" formatCode="0">
                  <c:v>2.3612982334766077E-2</c:v>
                </c:pt>
                <c:pt idx="50" formatCode="0">
                  <c:v>2.4267003460108152E-2</c:v>
                </c:pt>
                <c:pt idx="51" formatCode="0">
                  <c:v>2.4964625993806364E-2</c:v>
                </c:pt>
              </c:numCache>
            </c:numRef>
          </c:val>
          <c:smooth val="0"/>
          <c:extLst>
            <c:ext xmlns:c16="http://schemas.microsoft.com/office/drawing/2014/chart" uri="{C3380CC4-5D6E-409C-BE32-E72D297353CC}">
              <c16:uniqueId val="{00000009-B653-4436-AA43-1179FF2BEDF3}"/>
            </c:ext>
          </c:extLst>
        </c:ser>
        <c:ser>
          <c:idx val="7"/>
          <c:order val="8"/>
          <c:tx>
            <c:strRef>
              <c:f>Forecast!$O$2</c:f>
              <c:strCache>
                <c:ptCount val="1"/>
                <c:pt idx="0">
                  <c:v>Lower CF Bound</c:v>
                </c:pt>
              </c:strCache>
            </c:strRef>
          </c:tx>
          <c:spPr>
            <a:ln w="28575" cap="rnd">
              <a:solidFill>
                <a:srgbClr val="E1CCF0"/>
              </a:solidFill>
              <a:prstDash val="dash"/>
              <a:round/>
            </a:ln>
            <a:effectLst/>
          </c:spPr>
          <c:marker>
            <c:symbol val="none"/>
          </c:marker>
          <c:val>
            <c:numRef>
              <c:f>Forecast!$O$4:$O$55</c:f>
              <c:numCache>
                <c:formatCode>General</c:formatCode>
                <c:ptCount val="52"/>
                <c:pt idx="32" formatCode="0">
                  <c:v>1.1411605866876579E-2</c:v>
                </c:pt>
                <c:pt idx="33" formatCode="0">
                  <c:v>1.1804465882068158E-2</c:v>
                </c:pt>
                <c:pt idx="34" formatCode="0">
                  <c:v>1.2369181850590882E-2</c:v>
                </c:pt>
                <c:pt idx="35" formatCode="0">
                  <c:v>1.2863228490944883E-2</c:v>
                </c:pt>
                <c:pt idx="36" formatCode="0">
                  <c:v>1.3283065252731527E-2</c:v>
                </c:pt>
                <c:pt idx="37" formatCode="0">
                  <c:v>1.3681261544396032E-2</c:v>
                </c:pt>
                <c:pt idx="38" formatCode="0">
                  <c:v>1.4010218870192683E-2</c:v>
                </c:pt>
                <c:pt idx="39" formatCode="0">
                  <c:v>1.4326229555519017E-2</c:v>
                </c:pt>
                <c:pt idx="40" formatCode="0">
                  <c:v>1.4598487443403646E-2</c:v>
                </c:pt>
                <c:pt idx="41" formatCode="0">
                  <c:v>1.4816167325296895E-2</c:v>
                </c:pt>
                <c:pt idx="42" formatCode="0">
                  <c:v>1.5059951907456452E-2</c:v>
                </c:pt>
                <c:pt idx="43" formatCode="0">
                  <c:v>1.5246595152409306E-2</c:v>
                </c:pt>
                <c:pt idx="44" formatCode="0">
                  <c:v>1.5424985822166389E-2</c:v>
                </c:pt>
                <c:pt idx="45" formatCode="0">
                  <c:v>1.5569451791277647E-2</c:v>
                </c:pt>
                <c:pt idx="46" formatCode="0">
                  <c:v>1.5705102078917996E-2</c:v>
                </c:pt>
                <c:pt idx="47" formatCode="0">
                  <c:v>1.5815866768921681E-2</c:v>
                </c:pt>
                <c:pt idx="48" formatCode="0">
                  <c:v>1.590443152495586E-2</c:v>
                </c:pt>
                <c:pt idx="49" formatCode="0">
                  <c:v>1.5982673500525221E-2</c:v>
                </c:pt>
                <c:pt idx="50" formatCode="0">
                  <c:v>1.6037405024266746E-2</c:v>
                </c:pt>
                <c:pt idx="51" formatCode="0">
                  <c:v>1.6080614404329736E-2</c:v>
                </c:pt>
              </c:numCache>
            </c:numRef>
          </c:val>
          <c:smooth val="0"/>
          <c:extLst>
            <c:ext xmlns:c16="http://schemas.microsoft.com/office/drawing/2014/chart" uri="{C3380CC4-5D6E-409C-BE32-E72D297353CC}">
              <c16:uniqueId val="{0000000A-B653-4436-AA43-1179FF2BEDF3}"/>
            </c:ext>
          </c:extLst>
        </c:ser>
        <c:ser>
          <c:idx val="8"/>
          <c:order val="9"/>
          <c:tx>
            <c:strRef>
              <c:f>Forecast!$P$2</c:f>
              <c:strCache>
                <c:ptCount val="1"/>
                <c:pt idx="0">
                  <c:v>Upper CF Bound</c:v>
                </c:pt>
              </c:strCache>
            </c:strRef>
          </c:tx>
          <c:spPr>
            <a:ln w="28575" cap="rnd">
              <a:solidFill>
                <a:srgbClr val="DEC8EE"/>
              </a:solidFill>
              <a:prstDash val="dash"/>
              <a:round/>
            </a:ln>
            <a:effectLst/>
          </c:spPr>
          <c:marker>
            <c:symbol val="none"/>
          </c:marker>
          <c:val>
            <c:numRef>
              <c:f>Forecast!$P$4:$P$56</c:f>
              <c:numCache>
                <c:formatCode>General</c:formatCode>
                <c:ptCount val="53"/>
                <c:pt idx="32" formatCode="0">
                  <c:v>1.1411605866876579E-2</c:v>
                </c:pt>
                <c:pt idx="33" formatCode="0">
                  <c:v>1.375159883446327E-2</c:v>
                </c:pt>
                <c:pt idx="34" formatCode="0">
                  <c:v>1.458212793333697E-2</c:v>
                </c:pt>
                <c:pt idx="35" formatCode="0">
                  <c:v>1.5439724952023257E-2</c:v>
                </c:pt>
                <c:pt idx="36" formatCode="0">
                  <c:v>1.6327930440920763E-2</c:v>
                </c:pt>
                <c:pt idx="37" formatCode="0">
                  <c:v>1.7324979216652683E-2</c:v>
                </c:pt>
                <c:pt idx="38" formatCode="0">
                  <c:v>1.8304064141540174E-2</c:v>
                </c:pt>
                <c:pt idx="39" formatCode="0">
                  <c:v>1.9383298523610273E-2</c:v>
                </c:pt>
                <c:pt idx="40" formatCode="0">
                  <c:v>2.0462684294765922E-2</c:v>
                </c:pt>
                <c:pt idx="41" formatCode="0">
                  <c:v>2.1465843846844555E-2</c:v>
                </c:pt>
                <c:pt idx="42" formatCode="0">
                  <c:v>2.2704507148793691E-2</c:v>
                </c:pt>
                <c:pt idx="43" formatCode="0">
                  <c:v>2.3825906154524987E-2</c:v>
                </c:pt>
                <c:pt idx="44" formatCode="0">
                  <c:v>2.5042760552164329E-2</c:v>
                </c:pt>
                <c:pt idx="45" formatCode="0">
                  <c:v>2.6206336833737222E-2</c:v>
                </c:pt>
                <c:pt idx="46" formatCode="0">
                  <c:v>2.7465931613493297E-2</c:v>
                </c:pt>
                <c:pt idx="47" formatCode="0">
                  <c:v>2.8706810582529899E-2</c:v>
                </c:pt>
                <c:pt idx="48" formatCode="0">
                  <c:v>2.9926288077179869E-2</c:v>
                </c:pt>
                <c:pt idx="49" formatCode="0">
                  <c:v>3.1243291169006933E-2</c:v>
                </c:pt>
                <c:pt idx="50" formatCode="0">
                  <c:v>3.2496601895949558E-2</c:v>
                </c:pt>
                <c:pt idx="51" formatCode="0">
                  <c:v>3.3848637583282992E-2</c:v>
                </c:pt>
                <c:pt idx="52" formatCode="0">
                  <c:v>3.5175838347708897E-2</c:v>
                </c:pt>
              </c:numCache>
            </c:numRef>
          </c:val>
          <c:smooth val="0"/>
          <c:extLst>
            <c:ext xmlns:c16="http://schemas.microsoft.com/office/drawing/2014/chart" uri="{C3380CC4-5D6E-409C-BE32-E72D297353CC}">
              <c16:uniqueId val="{0000000B-B653-4436-AA43-1179FF2BEDF3}"/>
            </c:ext>
          </c:extLst>
        </c:ser>
        <c:ser>
          <c:idx val="9"/>
          <c:order val="10"/>
          <c:tx>
            <c:strRef>
              <c:f>Forecast!$AT$2</c:f>
              <c:strCache>
                <c:ptCount val="1"/>
                <c:pt idx="0">
                  <c:v>Decision
Review</c:v>
                </c:pt>
              </c:strCache>
            </c:strRef>
          </c:tx>
          <c:spPr>
            <a:ln w="28575" cap="rnd">
              <a:solidFill>
                <a:srgbClr val="FFFF00"/>
              </a:solidFill>
              <a:round/>
            </a:ln>
            <a:effectLst/>
          </c:spPr>
          <c:marker>
            <c:symbol val="none"/>
          </c:marker>
          <c:val>
            <c:numRef>
              <c:f>Forecast!$AT$4:$AT$76</c:f>
              <c:numCache>
                <c:formatCode>0.00%</c:formatCode>
                <c:ptCount val="73"/>
                <c:pt idx="0">
                  <c:v>0.02</c:v>
                </c:pt>
                <c:pt idx="1">
                  <c:v>0.02</c:v>
                </c:pt>
                <c:pt idx="2">
                  <c:v>0.02</c:v>
                </c:pt>
                <c:pt idx="3">
                  <c:v>0.02</c:v>
                </c:pt>
                <c:pt idx="4">
                  <c:v>0.02</c:v>
                </c:pt>
                <c:pt idx="5">
                  <c:v>0.02</c:v>
                </c:pt>
                <c:pt idx="6">
                  <c:v>0.02</c:v>
                </c:pt>
                <c:pt idx="7">
                  <c:v>0.02</c:v>
                </c:pt>
                <c:pt idx="8">
                  <c:v>0.02</c:v>
                </c:pt>
                <c:pt idx="9">
                  <c:v>0.02</c:v>
                </c:pt>
                <c:pt idx="10">
                  <c:v>0.02</c:v>
                </c:pt>
                <c:pt idx="11">
                  <c:v>0.02</c:v>
                </c:pt>
                <c:pt idx="12">
                  <c:v>0.02</c:v>
                </c:pt>
                <c:pt idx="13">
                  <c:v>0.02</c:v>
                </c:pt>
                <c:pt idx="14">
                  <c:v>0.02</c:v>
                </c:pt>
                <c:pt idx="15">
                  <c:v>0.02</c:v>
                </c:pt>
                <c:pt idx="16">
                  <c:v>0.02</c:v>
                </c:pt>
                <c:pt idx="17">
                  <c:v>0.02</c:v>
                </c:pt>
                <c:pt idx="18">
                  <c:v>0.02</c:v>
                </c:pt>
                <c:pt idx="19">
                  <c:v>0.02</c:v>
                </c:pt>
                <c:pt idx="20">
                  <c:v>0.02</c:v>
                </c:pt>
                <c:pt idx="21">
                  <c:v>0.02</c:v>
                </c:pt>
                <c:pt idx="22">
                  <c:v>0.02</c:v>
                </c:pt>
                <c:pt idx="23">
                  <c:v>0.02</c:v>
                </c:pt>
                <c:pt idx="24">
                  <c:v>0.02</c:v>
                </c:pt>
                <c:pt idx="25">
                  <c:v>0.02</c:v>
                </c:pt>
                <c:pt idx="26">
                  <c:v>0.02</c:v>
                </c:pt>
                <c:pt idx="27">
                  <c:v>0.02</c:v>
                </c:pt>
                <c:pt idx="28">
                  <c:v>0.02</c:v>
                </c:pt>
                <c:pt idx="29">
                  <c:v>0.02</c:v>
                </c:pt>
                <c:pt idx="30">
                  <c:v>0.02</c:v>
                </c:pt>
                <c:pt idx="31">
                  <c:v>0.02</c:v>
                </c:pt>
                <c:pt idx="32">
                  <c:v>0.02</c:v>
                </c:pt>
                <c:pt idx="33">
                  <c:v>0.02</c:v>
                </c:pt>
                <c:pt idx="34">
                  <c:v>0.02</c:v>
                </c:pt>
                <c:pt idx="35">
                  <c:v>0.02</c:v>
                </c:pt>
                <c:pt idx="36">
                  <c:v>0.02</c:v>
                </c:pt>
                <c:pt idx="37">
                  <c:v>0.02</c:v>
                </c:pt>
                <c:pt idx="38">
                  <c:v>0.02</c:v>
                </c:pt>
                <c:pt idx="39">
                  <c:v>0.02</c:v>
                </c:pt>
                <c:pt idx="40">
                  <c:v>0.02</c:v>
                </c:pt>
                <c:pt idx="41">
                  <c:v>0.02</c:v>
                </c:pt>
                <c:pt idx="42">
                  <c:v>0.02</c:v>
                </c:pt>
                <c:pt idx="43">
                  <c:v>0.02</c:v>
                </c:pt>
                <c:pt idx="44">
                  <c:v>0.02</c:v>
                </c:pt>
                <c:pt idx="45">
                  <c:v>0.02</c:v>
                </c:pt>
                <c:pt idx="46">
                  <c:v>0.02</c:v>
                </c:pt>
                <c:pt idx="47">
                  <c:v>0.02</c:v>
                </c:pt>
                <c:pt idx="48">
                  <c:v>0.02</c:v>
                </c:pt>
                <c:pt idx="49">
                  <c:v>0.02</c:v>
                </c:pt>
                <c:pt idx="50">
                  <c:v>0.02</c:v>
                </c:pt>
                <c:pt idx="51">
                  <c:v>0.02</c:v>
                </c:pt>
                <c:pt idx="52">
                  <c:v>0.02</c:v>
                </c:pt>
                <c:pt idx="53">
                  <c:v>0.02</c:v>
                </c:pt>
                <c:pt idx="54">
                  <c:v>0.02</c:v>
                </c:pt>
                <c:pt idx="55">
                  <c:v>0.02</c:v>
                </c:pt>
                <c:pt idx="56">
                  <c:v>0.02</c:v>
                </c:pt>
                <c:pt idx="57">
                  <c:v>0.02</c:v>
                </c:pt>
                <c:pt idx="58">
                  <c:v>0.02</c:v>
                </c:pt>
                <c:pt idx="59">
                  <c:v>0.02</c:v>
                </c:pt>
                <c:pt idx="60">
                  <c:v>0.02</c:v>
                </c:pt>
                <c:pt idx="61">
                  <c:v>0.02</c:v>
                </c:pt>
                <c:pt idx="62">
                  <c:v>0.02</c:v>
                </c:pt>
                <c:pt idx="63">
                  <c:v>0.02</c:v>
                </c:pt>
                <c:pt idx="64">
                  <c:v>0.02</c:v>
                </c:pt>
                <c:pt idx="65">
                  <c:v>0.02</c:v>
                </c:pt>
                <c:pt idx="66">
                  <c:v>0.02</c:v>
                </c:pt>
                <c:pt idx="67">
                  <c:v>0.02</c:v>
                </c:pt>
                <c:pt idx="68">
                  <c:v>0.02</c:v>
                </c:pt>
                <c:pt idx="69">
                  <c:v>0.02</c:v>
                </c:pt>
                <c:pt idx="70">
                  <c:v>0.02</c:v>
                </c:pt>
                <c:pt idx="71">
                  <c:v>0.02</c:v>
                </c:pt>
              </c:numCache>
            </c:numRef>
          </c:val>
          <c:smooth val="0"/>
          <c:extLst>
            <c:ext xmlns:c16="http://schemas.microsoft.com/office/drawing/2014/chart" uri="{C3380CC4-5D6E-409C-BE32-E72D297353CC}">
              <c16:uniqueId val="{0000000C-B653-4436-AA43-1179FF2BEDF3}"/>
            </c:ext>
          </c:extLst>
        </c:ser>
        <c:ser>
          <c:idx val="10"/>
          <c:order val="11"/>
          <c:tx>
            <c:strRef>
              <c:f>Forecast!$AU$2</c:f>
              <c:strCache>
                <c:ptCount val="1"/>
                <c:pt idx="0">
                  <c:v>Stop
Disbursement</c:v>
                </c:pt>
              </c:strCache>
            </c:strRef>
          </c:tx>
          <c:spPr>
            <a:ln w="28575" cap="rnd">
              <a:solidFill>
                <a:srgbClr val="FF3B3B"/>
              </a:solidFill>
              <a:round/>
            </a:ln>
            <a:effectLst/>
          </c:spPr>
          <c:marker>
            <c:symbol val="none"/>
          </c:marker>
          <c:val>
            <c:numRef>
              <c:f>Forecast!$AU$5:$AU$76</c:f>
              <c:numCache>
                <c:formatCode>0.00%</c:formatCode>
                <c:ptCount val="72"/>
                <c:pt idx="0">
                  <c:v>0.02</c:v>
                </c:pt>
                <c:pt idx="1">
                  <c:v>0.02</c:v>
                </c:pt>
                <c:pt idx="2">
                  <c:v>0.02</c:v>
                </c:pt>
                <c:pt idx="3">
                  <c:v>0.02</c:v>
                </c:pt>
                <c:pt idx="4">
                  <c:v>0.02</c:v>
                </c:pt>
                <c:pt idx="5">
                  <c:v>0.02</c:v>
                </c:pt>
                <c:pt idx="6">
                  <c:v>0.02</c:v>
                </c:pt>
                <c:pt idx="7">
                  <c:v>0.02</c:v>
                </c:pt>
                <c:pt idx="8">
                  <c:v>0.02</c:v>
                </c:pt>
                <c:pt idx="9">
                  <c:v>0.02</c:v>
                </c:pt>
                <c:pt idx="10">
                  <c:v>0.02</c:v>
                </c:pt>
                <c:pt idx="11">
                  <c:v>0.02</c:v>
                </c:pt>
                <c:pt idx="12">
                  <c:v>0.02</c:v>
                </c:pt>
                <c:pt idx="13">
                  <c:v>0.02</c:v>
                </c:pt>
                <c:pt idx="14">
                  <c:v>0.02</c:v>
                </c:pt>
                <c:pt idx="15">
                  <c:v>0.02</c:v>
                </c:pt>
                <c:pt idx="16">
                  <c:v>0.02</c:v>
                </c:pt>
                <c:pt idx="17">
                  <c:v>0.02</c:v>
                </c:pt>
                <c:pt idx="18">
                  <c:v>0.02</c:v>
                </c:pt>
                <c:pt idx="19">
                  <c:v>0.02</c:v>
                </c:pt>
                <c:pt idx="20">
                  <c:v>0.02</c:v>
                </c:pt>
                <c:pt idx="21">
                  <c:v>0.02</c:v>
                </c:pt>
                <c:pt idx="22">
                  <c:v>0.02</c:v>
                </c:pt>
                <c:pt idx="23">
                  <c:v>0.02</c:v>
                </c:pt>
                <c:pt idx="24">
                  <c:v>0.02</c:v>
                </c:pt>
                <c:pt idx="25">
                  <c:v>0.02</c:v>
                </c:pt>
                <c:pt idx="26">
                  <c:v>0.02</c:v>
                </c:pt>
                <c:pt idx="27">
                  <c:v>0.02</c:v>
                </c:pt>
                <c:pt idx="28">
                  <c:v>0.02</c:v>
                </c:pt>
                <c:pt idx="29">
                  <c:v>0.02</c:v>
                </c:pt>
                <c:pt idx="30">
                  <c:v>0.02</c:v>
                </c:pt>
                <c:pt idx="31">
                  <c:v>0.02</c:v>
                </c:pt>
                <c:pt idx="32">
                  <c:v>0.02</c:v>
                </c:pt>
                <c:pt idx="33">
                  <c:v>0.02</c:v>
                </c:pt>
                <c:pt idx="34">
                  <c:v>0.02</c:v>
                </c:pt>
                <c:pt idx="35">
                  <c:v>0.02</c:v>
                </c:pt>
                <c:pt idx="36">
                  <c:v>0.02</c:v>
                </c:pt>
                <c:pt idx="37">
                  <c:v>0.02</c:v>
                </c:pt>
                <c:pt idx="38">
                  <c:v>0.02</c:v>
                </c:pt>
                <c:pt idx="39">
                  <c:v>0.02</c:v>
                </c:pt>
                <c:pt idx="40">
                  <c:v>0.02</c:v>
                </c:pt>
                <c:pt idx="41">
                  <c:v>0.02</c:v>
                </c:pt>
                <c:pt idx="42">
                  <c:v>0.02</c:v>
                </c:pt>
                <c:pt idx="43">
                  <c:v>0.02</c:v>
                </c:pt>
                <c:pt idx="44">
                  <c:v>0.02</c:v>
                </c:pt>
                <c:pt idx="45">
                  <c:v>0.02</c:v>
                </c:pt>
                <c:pt idx="46">
                  <c:v>0.02</c:v>
                </c:pt>
                <c:pt idx="47">
                  <c:v>0.02</c:v>
                </c:pt>
                <c:pt idx="48">
                  <c:v>0.02</c:v>
                </c:pt>
                <c:pt idx="49">
                  <c:v>0.02</c:v>
                </c:pt>
                <c:pt idx="50">
                  <c:v>0.02</c:v>
                </c:pt>
                <c:pt idx="51">
                  <c:v>0.02</c:v>
                </c:pt>
                <c:pt idx="52">
                  <c:v>0.02</c:v>
                </c:pt>
                <c:pt idx="53">
                  <c:v>0.02</c:v>
                </c:pt>
                <c:pt idx="54">
                  <c:v>0.02</c:v>
                </c:pt>
                <c:pt idx="55">
                  <c:v>0.02</c:v>
                </c:pt>
                <c:pt idx="56">
                  <c:v>0.02</c:v>
                </c:pt>
                <c:pt idx="57">
                  <c:v>0.02</c:v>
                </c:pt>
                <c:pt idx="58">
                  <c:v>0.02</c:v>
                </c:pt>
                <c:pt idx="59">
                  <c:v>0.02</c:v>
                </c:pt>
                <c:pt idx="60">
                  <c:v>0.02</c:v>
                </c:pt>
                <c:pt idx="61">
                  <c:v>0.02</c:v>
                </c:pt>
                <c:pt idx="62">
                  <c:v>0.02</c:v>
                </c:pt>
                <c:pt idx="63">
                  <c:v>0.02</c:v>
                </c:pt>
                <c:pt idx="64">
                  <c:v>0.02</c:v>
                </c:pt>
                <c:pt idx="65">
                  <c:v>0.02</c:v>
                </c:pt>
                <c:pt idx="66">
                  <c:v>0.02</c:v>
                </c:pt>
                <c:pt idx="67">
                  <c:v>0.02</c:v>
                </c:pt>
                <c:pt idx="68">
                  <c:v>0.02</c:v>
                </c:pt>
                <c:pt idx="69">
                  <c:v>0.02</c:v>
                </c:pt>
                <c:pt idx="70">
                  <c:v>0.02</c:v>
                </c:pt>
              </c:numCache>
            </c:numRef>
          </c:val>
          <c:smooth val="0"/>
          <c:extLst>
            <c:ext xmlns:c16="http://schemas.microsoft.com/office/drawing/2014/chart" uri="{C3380CC4-5D6E-409C-BE32-E72D297353CC}">
              <c16:uniqueId val="{0000000D-B653-4436-AA43-1179FF2BEDF3}"/>
            </c:ext>
          </c:extLst>
        </c:ser>
        <c:dLbls>
          <c:showLegendKey val="0"/>
          <c:showVal val="0"/>
          <c:showCatName val="0"/>
          <c:showSerName val="0"/>
          <c:showPercent val="0"/>
          <c:showBubbleSize val="0"/>
        </c:dLbls>
        <c:marker val="1"/>
        <c:smooth val="0"/>
        <c:axId val="490738696"/>
        <c:axId val="490739680"/>
      </c:lineChart>
      <c:dateAx>
        <c:axId val="490738696"/>
        <c:scaling>
          <c:orientation val="minMax"/>
        </c:scaling>
        <c:delete val="0"/>
        <c:axPos val="b"/>
        <c:numFmt formatCode="[$-409]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 b="0" i="0" u="none" strike="noStrike" kern="1200" baseline="0">
                <a:solidFill>
                  <a:schemeClr val="tx1">
                    <a:lumMod val="65000"/>
                    <a:lumOff val="35000"/>
                  </a:schemeClr>
                </a:solidFill>
                <a:latin typeface="+mn-lt"/>
                <a:ea typeface="+mn-ea"/>
                <a:cs typeface="+mn-cs"/>
              </a:defRPr>
            </a:pPr>
            <a:endParaRPr lang="en-US"/>
          </a:p>
        </c:txPr>
        <c:crossAx val="490739680"/>
        <c:crosses val="autoZero"/>
        <c:auto val="1"/>
        <c:lblOffset val="100"/>
        <c:baseTimeUnit val="months"/>
      </c:dateAx>
      <c:valAx>
        <c:axId val="490739680"/>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490738696"/>
        <c:crosses val="autoZero"/>
        <c:crossBetween val="between"/>
        <c:majorUnit val="1.0000000000000002E-2"/>
      </c:valAx>
      <c:valAx>
        <c:axId val="600588176"/>
        <c:scaling>
          <c:orientation val="minMax"/>
        </c:scaling>
        <c:delete val="0"/>
        <c:axPos val="r"/>
        <c:numFmt formatCode="0.###,,\ &quot;M&quot;" sourceLinked="0"/>
        <c:majorTickMark val="out"/>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00588832"/>
        <c:crosses val="max"/>
        <c:crossBetween val="between"/>
      </c:valAx>
      <c:catAx>
        <c:axId val="600588832"/>
        <c:scaling>
          <c:orientation val="minMax"/>
        </c:scaling>
        <c:delete val="1"/>
        <c:axPos val="b"/>
        <c:majorTickMark val="out"/>
        <c:minorTickMark val="none"/>
        <c:tickLblPos val="nextTo"/>
        <c:crossAx val="60058817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5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55059784193643"/>
          <c:y val="7.4033951401236142E-2"/>
          <c:w val="0.82674486358064181"/>
          <c:h val="0.84988016102913211"/>
        </c:manualLayout>
      </c:layout>
      <c:barChart>
        <c:barDir val="col"/>
        <c:grouping val="clustered"/>
        <c:varyColors val="0"/>
        <c:ser>
          <c:idx val="0"/>
          <c:order val="0"/>
          <c:tx>
            <c:strRef>
              <c:f>Garuntee!$B$36</c:f>
              <c:strCache>
                <c:ptCount val="1"/>
                <c:pt idx="0">
                  <c:v>Remain</c:v>
                </c:pt>
              </c:strCache>
            </c:strRef>
          </c:tx>
          <c:spPr>
            <a:solidFill>
              <a:schemeClr val="accent1"/>
            </a:solidFill>
            <a:ln>
              <a:noFill/>
            </a:ln>
            <a:effectLst/>
          </c:spPr>
          <c:invertIfNegative val="0"/>
          <c:cat>
            <c:numRef>
              <c:f>Garuntee!$A$37:$A$57</c:f>
              <c:numCache>
                <c:formatCode>0%</c:formatCode>
                <c:ptCount val="21"/>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pt idx="15">
                  <c:v>0.16</c:v>
                </c:pt>
                <c:pt idx="16">
                  <c:v>0.17</c:v>
                </c:pt>
                <c:pt idx="17">
                  <c:v>0.18</c:v>
                </c:pt>
                <c:pt idx="18">
                  <c:v>0.19</c:v>
                </c:pt>
                <c:pt idx="19">
                  <c:v>0.2</c:v>
                </c:pt>
                <c:pt idx="20">
                  <c:v>0.21</c:v>
                </c:pt>
              </c:numCache>
            </c:numRef>
          </c:cat>
          <c:val>
            <c:numRef>
              <c:f>Garuntee!$B$37:$B$57</c:f>
              <c:numCache>
                <c:formatCode>General</c:formatCode>
                <c:ptCount val="21"/>
                <c:pt idx="0">
                  <c:v>414.72700000000003</c:v>
                </c:pt>
                <c:pt idx="1">
                  <c:v>370.20400000000006</c:v>
                </c:pt>
                <c:pt idx="2">
                  <c:v>325.68100000000004</c:v>
                </c:pt>
                <c:pt idx="3">
                  <c:v>281.15800000000002</c:v>
                </c:pt>
                <c:pt idx="4">
                  <c:v>236.63500000000005</c:v>
                </c:pt>
                <c:pt idx="5">
                  <c:v>192.11200000000008</c:v>
                </c:pt>
                <c:pt idx="6">
                  <c:v>147.589</c:v>
                </c:pt>
                <c:pt idx="7">
                  <c:v>103.06600000000003</c:v>
                </c:pt>
                <c:pt idx="8">
                  <c:v>58.543000000000063</c:v>
                </c:pt>
                <c:pt idx="9">
                  <c:v>14.020000000000039</c:v>
                </c:pt>
                <c:pt idx="10">
                  <c:v>-30.502999999999986</c:v>
                </c:pt>
                <c:pt idx="11">
                  <c:v>-75.025999999999897</c:v>
                </c:pt>
                <c:pt idx="12">
                  <c:v>-119.54900000000004</c:v>
                </c:pt>
                <c:pt idx="13">
                  <c:v>-164.07200000000006</c:v>
                </c:pt>
                <c:pt idx="14">
                  <c:v>-208.59499999999997</c:v>
                </c:pt>
                <c:pt idx="15">
                  <c:v>-253.11799999999999</c:v>
                </c:pt>
                <c:pt idx="16">
                  <c:v>-297.64100000000002</c:v>
                </c:pt>
                <c:pt idx="17">
                  <c:v>-342.16399999999993</c:v>
                </c:pt>
                <c:pt idx="18">
                  <c:v>-386.68699999999995</c:v>
                </c:pt>
                <c:pt idx="19">
                  <c:v>-431.21</c:v>
                </c:pt>
                <c:pt idx="20">
                  <c:v>-475.73299999999989</c:v>
                </c:pt>
              </c:numCache>
            </c:numRef>
          </c:val>
          <c:extLst>
            <c:ext xmlns:c16="http://schemas.microsoft.com/office/drawing/2014/chart" uri="{C3380CC4-5D6E-409C-BE32-E72D297353CC}">
              <c16:uniqueId val="{00000000-3746-4375-9079-68EC61EC530B}"/>
            </c:ext>
          </c:extLst>
        </c:ser>
        <c:dLbls>
          <c:showLegendKey val="0"/>
          <c:showVal val="0"/>
          <c:showCatName val="0"/>
          <c:showSerName val="0"/>
          <c:showPercent val="0"/>
          <c:showBubbleSize val="0"/>
        </c:dLbls>
        <c:gapWidth val="150"/>
        <c:axId val="603107000"/>
        <c:axId val="603107328"/>
      </c:barChart>
      <c:catAx>
        <c:axId val="60310700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03107328"/>
        <c:crosses val="autoZero"/>
        <c:auto val="1"/>
        <c:lblAlgn val="ctr"/>
        <c:lblOffset val="100"/>
        <c:tickMarkSkip val="2"/>
        <c:noMultiLvlLbl val="1"/>
      </c:catAx>
      <c:valAx>
        <c:axId val="603107328"/>
        <c:scaling>
          <c:orientation val="minMax"/>
          <c:min val="-600"/>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b="0" i="0" u="none" strike="noStrike" baseline="0" dirty="0" smtClean="0">
                    <a:effectLst/>
                  </a:rPr>
                  <a:t>Equity </a:t>
                </a:r>
                <a:r>
                  <a:rPr lang="en-US" sz="900" b="0" i="0" u="none" strike="noStrike" baseline="0" dirty="0" smtClean="0">
                    <a:effectLst/>
                  </a:rPr>
                  <a:t>Value </a:t>
                </a:r>
                <a:endParaRPr lang="en-US" sz="900" dirty="0"/>
              </a:p>
            </c:rich>
          </c:tx>
          <c:layout>
            <c:manualLayout>
              <c:xMode val="edge"/>
              <c:yMode val="edge"/>
              <c:x val="2.7292421780610761E-2"/>
              <c:y val="7.348404030141395E-2"/>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60310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rgbClr val="002060"/>
              </a:solidFill>
              <a:prstDash val="sysDot"/>
              <a:round/>
            </a:ln>
            <a:effectLst/>
          </c:spPr>
          <c:marker>
            <c:symbol val="none"/>
          </c:marker>
          <c:cat>
            <c:numRef>
              <c:f>Garuntee!$U$40:$U$186</c:f>
              <c:numCache>
                <c:formatCode>0.00%</c:formatCode>
                <c:ptCount val="147"/>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numCache>
            </c:numRef>
          </c:cat>
          <c:val>
            <c:numRef>
              <c:f>Garuntee!$V$40:$V$186</c:f>
              <c:numCache>
                <c:formatCode>General</c:formatCode>
                <c:ptCount val="147"/>
                <c:pt idx="0">
                  <c:v>1.2336097817693041</c:v>
                </c:pt>
                <c:pt idx="1">
                  <c:v>1.3110992083517452</c:v>
                </c:pt>
                <c:pt idx="2">
                  <c:v>1.3922853100606571</c:v>
                </c:pt>
                <c:pt idx="3">
                  <c:v>1.4772563373398944</c:v>
                </c:pt>
                <c:pt idx="4">
                  <c:v>1.5660961344038797</c:v>
                </c:pt>
                <c:pt idx="5">
                  <c:v>1.6588835801557109</c:v>
                </c:pt>
                <c:pt idx="6">
                  <c:v>1.7556920167242689</c:v>
                </c:pt>
                <c:pt idx="7">
                  <c:v>1.8565886678413586</c:v>
                </c:pt>
                <c:pt idx="8">
                  <c:v>1.961634049473935</c:v>
                </c:pt>
                <c:pt idx="9">
                  <c:v>2.0708813753152224</c:v>
                </c:pt>
                <c:pt idx="10">
                  <c:v>2.1843759599203816</c:v>
                </c:pt>
                <c:pt idx="11">
                  <c:v>2.3021546224453195</c:v>
                </c:pt>
                <c:pt idx="12">
                  <c:v>2.4242450941096885</c:v>
                </c:pt>
                <c:pt idx="13">
                  <c:v>2.5506654326548706</c:v>
                </c:pt>
                <c:pt idx="14">
                  <c:v>2.6814234472033229</c:v>
                </c:pt>
                <c:pt idx="15">
                  <c:v>2.8165161370449048</c:v>
                </c:pt>
                <c:pt idx="16">
                  <c:v>2.9559291479771934</c:v>
                </c:pt>
                <c:pt idx="17">
                  <c:v>3.0996362499083432</c:v>
                </c:pt>
                <c:pt idx="18">
                  <c:v>3.2475988394913782</c:v>
                </c:pt>
                <c:pt idx="19">
                  <c:v>3.3997654715960715</c:v>
                </c:pt>
                <c:pt idx="20">
                  <c:v>3.5560714234376358</c:v>
                </c:pt>
                <c:pt idx="21">
                  <c:v>3.7164382951687522</c:v>
                </c:pt>
                <c:pt idx="22">
                  <c:v>3.8807736507020927</c:v>
                </c:pt>
                <c:pt idx="23">
                  <c:v>4.048970702463305</c:v>
                </c:pt>
                <c:pt idx="24">
                  <c:v>4.2209080436787811</c:v>
                </c:pt>
                <c:pt idx="25">
                  <c:v>4.396449431677838</c:v>
                </c:pt>
                <c:pt idx="26">
                  <c:v>4.5754436255347803</c:v>
                </c:pt>
                <c:pt idx="27">
                  <c:v>4.7577242811927354</c:v>
                </c:pt>
                <c:pt idx="28">
                  <c:v>4.9431099069981972</c:v>
                </c:pt>
                <c:pt idx="29">
                  <c:v>5.1314038823333386</c:v>
                </c:pt>
                <c:pt idx="30">
                  <c:v>5.3223945417630025</c:v>
                </c:pt>
                <c:pt idx="31">
                  <c:v>5.5158553268158776</c:v>
                </c:pt>
                <c:pt idx="32">
                  <c:v>5.7115450071957659</c:v>
                </c:pt>
                <c:pt idx="33">
                  <c:v>5.9092079728707754</c:v>
                </c:pt>
                <c:pt idx="34">
                  <c:v>6.1085745981171824</c:v>
                </c:pt>
                <c:pt idx="35">
                  <c:v>6.3093616782029764</c:v>
                </c:pt>
                <c:pt idx="36">
                  <c:v>6.5112729389855497</c:v>
                </c:pt>
                <c:pt idx="37">
                  <c:v>6.7139996192716298</c:v>
                </c:pt>
                <c:pt idx="38">
                  <c:v>6.9172211253476403</c:v>
                </c:pt>
                <c:pt idx="39">
                  <c:v>7.1206057566384509</c:v>
                </c:pt>
                <c:pt idx="40">
                  <c:v>7.3238115009949816</c:v>
                </c:pt>
                <c:pt idx="41">
                  <c:v>7.5264868976495389</c:v>
                </c:pt>
                <c:pt idx="42">
                  <c:v>7.728271965415642</c:v>
                </c:pt>
                <c:pt idx="43">
                  <c:v>7.928799193249934</c:v>
                </c:pt>
                <c:pt idx="44">
                  <c:v>8.1276945898410684</c:v>
                </c:pt>
                <c:pt idx="45">
                  <c:v>8.3245787884479885</c:v>
                </c:pt>
                <c:pt idx="46">
                  <c:v>8.519068202781483</c:v>
                </c:pt>
                <c:pt idx="47">
                  <c:v>8.7107762293116728</c:v>
                </c:pt>
                <c:pt idx="48">
                  <c:v>8.8993144909941311</c:v>
                </c:pt>
                <c:pt idx="49">
                  <c:v>9.0842941170419422</c:v>
                </c:pt>
                <c:pt idx="50">
                  <c:v>9.2653270530334737</c:v>
                </c:pt>
                <c:pt idx="51">
                  <c:v>9.4420273953394496</c:v>
                </c:pt>
                <c:pt idx="52">
                  <c:v>9.614012743580858</c:v>
                </c:pt>
                <c:pt idx="53">
                  <c:v>9.7809055645941907</c:v>
                </c:pt>
                <c:pt idx="54">
                  <c:v>9.9423345611851257</c:v>
                </c:pt>
                <c:pt idx="55">
                  <c:v>10.097936038798123</c:v>
                </c:pt>
                <c:pt idx="56">
                  <c:v>10.247355263119564</c:v>
                </c:pt>
                <c:pt idx="57">
                  <c:v>10.390247801567696</c:v>
                </c:pt>
                <c:pt idx="58">
                  <c:v>10.526280841604827</c:v>
                </c:pt>
                <c:pt idx="59">
                  <c:v>10.65513447883702</c:v>
                </c:pt>
                <c:pt idx="60">
                  <c:v>10.776502967944355</c:v>
                </c:pt>
                <c:pt idx="61">
                  <c:v>10.890095929610755</c:v>
                </c:pt>
                <c:pt idx="62">
                  <c:v>10.995639506796181</c:v>
                </c:pt>
                <c:pt idx="63">
                  <c:v>11.092877463914897</c:v>
                </c:pt>
                <c:pt idx="64">
                  <c:v>11.181572222750399</c:v>
                </c:pt>
                <c:pt idx="65">
                  <c:v>11.261505829248915</c:v>
                </c:pt>
                <c:pt idx="66">
                  <c:v>11.332480845687366</c:v>
                </c:pt>
                <c:pt idx="67">
                  <c:v>11.394321163105797</c:v>
                </c:pt>
                <c:pt idx="68">
                  <c:v>11.446872729326079</c:v>
                </c:pt>
                <c:pt idx="69">
                  <c:v>11.490004188345088</c:v>
                </c:pt>
                <c:pt idx="70">
                  <c:v>11.523607427388281</c:v>
                </c:pt>
                <c:pt idx="71">
                  <c:v>11.547598028435059</c:v>
                </c:pt>
                <c:pt idx="72">
                  <c:v>11.561915621576562</c:v>
                </c:pt>
                <c:pt idx="73">
                  <c:v>11.566524138135822</c:v>
                </c:pt>
                <c:pt idx="74">
                  <c:v>11.561411962064843</c:v>
                </c:pt>
                <c:pt idx="75">
                  <c:v>11.546591978729195</c:v>
                </c:pt>
                <c:pt idx="76">
                  <c:v>11.522101520793381</c:v>
                </c:pt>
                <c:pt idx="77">
                  <c:v>11.488002211525036</c:v>
                </c:pt>
                <c:pt idx="78">
                  <c:v>11.444379706438477</c:v>
                </c:pt>
                <c:pt idx="79">
                  <c:v>11.391343334793619</c:v>
                </c:pt>
                <c:pt idx="80">
                  <c:v>11.329025643050317</c:v>
                </c:pt>
                <c:pt idx="81">
                  <c:v>11.25758184294639</c:v>
                </c:pt>
                <c:pt idx="82">
                  <c:v>11.177189167415857</c:v>
                </c:pt>
                <c:pt idx="83">
                  <c:v>11.088046138087943</c:v>
                </c:pt>
                <c:pt idx="84">
                  <c:v>10.990371748603629</c:v>
                </c:pt>
                <c:pt idx="85">
                  <c:v>10.884404568451181</c:v>
                </c:pt>
                <c:pt idx="86">
                  <c:v>10.770401772452066</c:v>
                </c:pt>
                <c:pt idx="87">
                  <c:v>10.648638101420651</c:v>
                </c:pt>
                <c:pt idx="88">
                  <c:v>10.519404759873057</c:v>
                </c:pt>
                <c:pt idx="89">
                  <c:v>10.383008256969438</c:v>
                </c:pt>
                <c:pt idx="90">
                  <c:v>10.23976919713863</c:v>
                </c:pt>
                <c:pt idx="91">
                  <c:v>10.090021027052483</c:v>
                </c:pt>
                <c:pt idx="92">
                  <c:v>9.9341087457886594</c:v>
                </c:pt>
                <c:pt idx="93">
                  <c:v>9.7723875851439654</c:v>
                </c:pt>
                <c:pt idx="94">
                  <c:v>9.6052216671357495</c:v>
                </c:pt>
                <c:pt idx="95">
                  <c:v>9.4329826457561232</c:v>
                </c:pt>
                <c:pt idx="96">
                  <c:v>9.2560483400235718</c:v>
                </c:pt>
                <c:pt idx="97">
                  <c:v>9.0748013653097228</c:v>
                </c:pt>
                <c:pt idx="98">
                  <c:v>8.8896277698068928</c:v>
                </c:pt>
                <c:pt idx="99">
                  <c:v>8.7009156828461851</c:v>
                </c:pt>
                <c:pt idx="100">
                  <c:v>8.5090539815784538</c:v>
                </c:pt>
                <c:pt idx="101">
                  <c:v>8.3144309822933007</c:v>
                </c:pt>
                <c:pt idx="102">
                  <c:v>8.1174331623775853</c:v>
                </c:pt>
                <c:pt idx="103">
                  <c:v>7.9184439186067737</c:v>
                </c:pt>
                <c:pt idx="104">
                  <c:v>7.7178423671236951</c:v>
                </c:pt>
                <c:pt idx="105">
                  <c:v>7.5160021900922684</c:v>
                </c:pt>
                <c:pt idx="106">
                  <c:v>7.3132905336227347</c:v>
                </c:pt>
                <c:pt idx="107">
                  <c:v>7.1100669611527367</c:v>
                </c:pt>
                <c:pt idx="108">
                  <c:v>6.9066824660391974</c:v>
                </c:pt>
                <c:pt idx="109">
                  <c:v>6.703478546672816</c:v>
                </c:pt>
                <c:pt idx="110">
                  <c:v>6.5007863469739942</c:v>
                </c:pt>
                <c:pt idx="111">
                  <c:v>6.2989258646694868</c:v>
                </c:pt>
                <c:pt idx="112">
                  <c:v>6.0982052292869113</c:v>
                </c:pt>
                <c:pt idx="113">
                  <c:v>5.8989200513428717</c:v>
                </c:pt>
                <c:pt idx="114">
                  <c:v>5.70135284374315</c:v>
                </c:pt>
                <c:pt idx="115">
                  <c:v>5.5057725159637183</c:v>
                </c:pt>
                <c:pt idx="116">
                  <c:v>5.3124339411420314</c:v>
                </c:pt>
                <c:pt idx="117">
                  <c:v>5.1215775957824174</c:v>
                </c:pt>
                <c:pt idx="118">
                  <c:v>4.9334292713698185</c:v>
                </c:pt>
                <c:pt idx="119">
                  <c:v>4.7481998567953205</c:v>
                </c:pt>
                <c:pt idx="120">
                  <c:v>4.5660851901270814</c:v>
                </c:pt>
                <c:pt idx="121">
                  <c:v>4.3872659779133221</c:v>
                </c:pt>
                <c:pt idx="122">
                  <c:v>4.2119077798818045</c:v>
                </c:pt>
                <c:pt idx="123">
                  <c:v>4.0401610566042416</c:v>
                </c:pt>
                <c:pt idx="124">
                  <c:v>3.8721612774253167</c:v>
                </c:pt>
                <c:pt idx="125">
                  <c:v>3.708029085715622</c:v>
                </c:pt>
                <c:pt idx="126">
                  <c:v>3.5478705182964183</c:v>
                </c:pt>
                <c:pt idx="127">
                  <c:v>3.3917772757019762</c:v>
                </c:pt>
                <c:pt idx="128">
                  <c:v>3.2398270397927607</c:v>
                </c:pt>
                <c:pt idx="129">
                  <c:v>3.092083835109408</c:v>
                </c:pt>
                <c:pt idx="130">
                  <c:v>2.9485984302633836</c:v>
                </c:pt>
                <c:pt idx="131">
                  <c:v>2.8094087755944419</c:v>
                </c:pt>
                <c:pt idx="132">
                  <c:v>2.6745404732870499</c:v>
                </c:pt>
                <c:pt idx="133">
                  <c:v>2.544007276126623</c:v>
                </c:pt>
                <c:pt idx="134">
                  <c:v>2.4178116110907388</c:v>
                </c:pt>
                <c:pt idx="135">
                  <c:v>2.2959451240090485</c:v>
                </c:pt>
                <c:pt idx="136">
                  <c:v>2.178389241587015</c:v>
                </c:pt>
                <c:pt idx="137">
                  <c:v>2.0651157471712756</c:v>
                </c:pt>
                <c:pt idx="138">
                  <c:v>1.9560873667367495</c:v>
                </c:pt>
                <c:pt idx="139">
                  <c:v>1.8512583616957834</c:v>
                </c:pt>
                <c:pt idx="140">
                  <c:v>1.7505751252659119</c:v>
                </c:pt>
                <c:pt idx="141">
                  <c:v>1.6539767792833764</c:v>
                </c:pt>
                <c:pt idx="142">
                  <c:v>1.5613957685124702</c:v>
                </c:pt>
                <c:pt idx="143">
                  <c:v>1.4727584496743249</c:v>
                </c:pt>
                <c:pt idx="144">
                  <c:v>1.3879856726009212</c:v>
                </c:pt>
                <c:pt idx="145">
                  <c:v>1.3069933511092198</c:v>
                </c:pt>
                <c:pt idx="146">
                  <c:v>1.2296930213845632</c:v>
                </c:pt>
              </c:numCache>
            </c:numRef>
          </c:val>
          <c:smooth val="0"/>
          <c:extLst>
            <c:ext xmlns:c16="http://schemas.microsoft.com/office/drawing/2014/chart" uri="{C3380CC4-5D6E-409C-BE32-E72D297353CC}">
              <c16:uniqueId val="{00000000-4ED3-45B8-85C7-0C580572971D}"/>
            </c:ext>
          </c:extLst>
        </c:ser>
        <c:dLbls>
          <c:showLegendKey val="0"/>
          <c:showVal val="0"/>
          <c:showCatName val="0"/>
          <c:showSerName val="0"/>
          <c:showPercent val="0"/>
          <c:showBubbleSize val="0"/>
        </c:dLbls>
        <c:smooth val="0"/>
        <c:axId val="509493592"/>
        <c:axId val="509494248"/>
      </c:lineChart>
      <c:catAx>
        <c:axId val="509493592"/>
        <c:scaling>
          <c:orientation val="minMax"/>
        </c:scaling>
        <c:delete val="1"/>
        <c:axPos val="b"/>
        <c:numFmt formatCode="0.00%" sourceLinked="1"/>
        <c:majorTickMark val="none"/>
        <c:minorTickMark val="none"/>
        <c:tickLblPos val="nextTo"/>
        <c:crossAx val="509494248"/>
        <c:crosses val="autoZero"/>
        <c:auto val="1"/>
        <c:lblAlgn val="ctr"/>
        <c:lblOffset val="100"/>
        <c:noMultiLvlLbl val="0"/>
      </c:catAx>
      <c:valAx>
        <c:axId val="509494248"/>
        <c:scaling>
          <c:orientation val="minMax"/>
        </c:scaling>
        <c:delete val="1"/>
        <c:axPos val="l"/>
        <c:numFmt formatCode="General" sourceLinked="1"/>
        <c:majorTickMark val="none"/>
        <c:minorTickMark val="none"/>
        <c:tickLblPos val="nextTo"/>
        <c:crossAx val="509493592"/>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9.6601529311809691E-3"/>
          <c:w val="0.9916666666666667"/>
          <c:h val="0.97685185185185186"/>
        </c:manualLayout>
      </c:layout>
      <c:lineChart>
        <c:grouping val="standard"/>
        <c:varyColors val="0"/>
        <c:ser>
          <c:idx val="0"/>
          <c:order val="0"/>
          <c:spPr>
            <a:ln w="28575" cap="rnd">
              <a:solidFill>
                <a:schemeClr val="accent2">
                  <a:lumMod val="75000"/>
                </a:schemeClr>
              </a:solidFill>
              <a:prstDash val="dash"/>
              <a:round/>
            </a:ln>
            <a:effectLst/>
          </c:spPr>
          <c:marker>
            <c:symbol val="none"/>
          </c:marker>
          <c:val>
            <c:numRef>
              <c:f>Gauruntee!$Z$47:$Z$94</c:f>
              <c:numCache>
                <c:formatCode>General</c:formatCode>
                <c:ptCount val="48"/>
                <c:pt idx="0">
                  <c:v>0</c:v>
                </c:pt>
                <c:pt idx="1">
                  <c:v>5.3990966513188056E-2</c:v>
                </c:pt>
                <c:pt idx="2">
                  <c:v>7.4595551714435632E-2</c:v>
                </c:pt>
                <c:pt idx="3">
                  <c:v>8.4922359326346994E-2</c:v>
                </c:pt>
                <c:pt idx="4">
                  <c:v>8.8704722130228231E-2</c:v>
                </c:pt>
                <c:pt idx="5">
                  <c:v>8.858429229609989E-2</c:v>
                </c:pt>
                <c:pt idx="6">
                  <c:v>8.6217414933565495E-2</c:v>
                </c:pt>
                <c:pt idx="7">
                  <c:v>8.2616141495870932E-2</c:v>
                </c:pt>
                <c:pt idx="8">
                  <c:v>7.8395751419258947E-2</c:v>
                </c:pt>
                <c:pt idx="9">
                  <c:v>7.3929317012119605E-2</c:v>
                </c:pt>
                <c:pt idx="10">
                  <c:v>6.9441301225333568E-2</c:v>
                </c:pt>
                <c:pt idx="11">
                  <c:v>6.5064248307915573E-2</c:v>
                </c:pt>
                <c:pt idx="12">
                  <c:v>6.0873456628267847E-2</c:v>
                </c:pt>
                <c:pt idx="13">
                  <c:v>5.6908444563937843E-2</c:v>
                </c:pt>
                <c:pt idx="14">
                  <c:v>5.3186397375567546E-2</c:v>
                </c:pt>
                <c:pt idx="15">
                  <c:v>4.9710676295172562E-2</c:v>
                </c:pt>
                <c:pt idx="16">
                  <c:v>4.6476244784266214E-2</c:v>
                </c:pt>
                <c:pt idx="17">
                  <c:v>4.3473145450320966E-2</c:v>
                </c:pt>
                <c:pt idx="18">
                  <c:v>4.0688730537942468E-2</c:v>
                </c:pt>
                <c:pt idx="19">
                  <c:v>3.8109087987032601E-2</c:v>
                </c:pt>
                <c:pt idx="20">
                  <c:v>3.5719944524466217E-2</c:v>
                </c:pt>
                <c:pt idx="21">
                  <c:v>3.3507227067477004E-2</c:v>
                </c:pt>
                <c:pt idx="22">
                  <c:v>3.1457400345135521E-2</c:v>
                </c:pt>
                <c:pt idx="23">
                  <c:v>2.9557658065952751E-2</c:v>
                </c:pt>
                <c:pt idx="24">
                  <c:v>2.7796018687091126E-2</c:v>
                </c:pt>
                <c:pt idx="25">
                  <c:v>2.6161359661539003E-2</c:v>
                </c:pt>
                <c:pt idx="26">
                  <c:v>2.4643412708692906E-2</c:v>
                </c:pt>
                <c:pt idx="27">
                  <c:v>2.3232735124436518E-2</c:v>
                </c:pt>
                <c:pt idx="28">
                  <c:v>2.1920667112675405E-2</c:v>
                </c:pt>
                <c:pt idx="29">
                  <c:v>2.0699281738265896E-2</c:v>
                </c:pt>
                <c:pt idx="30">
                  <c:v>1.8500196555910238E-2</c:v>
                </c:pt>
                <c:pt idx="31">
                  <c:v>1.6584709615206011E-2</c:v>
                </c:pt>
                <c:pt idx="32">
                  <c:v>1.4910476016432214E-2</c:v>
                </c:pt>
                <c:pt idx="33">
                  <c:v>1.344214974980564E-2</c:v>
                </c:pt>
                <c:pt idx="34">
                  <c:v>1.2150169155159252E-2</c:v>
                </c:pt>
                <c:pt idx="35">
                  <c:v>1.1009744525444424E-2</c:v>
                </c:pt>
                <c:pt idx="36">
                  <c:v>1.0000023819128727E-2</c:v>
                </c:pt>
                <c:pt idx="37">
                  <c:v>9.1034091264230524E-3</c:v>
                </c:pt>
                <c:pt idx="38">
                  <c:v>8.3049979965479342E-3</c:v>
                </c:pt>
                <c:pt idx="39">
                  <c:v>7.5921269497598882E-3</c:v>
                </c:pt>
                <c:pt idx="40">
                  <c:v>6.9539980854214575E-3</c:v>
                </c:pt>
                <c:pt idx="41">
                  <c:v>6.3813730648330201E-3</c:v>
                </c:pt>
                <c:pt idx="42">
                  <c:v>5.86632168020647E-3</c:v>
                </c:pt>
                <c:pt idx="43">
                  <c:v>5.4020146776394603E-3</c:v>
                </c:pt>
                <c:pt idx="44">
                  <c:v>4.9825525149401481E-3</c:v>
                </c:pt>
                <c:pt idx="45">
                  <c:v>4.6028233639254434E-3</c:v>
                </c:pt>
                <c:pt idx="46">
                  <c:v>4.2583849752128502E-3</c:v>
                </c:pt>
                <c:pt idx="47">
                  <c:v>3.9453660705745788E-3</c:v>
                </c:pt>
              </c:numCache>
            </c:numRef>
          </c:val>
          <c:smooth val="0"/>
          <c:extLst>
            <c:ext xmlns:c16="http://schemas.microsoft.com/office/drawing/2014/chart" uri="{C3380CC4-5D6E-409C-BE32-E72D297353CC}">
              <c16:uniqueId val="{00000000-14D5-4DA8-820C-D5789213733B}"/>
            </c:ext>
          </c:extLst>
        </c:ser>
        <c:dLbls>
          <c:showLegendKey val="0"/>
          <c:showVal val="0"/>
          <c:showCatName val="0"/>
          <c:showSerName val="0"/>
          <c:showPercent val="0"/>
          <c:showBubbleSize val="0"/>
        </c:dLbls>
        <c:smooth val="0"/>
        <c:axId val="616441736"/>
        <c:axId val="616440424"/>
      </c:lineChart>
      <c:catAx>
        <c:axId val="616441736"/>
        <c:scaling>
          <c:orientation val="minMax"/>
        </c:scaling>
        <c:delete val="1"/>
        <c:axPos val="b"/>
        <c:majorTickMark val="none"/>
        <c:minorTickMark val="none"/>
        <c:tickLblPos val="nextTo"/>
        <c:crossAx val="616440424"/>
        <c:crosses val="autoZero"/>
        <c:auto val="1"/>
        <c:lblAlgn val="ctr"/>
        <c:lblOffset val="100"/>
        <c:noMultiLvlLbl val="0"/>
      </c:catAx>
      <c:valAx>
        <c:axId val="616440424"/>
        <c:scaling>
          <c:orientation val="minMax"/>
        </c:scaling>
        <c:delete val="1"/>
        <c:axPos val="l"/>
        <c:numFmt formatCode="General" sourceLinked="1"/>
        <c:majorTickMark val="none"/>
        <c:minorTickMark val="none"/>
        <c:tickLblPos val="nextTo"/>
        <c:crossAx val="616441736"/>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332"/>
          </a:xfrm>
          <a:prstGeom prst="rect">
            <a:avLst/>
          </a:prstGeom>
        </p:spPr>
        <p:txBody>
          <a:bodyPr vert="horz" lIns="95559" tIns="47780" rIns="95559" bIns="47780" rtlCol="0"/>
          <a:lstStyle>
            <a:lvl1pPr algn="l">
              <a:defRPr sz="1300"/>
            </a:lvl1pPr>
          </a:lstStyle>
          <a:p>
            <a:endParaRPr lang="en-US"/>
          </a:p>
        </p:txBody>
      </p:sp>
      <p:sp>
        <p:nvSpPr>
          <p:cNvPr id="3" name="Date Placeholder 2"/>
          <p:cNvSpPr>
            <a:spLocks noGrp="1"/>
          </p:cNvSpPr>
          <p:nvPr>
            <p:ph type="dt" idx="1"/>
          </p:nvPr>
        </p:nvSpPr>
        <p:spPr>
          <a:xfrm>
            <a:off x="3850444" y="1"/>
            <a:ext cx="2945659" cy="496332"/>
          </a:xfrm>
          <a:prstGeom prst="rect">
            <a:avLst/>
          </a:prstGeom>
        </p:spPr>
        <p:txBody>
          <a:bodyPr vert="horz" lIns="95559" tIns="47780" rIns="95559" bIns="47780" rtlCol="0"/>
          <a:lstStyle>
            <a:lvl1pPr algn="r">
              <a:defRPr sz="1300"/>
            </a:lvl1pPr>
          </a:lstStyle>
          <a:p>
            <a:fld id="{181162CB-A1D0-4AC0-ADAE-727CA6860916}" type="datetimeFigureOut">
              <a:rPr lang="en-US" smtClean="0"/>
              <a:t>21/08/2020</a:t>
            </a:fld>
            <a:endParaRPr lang="en-US"/>
          </a:p>
        </p:txBody>
      </p:sp>
      <p:sp>
        <p:nvSpPr>
          <p:cNvPr id="4" name="Slide Image Placeholder 3"/>
          <p:cNvSpPr>
            <a:spLocks noGrp="1" noRot="1" noChangeAspect="1"/>
          </p:cNvSpPr>
          <p:nvPr>
            <p:ph type="sldImg" idx="2"/>
          </p:nvPr>
        </p:nvSpPr>
        <p:spPr>
          <a:xfrm>
            <a:off x="606425" y="744538"/>
            <a:ext cx="5584825" cy="3722687"/>
          </a:xfrm>
          <a:prstGeom prst="rect">
            <a:avLst/>
          </a:prstGeom>
          <a:noFill/>
          <a:ln w="12700">
            <a:solidFill>
              <a:prstClr val="black"/>
            </a:solidFill>
          </a:ln>
        </p:spPr>
        <p:txBody>
          <a:bodyPr vert="horz" lIns="95559" tIns="47780" rIns="95559" bIns="4778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5559" tIns="47780" rIns="95559" bIns="477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584"/>
            <a:ext cx="2945659" cy="496332"/>
          </a:xfrm>
          <a:prstGeom prst="rect">
            <a:avLst/>
          </a:prstGeom>
        </p:spPr>
        <p:txBody>
          <a:bodyPr vert="horz" lIns="95559" tIns="47780" rIns="95559" bIns="47780" rtlCol="0" anchor="b"/>
          <a:lstStyle>
            <a:lvl1pPr algn="l">
              <a:defRPr sz="1300"/>
            </a:lvl1pPr>
          </a:lstStyle>
          <a:p>
            <a:endParaRPr lang="en-US"/>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5559" tIns="47780" rIns="95559" bIns="47780" rtlCol="0" anchor="b"/>
          <a:lstStyle>
            <a:lvl1pPr algn="r">
              <a:defRPr sz="1300"/>
            </a:lvl1pPr>
          </a:lstStyle>
          <a:p>
            <a:fld id="{F9D3D672-7A81-4DE7-8716-389D5BA39B6E}" type="slidenum">
              <a:rPr lang="en-US" smtClean="0"/>
              <a:t>‹#›</a:t>
            </a:fld>
            <a:endParaRPr lang="en-US"/>
          </a:p>
        </p:txBody>
      </p:sp>
    </p:spTree>
    <p:extLst>
      <p:ext uri="{BB962C8B-B14F-4D97-AF65-F5344CB8AC3E}">
        <p14:creationId xmlns:p14="http://schemas.microsoft.com/office/powerpoint/2010/main" val="1259097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425" y="744538"/>
            <a:ext cx="5584825" cy="3722687"/>
          </a:xfrm>
        </p:spPr>
      </p:sp>
      <p:sp>
        <p:nvSpPr>
          <p:cNvPr id="3" name="Notes Placeholder 2"/>
          <p:cNvSpPr>
            <a:spLocks noGrp="1"/>
          </p:cNvSpPr>
          <p:nvPr>
            <p:ph type="body" idx="1"/>
          </p:nvPr>
        </p:nvSpPr>
        <p:spPr/>
        <p:txBody>
          <a:bodyPr/>
          <a:lstStyle/>
          <a:p>
            <a:r>
              <a:rPr lang="en-US" dirty="0"/>
              <a:t>1,000</a:t>
            </a:r>
            <a:r>
              <a:rPr lang="en-US" baseline="0" dirty="0"/>
              <a:t> injection</a:t>
            </a:r>
            <a:endParaRPr lang="th-TH" dirty="0"/>
          </a:p>
        </p:txBody>
      </p:sp>
      <p:sp>
        <p:nvSpPr>
          <p:cNvPr id="4" name="Slide Number Placeholder 3"/>
          <p:cNvSpPr>
            <a:spLocks noGrp="1"/>
          </p:cNvSpPr>
          <p:nvPr>
            <p:ph type="sldNum" sz="quarter" idx="10"/>
          </p:nvPr>
        </p:nvSpPr>
        <p:spPr/>
        <p:txBody>
          <a:bodyPr/>
          <a:lstStyle/>
          <a:p>
            <a:fld id="{B2F549D8-85AC-4F7E-B06C-21D40CED5C3D}" type="slidenum">
              <a:rPr lang="th-TH">
                <a:solidFill>
                  <a:prstClr val="black"/>
                </a:solidFill>
              </a:rPr>
              <a:pPr/>
              <a:t>6</a:t>
            </a:fld>
            <a:endParaRPr lang="th-TH">
              <a:solidFill>
                <a:prstClr val="black"/>
              </a:solidFill>
            </a:endParaRPr>
          </a:p>
        </p:txBody>
      </p:sp>
    </p:spTree>
    <p:extLst>
      <p:ext uri="{BB962C8B-B14F-4D97-AF65-F5344CB8AC3E}">
        <p14:creationId xmlns:p14="http://schemas.microsoft.com/office/powerpoint/2010/main" val="10924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gif"/><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gif"/><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515"/>
            <a:ext cx="8743950" cy="1470025"/>
          </a:xfrm>
          <a:prstGeom prst="rect">
            <a:avLst/>
          </a:prstGeom>
        </p:spPr>
        <p:txBody>
          <a:bodyPr/>
          <a:lstStyle>
            <a:lvl1pPr>
              <a:defRPr>
                <a:latin typeface="Arial" panose="020B0604020202020204" pitchFamily="34" charset="0"/>
              </a:defRPr>
            </a:lvl1pPr>
          </a:lstStyle>
          <a:p>
            <a:r>
              <a:rPr lang="en-US"/>
              <a:t>Click to edit Master title style</a:t>
            </a:r>
            <a:endParaRPr lang="th-TH"/>
          </a:p>
        </p:txBody>
      </p:sp>
      <p:sp>
        <p:nvSpPr>
          <p:cNvPr id="3" name="Subtitle 2"/>
          <p:cNvSpPr>
            <a:spLocks noGrp="1"/>
          </p:cNvSpPr>
          <p:nvPr>
            <p:ph type="subTitle" idx="1"/>
          </p:nvPr>
        </p:nvSpPr>
        <p:spPr>
          <a:xfrm>
            <a:off x="1543050" y="3886200"/>
            <a:ext cx="7200900" cy="1752600"/>
          </a:xfrm>
          <a:prstGeom prst="rect">
            <a:avLst/>
          </a:prstGeom>
        </p:spPr>
        <p:txBody>
          <a:bodyPr/>
          <a:lstStyle>
            <a:lvl1pPr marL="0" indent="0" algn="ctr">
              <a:buNone/>
              <a:defRPr>
                <a:latin typeface="Arial" panose="020B0604020202020204" pitchFamily="34" charset="0"/>
              </a:defRPr>
            </a:lvl1pPr>
            <a:lvl2pPr marL="385812" indent="0" algn="ctr">
              <a:buNone/>
              <a:defRPr/>
            </a:lvl2pPr>
            <a:lvl3pPr marL="771626" indent="0" algn="ctr">
              <a:buNone/>
              <a:defRPr/>
            </a:lvl3pPr>
            <a:lvl4pPr marL="1157439" indent="0" algn="ctr">
              <a:buNone/>
              <a:defRPr/>
            </a:lvl4pPr>
            <a:lvl5pPr marL="1543252" indent="0" algn="ctr">
              <a:buNone/>
              <a:defRPr/>
            </a:lvl5pPr>
            <a:lvl6pPr marL="1929065" indent="0" algn="ctr">
              <a:buNone/>
              <a:defRPr/>
            </a:lvl6pPr>
            <a:lvl7pPr marL="2314878" indent="0" algn="ctr">
              <a:buNone/>
              <a:defRPr/>
            </a:lvl7pPr>
            <a:lvl8pPr marL="2700692" indent="0" algn="ctr">
              <a:buNone/>
              <a:defRPr/>
            </a:lvl8pPr>
            <a:lvl9pPr marL="3086505" indent="0" algn="ctr">
              <a:buNone/>
              <a:defRPr/>
            </a:lvl9pPr>
          </a:lstStyle>
          <a:p>
            <a:r>
              <a:rPr lang="en-US"/>
              <a:t>Click to edit Master subtitle style</a:t>
            </a:r>
            <a:endParaRPr lang="th-TH"/>
          </a:p>
        </p:txBody>
      </p:sp>
    </p:spTree>
    <p:extLst>
      <p:ext uri="{BB962C8B-B14F-4D97-AF65-F5344CB8AC3E}">
        <p14:creationId xmlns:p14="http://schemas.microsoft.com/office/powerpoint/2010/main" val="91856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45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End Page">
    <p:spTree>
      <p:nvGrpSpPr>
        <p:cNvPr id="1" name=""/>
        <p:cNvGrpSpPr/>
        <p:nvPr/>
      </p:nvGrpSpPr>
      <p:grpSpPr>
        <a:xfrm>
          <a:off x="0" y="0"/>
          <a:ext cx="0" cy="0"/>
          <a:chOff x="0" y="0"/>
          <a:chExt cx="0" cy="0"/>
        </a:xfrm>
      </p:grpSpPr>
      <p:sp>
        <p:nvSpPr>
          <p:cNvPr id="2" name="Rectangle 1035"/>
          <p:cNvSpPr>
            <a:spLocks noChangeArrowheads="1"/>
          </p:cNvSpPr>
          <p:nvPr userDrawn="1"/>
        </p:nvSpPr>
        <p:spPr bwMode="auto">
          <a:xfrm>
            <a:off x="0" y="0"/>
            <a:ext cx="10287000" cy="6858000"/>
          </a:xfrm>
          <a:prstGeom prst="rect">
            <a:avLst/>
          </a:prstGeom>
          <a:noFill/>
          <a:ln w="57150">
            <a:solidFill>
              <a:srgbClr val="FF3300"/>
            </a:solidFill>
            <a:miter lim="800000"/>
            <a:headEnd/>
            <a:tailEnd/>
          </a:ln>
          <a:effectLst/>
        </p:spPr>
        <p:txBody>
          <a:bodyPr wrap="none" anchor="ctr"/>
          <a:lstStyle>
            <a:lvl1pPr eaLnBrk="0" hangingPunct="0">
              <a:defRPr sz="2800">
                <a:solidFill>
                  <a:schemeClr val="tx1"/>
                </a:solidFill>
                <a:latin typeface="Times New Roman" pitchFamily="18" charset="0"/>
                <a:cs typeface="Angsana New" pitchFamily="18" charset="-34"/>
              </a:defRPr>
            </a:lvl1pPr>
            <a:lvl2pPr marL="742950" indent="-285750" eaLnBrk="0" hangingPunct="0">
              <a:defRPr sz="2800">
                <a:solidFill>
                  <a:schemeClr val="tx1"/>
                </a:solidFill>
                <a:latin typeface="Times New Roman" pitchFamily="18" charset="0"/>
                <a:cs typeface="Angsana New" pitchFamily="18" charset="-34"/>
              </a:defRPr>
            </a:lvl2pPr>
            <a:lvl3pPr marL="1143000" indent="-228600" eaLnBrk="0" hangingPunct="0">
              <a:defRPr sz="2800">
                <a:solidFill>
                  <a:schemeClr val="tx1"/>
                </a:solidFill>
                <a:latin typeface="Times New Roman" pitchFamily="18" charset="0"/>
                <a:cs typeface="Angsana New" pitchFamily="18" charset="-34"/>
              </a:defRPr>
            </a:lvl3pPr>
            <a:lvl4pPr marL="1600200" indent="-228600" eaLnBrk="0" hangingPunct="0">
              <a:defRPr sz="2800">
                <a:solidFill>
                  <a:schemeClr val="tx1"/>
                </a:solidFill>
                <a:latin typeface="Times New Roman" pitchFamily="18" charset="0"/>
                <a:cs typeface="Angsana New" pitchFamily="18" charset="-34"/>
              </a:defRPr>
            </a:lvl4pPr>
            <a:lvl5pPr marL="2057400" indent="-228600" eaLnBrk="0" hangingPunct="0">
              <a:defRPr sz="28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8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8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8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800">
                <a:solidFill>
                  <a:schemeClr val="tx1"/>
                </a:solidFill>
                <a:latin typeface="Times New Roman" pitchFamily="18" charset="0"/>
                <a:cs typeface="Angsana New" pitchFamily="18" charset="-34"/>
              </a:defRPr>
            </a:lvl9pPr>
          </a:lstStyle>
          <a:p>
            <a:pPr algn="ctr" eaLnBrk="1" hangingPunct="1">
              <a:lnSpc>
                <a:spcPct val="90000"/>
              </a:lnSpc>
              <a:defRPr/>
            </a:pPr>
            <a:endParaRPr lang="en-US" altLang="en-US" sz="2363">
              <a:solidFill>
                <a:prstClr val="black"/>
              </a:solidFill>
            </a:endParaRPr>
          </a:p>
        </p:txBody>
      </p:sp>
      <p:pic>
        <p:nvPicPr>
          <p:cNvPr id="3" name="Picture 8" descr="Final Kasikorn Logo Green.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276599" y="1844676"/>
            <a:ext cx="381158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0133807"/>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_End Page">
    <p:spTree>
      <p:nvGrpSpPr>
        <p:cNvPr id="1" name=""/>
        <p:cNvGrpSpPr/>
        <p:nvPr/>
      </p:nvGrpSpPr>
      <p:grpSpPr>
        <a:xfrm>
          <a:off x="0" y="0"/>
          <a:ext cx="0" cy="0"/>
          <a:chOff x="0" y="0"/>
          <a:chExt cx="0" cy="0"/>
        </a:xfrm>
      </p:grpSpPr>
      <p:sp>
        <p:nvSpPr>
          <p:cNvPr id="2" name="Rectangle 1035"/>
          <p:cNvSpPr>
            <a:spLocks noChangeArrowheads="1"/>
          </p:cNvSpPr>
          <p:nvPr userDrawn="1"/>
        </p:nvSpPr>
        <p:spPr bwMode="auto">
          <a:xfrm>
            <a:off x="0" y="0"/>
            <a:ext cx="10287000" cy="6858000"/>
          </a:xfrm>
          <a:prstGeom prst="rect">
            <a:avLst/>
          </a:prstGeom>
          <a:noFill/>
          <a:ln w="57150">
            <a:solidFill>
              <a:srgbClr val="FF3300"/>
            </a:solidFill>
            <a:miter lim="800000"/>
            <a:headEnd/>
            <a:tailEnd/>
          </a:ln>
          <a:effectLst/>
        </p:spPr>
        <p:txBody>
          <a:bodyPr wrap="none" anchor="ctr"/>
          <a:lstStyle>
            <a:lvl1pPr eaLnBrk="0" hangingPunct="0">
              <a:defRPr sz="2800">
                <a:solidFill>
                  <a:schemeClr val="tx1"/>
                </a:solidFill>
                <a:latin typeface="Times New Roman" pitchFamily="18" charset="0"/>
                <a:cs typeface="Angsana New" pitchFamily="18" charset="-34"/>
              </a:defRPr>
            </a:lvl1pPr>
            <a:lvl2pPr marL="742950" indent="-285750" eaLnBrk="0" hangingPunct="0">
              <a:defRPr sz="2800">
                <a:solidFill>
                  <a:schemeClr val="tx1"/>
                </a:solidFill>
                <a:latin typeface="Times New Roman" pitchFamily="18" charset="0"/>
                <a:cs typeface="Angsana New" pitchFamily="18" charset="-34"/>
              </a:defRPr>
            </a:lvl2pPr>
            <a:lvl3pPr marL="1143000" indent="-228600" eaLnBrk="0" hangingPunct="0">
              <a:defRPr sz="2800">
                <a:solidFill>
                  <a:schemeClr val="tx1"/>
                </a:solidFill>
                <a:latin typeface="Times New Roman" pitchFamily="18" charset="0"/>
                <a:cs typeface="Angsana New" pitchFamily="18" charset="-34"/>
              </a:defRPr>
            </a:lvl3pPr>
            <a:lvl4pPr marL="1600200" indent="-228600" eaLnBrk="0" hangingPunct="0">
              <a:defRPr sz="2800">
                <a:solidFill>
                  <a:schemeClr val="tx1"/>
                </a:solidFill>
                <a:latin typeface="Times New Roman" pitchFamily="18" charset="0"/>
                <a:cs typeface="Angsana New" pitchFamily="18" charset="-34"/>
              </a:defRPr>
            </a:lvl4pPr>
            <a:lvl5pPr marL="2057400" indent="-228600" eaLnBrk="0" hangingPunct="0">
              <a:defRPr sz="28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8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8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8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800">
                <a:solidFill>
                  <a:schemeClr val="tx1"/>
                </a:solidFill>
                <a:latin typeface="Times New Roman" pitchFamily="18" charset="0"/>
                <a:cs typeface="Angsana New" pitchFamily="18" charset="-34"/>
              </a:defRPr>
            </a:lvl9pPr>
          </a:lstStyle>
          <a:p>
            <a:pPr algn="ctr" eaLnBrk="1" hangingPunct="1">
              <a:lnSpc>
                <a:spcPct val="90000"/>
              </a:lnSpc>
              <a:defRPr/>
            </a:pPr>
            <a:endParaRPr lang="en-US" altLang="en-US" sz="2363">
              <a:solidFill>
                <a:prstClr val="black"/>
              </a:solidFill>
            </a:endParaRPr>
          </a:p>
        </p:txBody>
      </p:sp>
      <p:pic>
        <p:nvPicPr>
          <p:cNvPr id="3" name="Picture 8" descr="Final Kasikorn Logo Green.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276599" y="1844676"/>
            <a:ext cx="381158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609687"/>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 with Caption">
    <p:spTree>
      <p:nvGrpSpPr>
        <p:cNvPr id="1" name=""/>
        <p:cNvGrpSpPr/>
        <p:nvPr/>
      </p:nvGrpSpPr>
      <p:grpSpPr>
        <a:xfrm>
          <a:off x="0" y="0"/>
          <a:ext cx="0" cy="0"/>
          <a:chOff x="0" y="0"/>
          <a:chExt cx="0" cy="0"/>
        </a:xfrm>
      </p:grpSpPr>
      <p:sp>
        <p:nvSpPr>
          <p:cNvPr id="4" name="Freeform 3"/>
          <p:cNvSpPr>
            <a:spLocks/>
          </p:cNvSpPr>
          <p:nvPr userDrawn="1"/>
        </p:nvSpPr>
        <p:spPr bwMode="auto">
          <a:xfrm>
            <a:off x="0" y="4287838"/>
            <a:ext cx="10287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sz="1519">
              <a:solidFill>
                <a:prstClr val="white"/>
              </a:solidFill>
            </a:endParaRPr>
          </a:p>
        </p:txBody>
      </p:sp>
      <p:sp>
        <p:nvSpPr>
          <p:cNvPr id="5" name="Freeform 4"/>
          <p:cNvSpPr>
            <a:spLocks/>
          </p:cNvSpPr>
          <p:nvPr userDrawn="1"/>
        </p:nvSpPr>
        <p:spPr bwMode="auto">
          <a:xfrm>
            <a:off x="8143875" y="26"/>
            <a:ext cx="2057400" cy="6403975"/>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sz="1519">
              <a:solidFill>
                <a:prstClr val="white"/>
              </a:solidFill>
            </a:endParaRPr>
          </a:p>
        </p:txBody>
      </p:sp>
      <p:sp>
        <p:nvSpPr>
          <p:cNvPr id="6" name="Rectangle 5"/>
          <p:cNvSpPr>
            <a:spLocks noChangeArrowheads="1"/>
          </p:cNvSpPr>
          <p:nvPr/>
        </p:nvSpPr>
        <p:spPr bwMode="auto">
          <a:xfrm>
            <a:off x="171454" y="152400"/>
            <a:ext cx="9937751" cy="304800"/>
          </a:xfrm>
          <a:prstGeom prst="rect">
            <a:avLst/>
          </a:prstGeom>
          <a:solidFill>
            <a:schemeClr val="accent6">
              <a:lumMod val="50000"/>
            </a:schemeClr>
          </a:solidFill>
          <a:ln w="9525" cap="flat" cmpd="sng" algn="ctr">
            <a:no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519">
              <a:solidFill>
                <a:srgbClr val="FFFFFF"/>
              </a:solidFill>
            </a:endParaRPr>
          </a:p>
        </p:txBody>
      </p:sp>
      <p:sp>
        <p:nvSpPr>
          <p:cNvPr id="7" name="Rectangle 20"/>
          <p:cNvSpPr>
            <a:spLocks noChangeArrowheads="1"/>
          </p:cNvSpPr>
          <p:nvPr/>
        </p:nvSpPr>
        <p:spPr bwMode="white">
          <a:xfrm>
            <a:off x="0" y="6705600"/>
            <a:ext cx="10287000" cy="1524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519">
              <a:solidFill>
                <a:srgbClr val="FFFFFF"/>
              </a:solidFill>
            </a:endParaRPr>
          </a:p>
        </p:txBody>
      </p:sp>
      <p:sp>
        <p:nvSpPr>
          <p:cNvPr id="8" name="Rectangle 21"/>
          <p:cNvSpPr>
            <a:spLocks noChangeArrowheads="1"/>
          </p:cNvSpPr>
          <p:nvPr/>
        </p:nvSpPr>
        <p:spPr bwMode="white">
          <a:xfrm>
            <a:off x="10115550" y="0"/>
            <a:ext cx="171450" cy="68580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519">
              <a:solidFill>
                <a:srgbClr val="FFFFFF"/>
              </a:solidFill>
            </a:endParaRPr>
          </a:p>
        </p:txBody>
      </p:sp>
      <p:sp>
        <p:nvSpPr>
          <p:cNvPr id="9" name="Rectangle 22"/>
          <p:cNvSpPr>
            <a:spLocks noChangeArrowheads="1"/>
          </p:cNvSpPr>
          <p:nvPr/>
        </p:nvSpPr>
        <p:spPr bwMode="white">
          <a:xfrm>
            <a:off x="0" y="21"/>
            <a:ext cx="10287000" cy="119063"/>
          </a:xfrm>
          <a:prstGeom prst="rect">
            <a:avLst/>
          </a:prstGeom>
          <a:solidFill>
            <a:schemeClr val="bg1"/>
          </a:solidFill>
          <a:ln>
            <a:noFill/>
          </a:ln>
        </p:spPr>
        <p:txBody>
          <a:bodyPr wrap="none" anchor="ctr"/>
          <a:lstStyle/>
          <a:p>
            <a:pPr fontAlgn="base">
              <a:spcBef>
                <a:spcPct val="0"/>
              </a:spcBef>
              <a:spcAft>
                <a:spcPct val="0"/>
              </a:spcAft>
              <a:defRPr/>
            </a:pPr>
            <a:endParaRPr lang="th-TH" altLang="th-TH" sz="1519">
              <a:solidFill>
                <a:srgbClr val="FFFFFF"/>
              </a:solidFill>
            </a:endParaRPr>
          </a:p>
        </p:txBody>
      </p:sp>
      <p:sp>
        <p:nvSpPr>
          <p:cNvPr id="10" name="Rectangle 27"/>
          <p:cNvSpPr>
            <a:spLocks noChangeArrowheads="1"/>
          </p:cNvSpPr>
          <p:nvPr/>
        </p:nvSpPr>
        <p:spPr bwMode="white">
          <a:xfrm>
            <a:off x="0" y="0"/>
            <a:ext cx="171450" cy="68580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519">
              <a:solidFill>
                <a:srgbClr val="FFFFFF"/>
              </a:solidFill>
            </a:endParaRPr>
          </a:p>
        </p:txBody>
      </p:sp>
      <p:sp>
        <p:nvSpPr>
          <p:cNvPr id="11" name="Straight Connector 10"/>
          <p:cNvSpPr>
            <a:spLocks noChangeShapeType="1"/>
          </p:cNvSpPr>
          <p:nvPr/>
        </p:nvSpPr>
        <p:spPr bwMode="auto">
          <a:xfrm>
            <a:off x="171454" y="533400"/>
            <a:ext cx="9937751" cy="0"/>
          </a:xfrm>
          <a:prstGeom prst="line">
            <a:avLst/>
          </a:prstGeom>
          <a:noFill/>
          <a:ln w="11430" cap="flat" cmpd="sng" algn="ctr">
            <a:solidFill>
              <a:schemeClr val="accent6">
                <a:lumMod val="75000"/>
              </a:schemeClr>
            </a:solidFill>
            <a:prstDash val="sysDash"/>
            <a:round/>
            <a:headEnd type="none" w="med" len="med"/>
            <a:tailEnd type="none" w="med" len="med"/>
          </a:ln>
          <a:effectLst/>
        </p:spPr>
        <p:txBody>
          <a:bodyPr wrap="none" anchor="ctr"/>
          <a:lstStyle/>
          <a:p>
            <a:pPr>
              <a:defRPr/>
            </a:pPr>
            <a:endParaRPr lang="en-US" sz="1519">
              <a:solidFill>
                <a:prstClr val="white"/>
              </a:solidFill>
            </a:endParaRPr>
          </a:p>
        </p:txBody>
      </p:sp>
      <p:sp>
        <p:nvSpPr>
          <p:cNvPr id="12" name="Rectangle 11"/>
          <p:cNvSpPr>
            <a:spLocks noChangeArrowheads="1"/>
          </p:cNvSpPr>
          <p:nvPr/>
        </p:nvSpPr>
        <p:spPr bwMode="auto">
          <a:xfrm>
            <a:off x="168277" y="6388206"/>
            <a:ext cx="9937751" cy="309563"/>
          </a:xfrm>
          <a:prstGeom prst="rect">
            <a:avLst/>
          </a:prstGeom>
          <a:solidFill>
            <a:schemeClr val="accent6">
              <a:lumMod val="50000"/>
            </a:schemeClr>
          </a:solidFill>
          <a:ln w="9525" cap="flat" cmpd="sng" algn="ctr">
            <a:no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519">
              <a:solidFill>
                <a:srgbClr val="FFFFFF"/>
              </a:solidFill>
            </a:endParaRPr>
          </a:p>
        </p:txBody>
      </p:sp>
      <p:sp>
        <p:nvSpPr>
          <p:cNvPr id="13" name="Rectangle 12"/>
          <p:cNvSpPr>
            <a:spLocks noChangeArrowheads="1"/>
          </p:cNvSpPr>
          <p:nvPr/>
        </p:nvSpPr>
        <p:spPr bwMode="auto">
          <a:xfrm>
            <a:off x="171454" y="152400"/>
            <a:ext cx="9937751" cy="6546850"/>
          </a:xfrm>
          <a:prstGeom prst="rect">
            <a:avLst/>
          </a:prstGeom>
          <a:noFill/>
          <a:ln w="9525" cap="flat" cmpd="sng" algn="ctr">
            <a:solidFill>
              <a:schemeClr val="accent6">
                <a:lumMod val="75000"/>
              </a:schemeClr>
            </a:solid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519">
              <a:solidFill>
                <a:srgbClr val="FFFFFF"/>
              </a:solidFill>
            </a:endParaRPr>
          </a:p>
        </p:txBody>
      </p:sp>
      <p:sp>
        <p:nvSpPr>
          <p:cNvPr id="14" name="Rectangle 13"/>
          <p:cNvSpPr/>
          <p:nvPr userDrawn="1"/>
        </p:nvSpPr>
        <p:spPr>
          <a:xfrm>
            <a:off x="174159" y="3657600"/>
            <a:ext cx="9932321" cy="1676400"/>
          </a:xfrm>
          <a:prstGeom prst="rect">
            <a:avLst/>
          </a:prstGeom>
          <a:solidFill>
            <a:srgbClr val="FFFFFF">
              <a:alpha val="66000"/>
            </a:srgbClr>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15" name="Rectangle 14"/>
          <p:cNvSpPr/>
          <p:nvPr userDrawn="1"/>
        </p:nvSpPr>
        <p:spPr>
          <a:xfrm>
            <a:off x="174628" y="4559406"/>
            <a:ext cx="9940925" cy="663575"/>
          </a:xfrm>
          <a:prstGeom prst="rect">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24" name="Subtitle 2"/>
          <p:cNvSpPr>
            <a:spLocks noGrp="1"/>
          </p:cNvSpPr>
          <p:nvPr>
            <p:ph type="subTitle" idx="1"/>
          </p:nvPr>
        </p:nvSpPr>
        <p:spPr>
          <a:xfrm>
            <a:off x="247452" y="4648200"/>
            <a:ext cx="9763853" cy="457200"/>
          </a:xfrm>
          <a:prstGeom prst="rect">
            <a:avLst/>
          </a:prstGeom>
          <a:solidFill>
            <a:schemeClr val="bg1">
              <a:lumMod val="85000"/>
              <a:alpha val="5000"/>
            </a:schemeClr>
          </a:solidFill>
          <a:ln>
            <a:solidFill>
              <a:schemeClr val="tx1">
                <a:lumMod val="50000"/>
                <a:lumOff val="50000"/>
              </a:schemeClr>
            </a:solidFill>
          </a:ln>
        </p:spPr>
        <p:txBody>
          <a:bodyPr anchor="ctr">
            <a:normAutofit/>
          </a:bodyPr>
          <a:lstStyle>
            <a:lvl1pPr marL="0" indent="0" algn="ctr">
              <a:buNone/>
              <a:defRPr sz="1519" cap="all" spc="253" baseline="0">
                <a:solidFill>
                  <a:srgbClr val="FFFFFF"/>
                </a:solidFill>
              </a:defRPr>
            </a:lvl1pPr>
            <a:lvl2pPr marL="385812" indent="0" algn="ctr">
              <a:buNone/>
              <a:defRPr>
                <a:solidFill>
                  <a:schemeClr val="tx1">
                    <a:tint val="75000"/>
                  </a:schemeClr>
                </a:solidFill>
              </a:defRPr>
            </a:lvl2pPr>
            <a:lvl3pPr marL="771626" indent="0" algn="ctr">
              <a:buNone/>
              <a:defRPr>
                <a:solidFill>
                  <a:schemeClr val="tx1">
                    <a:tint val="75000"/>
                  </a:schemeClr>
                </a:solidFill>
              </a:defRPr>
            </a:lvl3pPr>
            <a:lvl4pPr marL="1157439" indent="0" algn="ctr">
              <a:buNone/>
              <a:defRPr>
                <a:solidFill>
                  <a:schemeClr val="tx1">
                    <a:tint val="75000"/>
                  </a:schemeClr>
                </a:solidFill>
              </a:defRPr>
            </a:lvl4pPr>
            <a:lvl5pPr marL="1543252" indent="0" algn="ctr">
              <a:buNone/>
              <a:defRPr>
                <a:solidFill>
                  <a:schemeClr val="tx1">
                    <a:tint val="75000"/>
                  </a:schemeClr>
                </a:solidFill>
              </a:defRPr>
            </a:lvl5pPr>
            <a:lvl6pPr marL="1929065" indent="0" algn="ctr">
              <a:buNone/>
              <a:defRPr>
                <a:solidFill>
                  <a:schemeClr val="tx1">
                    <a:tint val="75000"/>
                  </a:schemeClr>
                </a:solidFill>
              </a:defRPr>
            </a:lvl6pPr>
            <a:lvl7pPr marL="2314878" indent="0" algn="ctr">
              <a:buNone/>
              <a:defRPr>
                <a:solidFill>
                  <a:schemeClr val="tx1">
                    <a:tint val="75000"/>
                  </a:schemeClr>
                </a:solidFill>
              </a:defRPr>
            </a:lvl7pPr>
            <a:lvl8pPr marL="2700692" indent="0" algn="ctr">
              <a:buNone/>
              <a:defRPr>
                <a:solidFill>
                  <a:schemeClr val="tx1">
                    <a:tint val="75000"/>
                  </a:schemeClr>
                </a:solidFill>
              </a:defRPr>
            </a:lvl8pPr>
            <a:lvl9pPr marL="3086505" indent="0" algn="ctr">
              <a:buNone/>
              <a:defRPr>
                <a:solidFill>
                  <a:schemeClr val="tx1">
                    <a:tint val="75000"/>
                  </a:schemeClr>
                </a:solidFill>
              </a:defRPr>
            </a:lvl9pPr>
          </a:lstStyle>
          <a:p>
            <a:endParaRPr lang="en-US" dirty="0"/>
          </a:p>
        </p:txBody>
      </p:sp>
      <p:sp>
        <p:nvSpPr>
          <p:cNvPr id="25" name="Title 1"/>
          <p:cNvSpPr>
            <a:spLocks noGrp="1"/>
          </p:cNvSpPr>
          <p:nvPr>
            <p:ph type="ctrTitle"/>
          </p:nvPr>
        </p:nvSpPr>
        <p:spPr>
          <a:xfrm>
            <a:off x="257175" y="3733800"/>
            <a:ext cx="9778151" cy="712434"/>
          </a:xfrm>
          <a:prstGeom prst="rect">
            <a:avLst/>
          </a:prstGeom>
          <a:solidFill>
            <a:schemeClr val="bg1">
              <a:lumMod val="95000"/>
              <a:alpha val="3000"/>
            </a:schemeClr>
          </a:solidFill>
          <a:ln>
            <a:solidFill>
              <a:schemeClr val="tx1"/>
            </a:solidFill>
            <a:prstDash val="sysDot"/>
          </a:ln>
        </p:spPr>
        <p:txBody>
          <a:bodyPr anchor="b" anchorCtr="0">
            <a:noAutofit/>
          </a:bodyPr>
          <a:lstStyle>
            <a:lvl1pPr>
              <a:defRPr sz="3375">
                <a:solidFill>
                  <a:srgbClr val="326557"/>
                </a:solidFill>
              </a:defRPr>
            </a:lvl1pPr>
          </a:lstStyle>
          <a:p>
            <a:endParaRPr lang="en-US" dirty="0"/>
          </a:p>
        </p:txBody>
      </p:sp>
    </p:spTree>
    <p:extLst>
      <p:ext uri="{BB962C8B-B14F-4D97-AF65-F5344CB8AC3E}">
        <p14:creationId xmlns:p14="http://schemas.microsoft.com/office/powerpoint/2010/main" val="2766963487"/>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4" name="Picture 46" descr="Tab_2013B"/>
          <p:cNvPicPr>
            <a:picLocks noChangeAspect="1" noChangeArrowheads="1"/>
          </p:cNvPicPr>
          <p:nvPr userDrawn="1"/>
        </p:nvPicPr>
        <p:blipFill>
          <a:blip r:embed="rId2"/>
          <a:srcRect/>
          <a:stretch>
            <a:fillRect/>
          </a:stretch>
        </p:blipFill>
        <p:spPr bwMode="auto">
          <a:xfrm>
            <a:off x="0" y="6396038"/>
            <a:ext cx="10287000" cy="461962"/>
          </a:xfrm>
          <a:prstGeom prst="rect">
            <a:avLst/>
          </a:prstGeom>
          <a:noFill/>
          <a:ln w="9525">
            <a:noFill/>
            <a:miter lim="800000"/>
            <a:headEnd/>
            <a:tailEnd/>
          </a:ln>
        </p:spPr>
      </p:pic>
      <p:sp>
        <p:nvSpPr>
          <p:cNvPr id="5" name="Freeform 4"/>
          <p:cNvSpPr>
            <a:spLocks/>
          </p:cNvSpPr>
          <p:nvPr userDrawn="1"/>
        </p:nvSpPr>
        <p:spPr bwMode="auto">
          <a:xfrm>
            <a:off x="0" y="4751388"/>
            <a:ext cx="10287000" cy="16446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sz="1519">
              <a:solidFill>
                <a:prstClr val="white"/>
              </a:solidFill>
            </a:endParaRPr>
          </a:p>
        </p:txBody>
      </p:sp>
      <p:sp>
        <p:nvSpPr>
          <p:cNvPr id="6" name="Freeform 5"/>
          <p:cNvSpPr>
            <a:spLocks/>
          </p:cNvSpPr>
          <p:nvPr/>
        </p:nvSpPr>
        <p:spPr bwMode="auto">
          <a:xfrm>
            <a:off x="6869116" y="0"/>
            <a:ext cx="3417887" cy="6396038"/>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sz="1519">
              <a:solidFill>
                <a:prstClr val="white"/>
              </a:solidFill>
            </a:endParaRPr>
          </a:p>
        </p:txBody>
      </p:sp>
      <p:sp>
        <p:nvSpPr>
          <p:cNvPr id="7" name="Rectangle 6"/>
          <p:cNvSpPr/>
          <p:nvPr userDrawn="1"/>
        </p:nvSpPr>
        <p:spPr>
          <a:xfrm>
            <a:off x="0" y="3657600"/>
            <a:ext cx="10287000" cy="1676400"/>
          </a:xfrm>
          <a:prstGeom prst="rect">
            <a:avLst/>
          </a:prstGeom>
          <a:solidFill>
            <a:srgbClr val="FFFFFF">
              <a:alpha val="66000"/>
            </a:srgbClr>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8" name="Rectangle 7"/>
          <p:cNvSpPr/>
          <p:nvPr userDrawn="1"/>
        </p:nvSpPr>
        <p:spPr>
          <a:xfrm>
            <a:off x="36" y="4559406"/>
            <a:ext cx="10296525" cy="663575"/>
          </a:xfrm>
          <a:prstGeom prst="rect">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grpSp>
        <p:nvGrpSpPr>
          <p:cNvPr id="2" name="Group 39"/>
          <p:cNvGrpSpPr>
            <a:grpSpLocks/>
          </p:cNvGrpSpPr>
          <p:nvPr userDrawn="1"/>
        </p:nvGrpSpPr>
        <p:grpSpPr bwMode="auto">
          <a:xfrm>
            <a:off x="0" y="21"/>
            <a:ext cx="10287000" cy="836613"/>
            <a:chOff x="0" y="0"/>
            <a:chExt cx="5760" cy="527"/>
          </a:xfrm>
        </p:grpSpPr>
        <p:sp>
          <p:nvSpPr>
            <p:cNvPr id="10" name="Rectangle 28"/>
            <p:cNvSpPr>
              <a:spLocks noChangeArrowheads="1"/>
            </p:cNvSpPr>
            <p:nvPr/>
          </p:nvSpPr>
          <p:spPr bwMode="white">
            <a:xfrm>
              <a:off x="0" y="0"/>
              <a:ext cx="5760" cy="527"/>
            </a:xfrm>
            <a:prstGeom prst="rect">
              <a:avLst/>
            </a:prstGeom>
            <a:solidFill>
              <a:srgbClr val="FFFFFF"/>
            </a:solidFill>
            <a:ln>
              <a:noFill/>
            </a:ln>
          </p:spPr>
          <p:txBody>
            <a:bodyPr wrap="none" anchor="ctr"/>
            <a:lstStyle/>
            <a:p>
              <a:pPr fontAlgn="base">
                <a:spcBef>
                  <a:spcPct val="0"/>
                </a:spcBef>
                <a:spcAft>
                  <a:spcPct val="0"/>
                </a:spcAft>
                <a:defRPr/>
              </a:pPr>
              <a:endParaRPr lang="th-TH" altLang="th-TH" sz="1519">
                <a:solidFill>
                  <a:srgbClr val="000000"/>
                </a:solidFill>
              </a:endParaRPr>
            </a:p>
          </p:txBody>
        </p:sp>
        <p:pic>
          <p:nvPicPr>
            <p:cNvPr id="11" name="Picture 34" descr="KB H to powv10"/>
            <p:cNvPicPr>
              <a:picLocks noChangeAspect="1" noChangeArrowheads="1"/>
            </p:cNvPicPr>
            <p:nvPr/>
          </p:nvPicPr>
          <p:blipFill>
            <a:blip r:embed="rId3"/>
            <a:srcRect/>
            <a:stretch>
              <a:fillRect/>
            </a:stretch>
          </p:blipFill>
          <p:spPr bwMode="auto">
            <a:xfrm>
              <a:off x="4206" y="92"/>
              <a:ext cx="1410" cy="367"/>
            </a:xfrm>
            <a:prstGeom prst="rect">
              <a:avLst/>
            </a:prstGeom>
            <a:noFill/>
            <a:ln w="9525">
              <a:noFill/>
              <a:miter lim="800000"/>
              <a:headEnd/>
              <a:tailEnd/>
            </a:ln>
          </p:spPr>
        </p:pic>
        <p:pic>
          <p:nvPicPr>
            <p:cNvPr id="12" name="Picture 23" descr="1KB_Power07"/>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96" y="73"/>
              <a:ext cx="548" cy="409"/>
            </a:xfrm>
            <a:prstGeom prst="rect">
              <a:avLst/>
            </a:prstGeom>
            <a:noFill/>
            <a:ln w="9525">
              <a:noFill/>
              <a:miter lim="800000"/>
              <a:headEnd/>
              <a:tailEnd/>
            </a:ln>
          </p:spPr>
        </p:pic>
      </p:grpSp>
      <p:sp>
        <p:nvSpPr>
          <p:cNvPr id="24" name="Subtitle 2"/>
          <p:cNvSpPr>
            <a:spLocks noGrp="1"/>
          </p:cNvSpPr>
          <p:nvPr>
            <p:ph type="subTitle" idx="1"/>
          </p:nvPr>
        </p:nvSpPr>
        <p:spPr>
          <a:xfrm>
            <a:off x="76253" y="4648200"/>
            <a:ext cx="10112515" cy="457200"/>
          </a:xfrm>
          <a:prstGeom prst="rect">
            <a:avLst/>
          </a:prstGeom>
          <a:solidFill>
            <a:schemeClr val="bg1">
              <a:lumMod val="85000"/>
              <a:alpha val="5000"/>
            </a:schemeClr>
          </a:solidFill>
          <a:ln>
            <a:solidFill>
              <a:schemeClr val="tx1">
                <a:lumMod val="50000"/>
                <a:lumOff val="50000"/>
              </a:schemeClr>
            </a:solidFill>
          </a:ln>
        </p:spPr>
        <p:txBody>
          <a:bodyPr anchor="ctr">
            <a:normAutofit/>
          </a:bodyPr>
          <a:lstStyle>
            <a:lvl1pPr marL="0" indent="0" algn="ctr">
              <a:buNone/>
              <a:defRPr sz="1519" cap="all" spc="253" baseline="0">
                <a:solidFill>
                  <a:srgbClr val="FFFFFF"/>
                </a:solidFill>
              </a:defRPr>
            </a:lvl1pPr>
            <a:lvl2pPr marL="385812" indent="0" algn="ctr">
              <a:buNone/>
              <a:defRPr>
                <a:solidFill>
                  <a:schemeClr val="tx1">
                    <a:tint val="75000"/>
                  </a:schemeClr>
                </a:solidFill>
              </a:defRPr>
            </a:lvl2pPr>
            <a:lvl3pPr marL="771626" indent="0" algn="ctr">
              <a:buNone/>
              <a:defRPr>
                <a:solidFill>
                  <a:schemeClr val="tx1">
                    <a:tint val="75000"/>
                  </a:schemeClr>
                </a:solidFill>
              </a:defRPr>
            </a:lvl3pPr>
            <a:lvl4pPr marL="1157439" indent="0" algn="ctr">
              <a:buNone/>
              <a:defRPr>
                <a:solidFill>
                  <a:schemeClr val="tx1">
                    <a:tint val="75000"/>
                  </a:schemeClr>
                </a:solidFill>
              </a:defRPr>
            </a:lvl4pPr>
            <a:lvl5pPr marL="1543252" indent="0" algn="ctr">
              <a:buNone/>
              <a:defRPr>
                <a:solidFill>
                  <a:schemeClr val="tx1">
                    <a:tint val="75000"/>
                  </a:schemeClr>
                </a:solidFill>
              </a:defRPr>
            </a:lvl5pPr>
            <a:lvl6pPr marL="1929065" indent="0" algn="ctr">
              <a:buNone/>
              <a:defRPr>
                <a:solidFill>
                  <a:schemeClr val="tx1">
                    <a:tint val="75000"/>
                  </a:schemeClr>
                </a:solidFill>
              </a:defRPr>
            </a:lvl6pPr>
            <a:lvl7pPr marL="2314878" indent="0" algn="ctr">
              <a:buNone/>
              <a:defRPr>
                <a:solidFill>
                  <a:schemeClr val="tx1">
                    <a:tint val="75000"/>
                  </a:schemeClr>
                </a:solidFill>
              </a:defRPr>
            </a:lvl7pPr>
            <a:lvl8pPr marL="2700692" indent="0" algn="ctr">
              <a:buNone/>
              <a:defRPr>
                <a:solidFill>
                  <a:schemeClr val="tx1">
                    <a:tint val="75000"/>
                  </a:schemeClr>
                </a:solidFill>
              </a:defRPr>
            </a:lvl8pPr>
            <a:lvl9pPr marL="3086505" indent="0" algn="ctr">
              <a:buNone/>
              <a:defRPr>
                <a:solidFill>
                  <a:schemeClr val="tx1">
                    <a:tint val="75000"/>
                  </a:schemeClr>
                </a:solidFill>
              </a:defRPr>
            </a:lvl9pPr>
          </a:lstStyle>
          <a:p>
            <a:endParaRPr lang="en-US" dirty="0"/>
          </a:p>
        </p:txBody>
      </p:sp>
      <p:sp>
        <p:nvSpPr>
          <p:cNvPr id="25" name="Title 1"/>
          <p:cNvSpPr>
            <a:spLocks noGrp="1"/>
          </p:cNvSpPr>
          <p:nvPr>
            <p:ph type="ctrTitle"/>
          </p:nvPr>
        </p:nvSpPr>
        <p:spPr>
          <a:xfrm>
            <a:off x="85725" y="3733800"/>
            <a:ext cx="10127324" cy="712434"/>
          </a:xfrm>
          <a:prstGeom prst="rect">
            <a:avLst/>
          </a:prstGeom>
          <a:solidFill>
            <a:schemeClr val="bg1">
              <a:lumMod val="95000"/>
              <a:alpha val="3000"/>
            </a:schemeClr>
          </a:solidFill>
          <a:ln>
            <a:solidFill>
              <a:schemeClr val="tx1"/>
            </a:solidFill>
            <a:prstDash val="sysDot"/>
          </a:ln>
        </p:spPr>
        <p:txBody>
          <a:bodyPr anchor="b" anchorCtr="0">
            <a:noAutofit/>
          </a:bodyPr>
          <a:lstStyle>
            <a:lvl1pPr>
              <a:defRPr sz="3375">
                <a:solidFill>
                  <a:srgbClr val="326557"/>
                </a:solidFill>
              </a:defRPr>
            </a:lvl1pPr>
          </a:lstStyle>
          <a:p>
            <a:endParaRPr lang="en-US" dirty="0"/>
          </a:p>
        </p:txBody>
      </p:sp>
      <p:sp>
        <p:nvSpPr>
          <p:cNvPr id="13" name="Slide Number Placeholder 26"/>
          <p:cNvSpPr>
            <a:spLocks noGrp="1"/>
          </p:cNvSpPr>
          <p:nvPr>
            <p:ph type="sldNum" sz="quarter" idx="10"/>
          </p:nvPr>
        </p:nvSpPr>
        <p:spPr>
          <a:xfrm>
            <a:off x="9172575" y="6421544"/>
            <a:ext cx="857250" cy="365125"/>
          </a:xfrm>
          <a:prstGeom prst="rect">
            <a:avLst/>
          </a:prstGeom>
        </p:spPr>
        <p:txBody>
          <a:bodyPr/>
          <a:lstStyle>
            <a:lvl1pPr>
              <a:defRPr smtClean="0"/>
            </a:lvl1pPr>
          </a:lstStyle>
          <a:p>
            <a:pPr>
              <a:defRPr/>
            </a:pPr>
            <a:fld id="{CCDF3CDC-9A1E-4EB6-990B-6995859160D1}"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2511092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50" y="1600206"/>
            <a:ext cx="4114800" cy="4525963"/>
          </a:xfrm>
          <a:prstGeom prst="rect">
            <a:avLst/>
          </a:prstGeom>
        </p:spPr>
        <p:txBody>
          <a:bodyPr/>
          <a:lstStyle>
            <a:lvl1pPr>
              <a:defRPr sz="2025"/>
            </a:lvl1pPr>
            <a:lvl2pPr>
              <a:defRPr sz="1856"/>
            </a:lvl2pPr>
            <a:lvl3pPr>
              <a:defRPr sz="1688"/>
            </a:lvl3pPr>
            <a:lvl4pPr>
              <a:defRPr sz="1519"/>
            </a:lvl4pPr>
            <a:lvl5pPr>
              <a:defRPr sz="151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7850" y="1600206"/>
            <a:ext cx="4114800" cy="4525963"/>
          </a:xfrm>
          <a:prstGeom prst="rect">
            <a:avLst/>
          </a:prstGeom>
        </p:spPr>
        <p:txBody>
          <a:bodyPr/>
          <a:lstStyle>
            <a:lvl1pPr>
              <a:defRPr sz="2025"/>
            </a:lvl1pPr>
            <a:lvl2pPr>
              <a:defRPr sz="1856"/>
            </a:lvl2pPr>
            <a:lvl3pPr>
              <a:defRPr sz="1688"/>
            </a:lvl3pPr>
            <a:lvl4pPr>
              <a:defRPr sz="1519"/>
            </a:lvl4pPr>
            <a:lvl5pPr>
              <a:defRPr sz="151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p:cNvSpPr>
            <a:spLocks noGrp="1"/>
          </p:cNvSpPr>
          <p:nvPr>
            <p:ph type="title"/>
          </p:nvPr>
        </p:nvSpPr>
        <p:spPr>
          <a:xfrm>
            <a:off x="514384" y="859663"/>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5" name="Slide Number Placeholder 6"/>
          <p:cNvSpPr>
            <a:spLocks noGrp="1"/>
          </p:cNvSpPr>
          <p:nvPr>
            <p:ph type="sldNum" sz="quarter" idx="10"/>
          </p:nvPr>
        </p:nvSpPr>
        <p:spPr>
          <a:xfrm>
            <a:off x="9172575" y="6421544"/>
            <a:ext cx="857250" cy="365125"/>
          </a:xfrm>
          <a:prstGeom prst="rect">
            <a:avLst/>
          </a:prstGeom>
        </p:spPr>
        <p:txBody>
          <a:bodyPr/>
          <a:lstStyle>
            <a:lvl1pPr>
              <a:defRPr smtClean="0"/>
            </a:lvl1pPr>
          </a:lstStyle>
          <a:p>
            <a:pPr>
              <a:defRPr/>
            </a:pPr>
            <a:fld id="{8B7C38BF-0A44-45D1-8803-6A01AE06609F}"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199543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grpSp>
        <p:nvGrpSpPr>
          <p:cNvPr id="2" name="Group 17"/>
          <p:cNvGrpSpPr>
            <a:grpSpLocks/>
          </p:cNvGrpSpPr>
          <p:nvPr userDrawn="1"/>
        </p:nvGrpSpPr>
        <p:grpSpPr bwMode="auto">
          <a:xfrm>
            <a:off x="2" y="1397000"/>
            <a:ext cx="10266363" cy="127000"/>
            <a:chOff x="68307" y="1371600"/>
            <a:chExt cx="9006840" cy="125007"/>
          </a:xfrm>
        </p:grpSpPr>
        <p:sp>
          <p:nvSpPr>
            <p:cNvPr id="6" name="Rectangle 5"/>
            <p:cNvSpPr/>
            <p:nvPr userDrawn="1"/>
          </p:nvSpPr>
          <p:spPr>
            <a:xfrm>
              <a:off x="68307" y="1371600"/>
              <a:ext cx="9006840" cy="125007"/>
            </a:xfrm>
            <a:prstGeom prst="rect">
              <a:avLst/>
            </a:prstGeom>
            <a:solidFill>
              <a:schemeClr val="bg1">
                <a:lumMod val="50000"/>
                <a:lumOff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7" name="Rectangle 6"/>
            <p:cNvSpPr/>
            <p:nvPr userDrawn="1"/>
          </p:nvSpPr>
          <p:spPr>
            <a:xfrm flipV="1">
              <a:off x="68307" y="1371600"/>
              <a:ext cx="9006840" cy="91440"/>
            </a:xfrm>
            <a:prstGeom prst="rect">
              <a:avLst/>
            </a:prstGeom>
            <a:solidFill>
              <a:srgbClr val="C00000"/>
            </a:solidFill>
            <a:ln w="19050" cap="sq" cmpd="sng" algn="ctr">
              <a:noFill/>
              <a:prstDash val="solid"/>
            </a:ln>
            <a:effectLst>
              <a:outerShdw blurRad="50800" dist="38100" dir="18900000" algn="bl" rotWithShape="0">
                <a:prstClr val="black">
                  <a:alpha val="40000"/>
                </a:prstClr>
              </a:outerShdw>
            </a:effectLst>
            <a:scene3d>
              <a:camera prst="orthographicFront"/>
              <a:lightRig rig="threePt" dir="t"/>
            </a:scene3d>
            <a:sp3d>
              <a:bevelT w="101600" prst="riblet"/>
            </a:sp3d>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grpSp>
      <p:sp>
        <p:nvSpPr>
          <p:cNvPr id="10" name="Content Placeholder 2"/>
          <p:cNvSpPr>
            <a:spLocks noGrp="1"/>
          </p:cNvSpPr>
          <p:nvPr>
            <p:ph sz="half" idx="1"/>
          </p:nvPr>
        </p:nvSpPr>
        <p:spPr>
          <a:xfrm>
            <a:off x="514350" y="1600206"/>
            <a:ext cx="4114800" cy="4525963"/>
          </a:xfrm>
          <a:prstGeom prst="rect">
            <a:avLst/>
          </a:prstGeom>
        </p:spPr>
        <p:txBody>
          <a:bodyPr/>
          <a:lstStyle>
            <a:lvl1pPr>
              <a:defRPr sz="2025"/>
            </a:lvl1pPr>
            <a:lvl2pPr>
              <a:defRPr sz="1856"/>
            </a:lvl2pPr>
            <a:lvl3pPr>
              <a:defRPr sz="1688"/>
            </a:lvl3pPr>
            <a:lvl4pPr>
              <a:defRPr sz="1519"/>
            </a:lvl4pPr>
            <a:lvl5pPr>
              <a:defRPr sz="151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2"/>
          </p:nvPr>
        </p:nvSpPr>
        <p:spPr>
          <a:xfrm>
            <a:off x="5657850" y="1600206"/>
            <a:ext cx="4114800" cy="4525963"/>
          </a:xfrm>
          <a:prstGeom prst="rect">
            <a:avLst/>
          </a:prstGeom>
        </p:spPr>
        <p:txBody>
          <a:bodyPr/>
          <a:lstStyle>
            <a:lvl1pPr>
              <a:defRPr sz="2025"/>
            </a:lvl1pPr>
            <a:lvl2pPr>
              <a:defRPr sz="1856"/>
            </a:lvl2pPr>
            <a:lvl3pPr>
              <a:defRPr sz="1688"/>
            </a:lvl3pPr>
            <a:lvl4pPr>
              <a:defRPr sz="1519"/>
            </a:lvl4pPr>
            <a:lvl5pPr>
              <a:defRPr sz="151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p:cNvSpPr>
            <a:spLocks noGrp="1"/>
          </p:cNvSpPr>
          <p:nvPr>
            <p:ph type="title"/>
          </p:nvPr>
        </p:nvSpPr>
        <p:spPr>
          <a:xfrm>
            <a:off x="514384" y="859663"/>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8" name="Slide Number Placeholder 6"/>
          <p:cNvSpPr>
            <a:spLocks noGrp="1"/>
          </p:cNvSpPr>
          <p:nvPr>
            <p:ph type="sldNum" sz="quarter" idx="10"/>
          </p:nvPr>
        </p:nvSpPr>
        <p:spPr>
          <a:xfrm>
            <a:off x="9172575" y="6421544"/>
            <a:ext cx="857250" cy="365125"/>
          </a:xfrm>
          <a:prstGeom prst="rect">
            <a:avLst/>
          </a:prstGeom>
        </p:spPr>
        <p:txBody>
          <a:bodyPr/>
          <a:lstStyle>
            <a:lvl1pPr>
              <a:defRPr smtClean="0"/>
            </a:lvl1pPr>
          </a:lstStyle>
          <a:p>
            <a:pPr>
              <a:defRPr/>
            </a:pPr>
            <a:fld id="{24928B61-4123-40A7-A40D-9B789CA1DD43}"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719937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19" name="Title Placeholder 1"/>
          <p:cNvSpPr>
            <a:spLocks noGrp="1"/>
          </p:cNvSpPr>
          <p:nvPr>
            <p:ph type="title"/>
          </p:nvPr>
        </p:nvSpPr>
        <p:spPr>
          <a:xfrm>
            <a:off x="514384" y="859663"/>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3" name="Slide Number Placeholder 7"/>
          <p:cNvSpPr>
            <a:spLocks noGrp="1"/>
          </p:cNvSpPr>
          <p:nvPr>
            <p:ph type="sldNum" sz="quarter" idx="10"/>
          </p:nvPr>
        </p:nvSpPr>
        <p:spPr>
          <a:xfrm>
            <a:off x="9172575" y="6421544"/>
            <a:ext cx="857250" cy="365125"/>
          </a:xfrm>
          <a:prstGeom prst="rect">
            <a:avLst/>
          </a:prstGeom>
        </p:spPr>
        <p:txBody>
          <a:bodyPr/>
          <a:lstStyle>
            <a:lvl1pPr>
              <a:defRPr smtClean="0"/>
            </a:lvl1pPr>
          </a:lstStyle>
          <a:p>
            <a:pPr>
              <a:defRPr/>
            </a:pPr>
            <a:fld id="{51F596E4-B2C5-47BF-BB70-1FBEB3B5FF33}"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2697622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grpSp>
        <p:nvGrpSpPr>
          <p:cNvPr id="2" name="Group 17"/>
          <p:cNvGrpSpPr>
            <a:grpSpLocks/>
          </p:cNvGrpSpPr>
          <p:nvPr userDrawn="1"/>
        </p:nvGrpSpPr>
        <p:grpSpPr bwMode="auto">
          <a:xfrm>
            <a:off x="2" y="1397000"/>
            <a:ext cx="10266363" cy="127000"/>
            <a:chOff x="68307" y="1371600"/>
            <a:chExt cx="9006840" cy="125007"/>
          </a:xfrm>
        </p:grpSpPr>
        <p:sp>
          <p:nvSpPr>
            <p:cNvPr id="4" name="Rectangle 3"/>
            <p:cNvSpPr/>
            <p:nvPr userDrawn="1"/>
          </p:nvSpPr>
          <p:spPr>
            <a:xfrm>
              <a:off x="68307" y="1371600"/>
              <a:ext cx="9006840" cy="125007"/>
            </a:xfrm>
            <a:prstGeom prst="rect">
              <a:avLst/>
            </a:prstGeom>
            <a:solidFill>
              <a:schemeClr val="bg1">
                <a:lumMod val="50000"/>
                <a:lumOff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5" name="Rectangle 4"/>
            <p:cNvSpPr/>
            <p:nvPr userDrawn="1"/>
          </p:nvSpPr>
          <p:spPr>
            <a:xfrm flipV="1">
              <a:off x="68307" y="1371600"/>
              <a:ext cx="9006840" cy="91440"/>
            </a:xfrm>
            <a:prstGeom prst="rect">
              <a:avLst/>
            </a:prstGeom>
            <a:solidFill>
              <a:srgbClr val="C00000"/>
            </a:solidFill>
            <a:ln w="19050" cap="sq" cmpd="sng" algn="ctr">
              <a:noFill/>
              <a:prstDash val="solid"/>
            </a:ln>
            <a:effectLst>
              <a:outerShdw blurRad="50800" dist="38100" dir="18900000" algn="bl" rotWithShape="0">
                <a:prstClr val="black">
                  <a:alpha val="40000"/>
                </a:prstClr>
              </a:outerShdw>
            </a:effectLst>
            <a:scene3d>
              <a:camera prst="orthographicFront"/>
              <a:lightRig rig="threePt" dir="t"/>
            </a:scene3d>
            <a:sp3d>
              <a:bevelT w="101600" prst="riblet"/>
            </a:sp3d>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grpSp>
      <p:sp>
        <p:nvSpPr>
          <p:cNvPr id="9" name="Title Placeholder 1"/>
          <p:cNvSpPr>
            <a:spLocks noGrp="1"/>
          </p:cNvSpPr>
          <p:nvPr>
            <p:ph type="title"/>
          </p:nvPr>
        </p:nvSpPr>
        <p:spPr>
          <a:xfrm>
            <a:off x="514384" y="859663"/>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6" name="Slide Number Placeholder 7"/>
          <p:cNvSpPr>
            <a:spLocks noGrp="1"/>
          </p:cNvSpPr>
          <p:nvPr>
            <p:ph type="sldNum" sz="quarter" idx="10"/>
          </p:nvPr>
        </p:nvSpPr>
        <p:spPr>
          <a:xfrm>
            <a:off x="9172575" y="6421544"/>
            <a:ext cx="857250" cy="365125"/>
          </a:xfrm>
          <a:prstGeom prst="rect">
            <a:avLst/>
          </a:prstGeom>
        </p:spPr>
        <p:txBody>
          <a:bodyPr/>
          <a:lstStyle>
            <a:lvl1pPr>
              <a:defRPr smtClean="0"/>
            </a:lvl1pPr>
          </a:lstStyle>
          <a:p>
            <a:pPr>
              <a:defRPr/>
            </a:pPr>
            <a:fld id="{8FA82DD5-5DA5-4039-A8B0-6979BED4EE99}"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2386980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Freeform 3"/>
          <p:cNvSpPr>
            <a:spLocks/>
          </p:cNvSpPr>
          <p:nvPr/>
        </p:nvSpPr>
        <p:spPr bwMode="auto">
          <a:xfrm>
            <a:off x="6869116" y="0"/>
            <a:ext cx="3417887" cy="6396038"/>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sz="1519">
              <a:solidFill>
                <a:prstClr val="white"/>
              </a:solidFill>
            </a:endParaRPr>
          </a:p>
        </p:txBody>
      </p:sp>
      <p:pic>
        <p:nvPicPr>
          <p:cNvPr id="5" name="Picture 2" descr="C:\Documents and Settings\korapat.m\Desktop\Deco pic\1-hrpeople[1].gif"/>
          <p:cNvPicPr>
            <a:picLocks noChangeAspect="1" noChangeArrowheads="1"/>
          </p:cNvPicPr>
          <p:nvPr userDrawn="1"/>
        </p:nvPicPr>
        <p:blipFill>
          <a:blip r:embed="rId2"/>
          <a:srcRect/>
          <a:stretch>
            <a:fillRect/>
          </a:stretch>
        </p:blipFill>
        <p:spPr bwMode="auto">
          <a:xfrm>
            <a:off x="1628780" y="457200"/>
            <a:ext cx="8829676" cy="5886450"/>
          </a:xfrm>
          <a:prstGeom prst="rect">
            <a:avLst/>
          </a:prstGeom>
          <a:ln>
            <a:noFill/>
          </a:ln>
          <a:effectLst>
            <a:outerShdw blurRad="292100" dist="139700" dir="2700000" algn="tl" rotWithShape="0">
              <a:srgbClr val="333333">
                <a:alpha val="65000"/>
              </a:srgbClr>
            </a:outerShdw>
            <a:softEdge rad="38100"/>
          </a:effectLst>
        </p:spPr>
      </p:pic>
      <p:pic>
        <p:nvPicPr>
          <p:cNvPr id="6" name="Picture 46" descr="Tab_2013B"/>
          <p:cNvPicPr>
            <a:picLocks noChangeAspect="1" noChangeArrowheads="1"/>
          </p:cNvPicPr>
          <p:nvPr userDrawn="1"/>
        </p:nvPicPr>
        <p:blipFill>
          <a:blip r:embed="rId3"/>
          <a:srcRect/>
          <a:stretch>
            <a:fillRect/>
          </a:stretch>
        </p:blipFill>
        <p:spPr bwMode="auto">
          <a:xfrm>
            <a:off x="0" y="6396038"/>
            <a:ext cx="10287000" cy="461962"/>
          </a:xfrm>
          <a:prstGeom prst="rect">
            <a:avLst/>
          </a:prstGeom>
          <a:noFill/>
          <a:ln w="9525">
            <a:noFill/>
            <a:miter lim="800000"/>
            <a:headEnd/>
            <a:tailEnd/>
          </a:ln>
        </p:spPr>
      </p:pic>
      <p:sp>
        <p:nvSpPr>
          <p:cNvPr id="7" name="Freeform 6"/>
          <p:cNvSpPr>
            <a:spLocks/>
          </p:cNvSpPr>
          <p:nvPr userDrawn="1"/>
        </p:nvSpPr>
        <p:spPr bwMode="auto">
          <a:xfrm>
            <a:off x="0" y="4751388"/>
            <a:ext cx="10287000" cy="16446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sz="1519">
              <a:solidFill>
                <a:prstClr val="white"/>
              </a:solidFill>
            </a:endParaRPr>
          </a:p>
        </p:txBody>
      </p:sp>
      <p:sp>
        <p:nvSpPr>
          <p:cNvPr id="8" name="Rectangle 7"/>
          <p:cNvSpPr/>
          <p:nvPr userDrawn="1"/>
        </p:nvSpPr>
        <p:spPr>
          <a:xfrm>
            <a:off x="0" y="3657600"/>
            <a:ext cx="10287000" cy="1676400"/>
          </a:xfrm>
          <a:prstGeom prst="rect">
            <a:avLst/>
          </a:prstGeom>
          <a:solidFill>
            <a:srgbClr val="FFFFFF">
              <a:alpha val="66000"/>
            </a:srgbClr>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9" name="Rectangle 8"/>
          <p:cNvSpPr/>
          <p:nvPr userDrawn="1"/>
        </p:nvSpPr>
        <p:spPr>
          <a:xfrm>
            <a:off x="36" y="4559406"/>
            <a:ext cx="10296525" cy="663575"/>
          </a:xfrm>
          <a:prstGeom prst="rect">
            <a:avLst/>
          </a:prstGeom>
          <a:solidFill>
            <a:srgbClr val="00B05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grpSp>
        <p:nvGrpSpPr>
          <p:cNvPr id="2" name="Group 39"/>
          <p:cNvGrpSpPr>
            <a:grpSpLocks/>
          </p:cNvGrpSpPr>
          <p:nvPr userDrawn="1"/>
        </p:nvGrpSpPr>
        <p:grpSpPr bwMode="auto">
          <a:xfrm>
            <a:off x="0" y="21"/>
            <a:ext cx="10287000" cy="836613"/>
            <a:chOff x="0" y="0"/>
            <a:chExt cx="5760" cy="527"/>
          </a:xfrm>
        </p:grpSpPr>
        <p:sp>
          <p:nvSpPr>
            <p:cNvPr id="11" name="Rectangle 28"/>
            <p:cNvSpPr>
              <a:spLocks noChangeArrowheads="1"/>
            </p:cNvSpPr>
            <p:nvPr/>
          </p:nvSpPr>
          <p:spPr bwMode="white">
            <a:xfrm>
              <a:off x="0" y="0"/>
              <a:ext cx="5760" cy="527"/>
            </a:xfrm>
            <a:prstGeom prst="rect">
              <a:avLst/>
            </a:prstGeom>
            <a:solidFill>
              <a:srgbClr val="FFFFFF"/>
            </a:solidFill>
            <a:ln>
              <a:noFill/>
            </a:ln>
          </p:spPr>
          <p:txBody>
            <a:bodyPr wrap="none" anchor="ctr"/>
            <a:lstStyle/>
            <a:p>
              <a:pPr fontAlgn="base">
                <a:spcBef>
                  <a:spcPct val="0"/>
                </a:spcBef>
                <a:spcAft>
                  <a:spcPct val="0"/>
                </a:spcAft>
                <a:defRPr/>
              </a:pPr>
              <a:endParaRPr lang="th-TH" altLang="th-TH" sz="1519">
                <a:solidFill>
                  <a:srgbClr val="000000"/>
                </a:solidFill>
              </a:endParaRPr>
            </a:p>
          </p:txBody>
        </p:sp>
        <p:pic>
          <p:nvPicPr>
            <p:cNvPr id="12" name="Picture 34" descr="KB H to powv10"/>
            <p:cNvPicPr>
              <a:picLocks noChangeAspect="1" noChangeArrowheads="1"/>
            </p:cNvPicPr>
            <p:nvPr/>
          </p:nvPicPr>
          <p:blipFill>
            <a:blip r:embed="rId4"/>
            <a:srcRect/>
            <a:stretch>
              <a:fillRect/>
            </a:stretch>
          </p:blipFill>
          <p:spPr bwMode="auto">
            <a:xfrm>
              <a:off x="4206" y="92"/>
              <a:ext cx="1410" cy="367"/>
            </a:xfrm>
            <a:prstGeom prst="rect">
              <a:avLst/>
            </a:prstGeom>
            <a:noFill/>
            <a:ln w="9525">
              <a:noFill/>
              <a:miter lim="800000"/>
              <a:headEnd/>
              <a:tailEnd/>
            </a:ln>
          </p:spPr>
        </p:pic>
        <p:pic>
          <p:nvPicPr>
            <p:cNvPr id="13" name="Picture 23" descr="1KB_Power07"/>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96" y="73"/>
              <a:ext cx="548" cy="409"/>
            </a:xfrm>
            <a:prstGeom prst="rect">
              <a:avLst/>
            </a:prstGeom>
            <a:noFill/>
            <a:ln w="9525">
              <a:noFill/>
              <a:miter lim="800000"/>
              <a:headEnd/>
              <a:tailEnd/>
            </a:ln>
          </p:spPr>
        </p:pic>
      </p:grpSp>
      <p:sp>
        <p:nvSpPr>
          <p:cNvPr id="24" name="Subtitle 2"/>
          <p:cNvSpPr>
            <a:spLocks noGrp="1"/>
          </p:cNvSpPr>
          <p:nvPr>
            <p:ph type="subTitle" idx="1"/>
          </p:nvPr>
        </p:nvSpPr>
        <p:spPr>
          <a:xfrm>
            <a:off x="76253" y="4648200"/>
            <a:ext cx="10112515" cy="457200"/>
          </a:xfrm>
          <a:prstGeom prst="rect">
            <a:avLst/>
          </a:prstGeom>
          <a:solidFill>
            <a:schemeClr val="bg1">
              <a:lumMod val="85000"/>
              <a:alpha val="5000"/>
            </a:schemeClr>
          </a:solidFill>
          <a:ln>
            <a:solidFill>
              <a:schemeClr val="tx1">
                <a:lumMod val="50000"/>
                <a:lumOff val="50000"/>
              </a:schemeClr>
            </a:solidFill>
          </a:ln>
        </p:spPr>
        <p:txBody>
          <a:bodyPr anchor="ctr">
            <a:normAutofit/>
          </a:bodyPr>
          <a:lstStyle>
            <a:lvl1pPr marL="0" indent="0" algn="ctr">
              <a:buNone/>
              <a:defRPr sz="1519" cap="all" spc="253" baseline="0">
                <a:solidFill>
                  <a:srgbClr val="FFFFFF"/>
                </a:solidFill>
              </a:defRPr>
            </a:lvl1pPr>
            <a:lvl2pPr marL="385812" indent="0" algn="ctr">
              <a:buNone/>
              <a:defRPr>
                <a:solidFill>
                  <a:schemeClr val="tx1">
                    <a:tint val="75000"/>
                  </a:schemeClr>
                </a:solidFill>
              </a:defRPr>
            </a:lvl2pPr>
            <a:lvl3pPr marL="771626" indent="0" algn="ctr">
              <a:buNone/>
              <a:defRPr>
                <a:solidFill>
                  <a:schemeClr val="tx1">
                    <a:tint val="75000"/>
                  </a:schemeClr>
                </a:solidFill>
              </a:defRPr>
            </a:lvl3pPr>
            <a:lvl4pPr marL="1157439" indent="0" algn="ctr">
              <a:buNone/>
              <a:defRPr>
                <a:solidFill>
                  <a:schemeClr val="tx1">
                    <a:tint val="75000"/>
                  </a:schemeClr>
                </a:solidFill>
              </a:defRPr>
            </a:lvl4pPr>
            <a:lvl5pPr marL="1543252" indent="0" algn="ctr">
              <a:buNone/>
              <a:defRPr>
                <a:solidFill>
                  <a:schemeClr val="tx1">
                    <a:tint val="75000"/>
                  </a:schemeClr>
                </a:solidFill>
              </a:defRPr>
            </a:lvl5pPr>
            <a:lvl6pPr marL="1929065" indent="0" algn="ctr">
              <a:buNone/>
              <a:defRPr>
                <a:solidFill>
                  <a:schemeClr val="tx1">
                    <a:tint val="75000"/>
                  </a:schemeClr>
                </a:solidFill>
              </a:defRPr>
            </a:lvl6pPr>
            <a:lvl7pPr marL="2314878" indent="0" algn="ctr">
              <a:buNone/>
              <a:defRPr>
                <a:solidFill>
                  <a:schemeClr val="tx1">
                    <a:tint val="75000"/>
                  </a:schemeClr>
                </a:solidFill>
              </a:defRPr>
            </a:lvl7pPr>
            <a:lvl8pPr marL="2700692" indent="0" algn="ctr">
              <a:buNone/>
              <a:defRPr>
                <a:solidFill>
                  <a:schemeClr val="tx1">
                    <a:tint val="75000"/>
                  </a:schemeClr>
                </a:solidFill>
              </a:defRPr>
            </a:lvl8pPr>
            <a:lvl9pPr marL="3086505" indent="0" algn="ctr">
              <a:buNone/>
              <a:defRPr>
                <a:solidFill>
                  <a:schemeClr val="tx1">
                    <a:tint val="75000"/>
                  </a:schemeClr>
                </a:solidFill>
              </a:defRPr>
            </a:lvl9pPr>
          </a:lstStyle>
          <a:p>
            <a:endParaRPr lang="en-US" dirty="0"/>
          </a:p>
        </p:txBody>
      </p:sp>
      <p:sp>
        <p:nvSpPr>
          <p:cNvPr id="25" name="Title 1"/>
          <p:cNvSpPr>
            <a:spLocks noGrp="1"/>
          </p:cNvSpPr>
          <p:nvPr>
            <p:ph type="ctrTitle"/>
          </p:nvPr>
        </p:nvSpPr>
        <p:spPr>
          <a:xfrm>
            <a:off x="85725" y="3733800"/>
            <a:ext cx="10127324" cy="712434"/>
          </a:xfrm>
          <a:prstGeom prst="rect">
            <a:avLst/>
          </a:prstGeom>
          <a:solidFill>
            <a:schemeClr val="bg1">
              <a:lumMod val="95000"/>
              <a:alpha val="3000"/>
            </a:schemeClr>
          </a:solidFill>
          <a:ln>
            <a:solidFill>
              <a:schemeClr val="tx1"/>
            </a:solidFill>
            <a:prstDash val="sysDot"/>
          </a:ln>
        </p:spPr>
        <p:txBody>
          <a:bodyPr anchor="b" anchorCtr="0">
            <a:noAutofit/>
          </a:bodyPr>
          <a:lstStyle>
            <a:lvl1pPr>
              <a:defRPr sz="3375">
                <a:solidFill>
                  <a:srgbClr val="326557"/>
                </a:solidFill>
              </a:defRPr>
            </a:lvl1pPr>
          </a:lstStyle>
          <a:p>
            <a:endParaRPr lang="en-US" dirty="0"/>
          </a:p>
        </p:txBody>
      </p:sp>
      <p:sp>
        <p:nvSpPr>
          <p:cNvPr id="14" name="Slide Number Placeholder 26"/>
          <p:cNvSpPr>
            <a:spLocks noGrp="1"/>
          </p:cNvSpPr>
          <p:nvPr>
            <p:ph type="sldNum" sz="quarter" idx="10"/>
          </p:nvPr>
        </p:nvSpPr>
        <p:spPr>
          <a:xfrm>
            <a:off x="9172575" y="6421544"/>
            <a:ext cx="857250" cy="365125"/>
          </a:xfrm>
          <a:prstGeom prst="rect">
            <a:avLst/>
          </a:prstGeom>
        </p:spPr>
        <p:txBody>
          <a:bodyPr/>
          <a:lstStyle>
            <a:lvl1pPr>
              <a:defRPr smtClean="0"/>
            </a:lvl1pPr>
          </a:lstStyle>
          <a:p>
            <a:pPr>
              <a:defRPr/>
            </a:pPr>
            <a:fld id="{CE53901E-2BB7-4723-98B0-B92727E2F7C8}"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258308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lvl1pPr>
              <a:defRPr>
                <a:latin typeface="Arial" panose="020B0604020202020204" pitchFamily="34" charset="0"/>
              </a:defRPr>
            </a:lvl1pPr>
          </a:lstStyle>
          <a:p>
            <a:r>
              <a:rPr lang="en-US"/>
              <a:t>Click to edit Master title style</a:t>
            </a:r>
            <a:endParaRPr lang="th-TH"/>
          </a:p>
        </p:txBody>
      </p:sp>
      <p:sp>
        <p:nvSpPr>
          <p:cNvPr id="3" name="Content Placeholder 2"/>
          <p:cNvSpPr>
            <a:spLocks noGrp="1"/>
          </p:cNvSpPr>
          <p:nvPr>
            <p:ph idx="1"/>
          </p:nvPr>
        </p:nvSpPr>
        <p:spPr>
          <a:xfrm>
            <a:off x="514350" y="1600206"/>
            <a:ext cx="9258300" cy="4525963"/>
          </a:xfrm>
          <a:prstGeom prst="rect">
            <a:avLst/>
          </a:prstGeom>
        </p:spPr>
        <p:txBody>
          <a:bodyPr/>
          <a:lstStyle>
            <a:lvl1pPr>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575272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grpSp>
        <p:nvGrpSpPr>
          <p:cNvPr id="2" name="Group 17"/>
          <p:cNvGrpSpPr>
            <a:grpSpLocks/>
          </p:cNvGrpSpPr>
          <p:nvPr userDrawn="1"/>
        </p:nvGrpSpPr>
        <p:grpSpPr bwMode="auto">
          <a:xfrm>
            <a:off x="2" y="1397000"/>
            <a:ext cx="10266363" cy="127000"/>
            <a:chOff x="68307" y="1371600"/>
            <a:chExt cx="9006840" cy="125007"/>
          </a:xfrm>
        </p:grpSpPr>
        <p:sp>
          <p:nvSpPr>
            <p:cNvPr id="5" name="Rectangle 4"/>
            <p:cNvSpPr/>
            <p:nvPr userDrawn="1"/>
          </p:nvSpPr>
          <p:spPr>
            <a:xfrm>
              <a:off x="68307" y="1371600"/>
              <a:ext cx="9006840" cy="125007"/>
            </a:xfrm>
            <a:prstGeom prst="rect">
              <a:avLst/>
            </a:prstGeom>
            <a:solidFill>
              <a:schemeClr val="bg1">
                <a:lumMod val="50000"/>
                <a:lumOff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6" name="Rectangle 5"/>
            <p:cNvSpPr/>
            <p:nvPr userDrawn="1"/>
          </p:nvSpPr>
          <p:spPr>
            <a:xfrm flipV="1">
              <a:off x="68307" y="1371600"/>
              <a:ext cx="9006840" cy="91440"/>
            </a:xfrm>
            <a:prstGeom prst="rect">
              <a:avLst/>
            </a:prstGeom>
            <a:solidFill>
              <a:srgbClr val="C00000"/>
            </a:solidFill>
            <a:ln w="19050" cap="sq" cmpd="sng" algn="ctr">
              <a:noFill/>
              <a:prstDash val="solid"/>
            </a:ln>
            <a:effectLst>
              <a:outerShdw blurRad="50800" dist="38100" dir="18900000" algn="bl" rotWithShape="0">
                <a:prstClr val="black">
                  <a:alpha val="40000"/>
                </a:prstClr>
              </a:outerShdw>
            </a:effectLst>
            <a:scene3d>
              <a:camera prst="orthographicFront"/>
              <a:lightRig rig="threePt" dir="t"/>
            </a:scene3d>
            <a:sp3d>
              <a:bevelT w="101600" prst="riblet"/>
            </a:sp3d>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grpSp>
      <p:sp>
        <p:nvSpPr>
          <p:cNvPr id="3" name="Content Placeholder 2"/>
          <p:cNvSpPr>
            <a:spLocks noGrp="1"/>
          </p:cNvSpPr>
          <p:nvPr>
            <p:ph idx="1"/>
          </p:nvPr>
        </p:nvSpPr>
        <p:spPr>
          <a:xfrm>
            <a:off x="514350" y="1600206"/>
            <a:ext cx="840105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Placeholder 1"/>
          <p:cNvSpPr>
            <a:spLocks noGrp="1"/>
          </p:cNvSpPr>
          <p:nvPr>
            <p:ph type="title"/>
          </p:nvPr>
        </p:nvSpPr>
        <p:spPr>
          <a:xfrm>
            <a:off x="514384" y="859663"/>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7" name="Date Placeholder 3"/>
          <p:cNvSpPr>
            <a:spLocks noGrp="1"/>
          </p:cNvSpPr>
          <p:nvPr>
            <p:ph type="dt" sz="half" idx="10"/>
          </p:nvPr>
        </p:nvSpPr>
        <p:spPr>
          <a:xfrm>
            <a:off x="514350" y="6421544"/>
            <a:ext cx="240030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fld id="{CD0E9E5A-FF8C-4256-935E-C15FAB120809}" type="datetimeFigureOut">
              <a:rPr lang="en-US" altLang="th-TH"/>
              <a:pPr fontAlgn="base">
                <a:spcBef>
                  <a:spcPct val="0"/>
                </a:spcBef>
                <a:spcAft>
                  <a:spcPct val="0"/>
                </a:spcAft>
                <a:defRPr/>
              </a:pPr>
              <a:t>21/08/2020</a:t>
            </a:fld>
            <a:endParaRPr lang="en-US" altLang="th-TH"/>
          </a:p>
        </p:txBody>
      </p:sp>
      <p:sp>
        <p:nvSpPr>
          <p:cNvPr id="8" name="Footer Placeholder 4"/>
          <p:cNvSpPr>
            <a:spLocks noGrp="1"/>
          </p:cNvSpPr>
          <p:nvPr>
            <p:ph type="ftr" sz="quarter" idx="11"/>
          </p:nvPr>
        </p:nvSpPr>
        <p:spPr>
          <a:xfrm>
            <a:off x="3514725" y="6421544"/>
            <a:ext cx="325755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endParaRPr lang="th-TH" altLang="th-TH"/>
          </a:p>
        </p:txBody>
      </p:sp>
      <p:sp>
        <p:nvSpPr>
          <p:cNvPr id="9" name="Slide Number Placeholder 5"/>
          <p:cNvSpPr>
            <a:spLocks noGrp="1"/>
          </p:cNvSpPr>
          <p:nvPr>
            <p:ph type="sldNum" sz="quarter" idx="12"/>
          </p:nvPr>
        </p:nvSpPr>
        <p:spPr>
          <a:xfrm>
            <a:off x="9172575" y="6421544"/>
            <a:ext cx="857250" cy="365125"/>
          </a:xfrm>
          <a:prstGeom prst="rect">
            <a:avLst/>
          </a:prstGeom>
        </p:spPr>
        <p:txBody>
          <a:bodyPr/>
          <a:lstStyle>
            <a:lvl1pPr>
              <a:defRPr smtClean="0"/>
            </a:lvl1pPr>
          </a:lstStyle>
          <a:p>
            <a:pPr>
              <a:defRPr/>
            </a:pPr>
            <a:fld id="{22A833B3-000D-4CB6-B8DC-EB5ED22A0F16}"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3784235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Content with Caption">
    <p:spTree>
      <p:nvGrpSpPr>
        <p:cNvPr id="1" name=""/>
        <p:cNvGrpSpPr/>
        <p:nvPr/>
      </p:nvGrpSpPr>
      <p:grpSpPr>
        <a:xfrm>
          <a:off x="0" y="0"/>
          <a:ext cx="0" cy="0"/>
          <a:chOff x="0" y="0"/>
          <a:chExt cx="0" cy="0"/>
        </a:xfrm>
      </p:grpSpPr>
      <p:sp>
        <p:nvSpPr>
          <p:cNvPr id="4" name="Freeform 3"/>
          <p:cNvSpPr>
            <a:spLocks/>
          </p:cNvSpPr>
          <p:nvPr userDrawn="1"/>
        </p:nvSpPr>
        <p:spPr bwMode="auto">
          <a:xfrm>
            <a:off x="8143875" y="26"/>
            <a:ext cx="2057400" cy="6403975"/>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sz="1519">
              <a:solidFill>
                <a:prstClr val="white"/>
              </a:solidFill>
            </a:endParaRPr>
          </a:p>
        </p:txBody>
      </p:sp>
      <p:sp>
        <p:nvSpPr>
          <p:cNvPr id="5" name="Rectangle 4"/>
          <p:cNvSpPr>
            <a:spLocks noChangeArrowheads="1"/>
          </p:cNvSpPr>
          <p:nvPr/>
        </p:nvSpPr>
        <p:spPr bwMode="auto">
          <a:xfrm>
            <a:off x="171454" y="152400"/>
            <a:ext cx="9937751" cy="304800"/>
          </a:xfrm>
          <a:prstGeom prst="rect">
            <a:avLst/>
          </a:prstGeom>
          <a:solidFill>
            <a:schemeClr val="accent6">
              <a:lumMod val="50000"/>
            </a:schemeClr>
          </a:solidFill>
          <a:ln w="9525" cap="flat" cmpd="sng" algn="ctr">
            <a:no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519">
              <a:solidFill>
                <a:srgbClr val="FFFFFF"/>
              </a:solidFill>
            </a:endParaRPr>
          </a:p>
        </p:txBody>
      </p:sp>
      <p:sp>
        <p:nvSpPr>
          <p:cNvPr id="6" name="Rectangle 19"/>
          <p:cNvSpPr>
            <a:spLocks noChangeArrowheads="1"/>
          </p:cNvSpPr>
          <p:nvPr/>
        </p:nvSpPr>
        <p:spPr bwMode="white">
          <a:xfrm>
            <a:off x="10115550" y="0"/>
            <a:ext cx="171450" cy="68580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519">
              <a:solidFill>
                <a:srgbClr val="FFFFFF"/>
              </a:solidFill>
            </a:endParaRPr>
          </a:p>
        </p:txBody>
      </p:sp>
      <p:sp>
        <p:nvSpPr>
          <p:cNvPr id="7" name="Rectangle 20"/>
          <p:cNvSpPr>
            <a:spLocks noChangeArrowheads="1"/>
          </p:cNvSpPr>
          <p:nvPr/>
        </p:nvSpPr>
        <p:spPr bwMode="white">
          <a:xfrm>
            <a:off x="0" y="21"/>
            <a:ext cx="10287000" cy="119063"/>
          </a:xfrm>
          <a:prstGeom prst="rect">
            <a:avLst/>
          </a:prstGeom>
          <a:solidFill>
            <a:schemeClr val="bg1"/>
          </a:solidFill>
          <a:ln>
            <a:noFill/>
          </a:ln>
        </p:spPr>
        <p:txBody>
          <a:bodyPr wrap="none" anchor="ctr"/>
          <a:lstStyle/>
          <a:p>
            <a:pPr fontAlgn="base">
              <a:spcBef>
                <a:spcPct val="0"/>
              </a:spcBef>
              <a:spcAft>
                <a:spcPct val="0"/>
              </a:spcAft>
              <a:defRPr/>
            </a:pPr>
            <a:endParaRPr lang="th-TH" altLang="th-TH" sz="1519">
              <a:solidFill>
                <a:srgbClr val="FFFFFF"/>
              </a:solidFill>
            </a:endParaRPr>
          </a:p>
        </p:txBody>
      </p:sp>
      <p:sp>
        <p:nvSpPr>
          <p:cNvPr id="8" name="Rectangle 21"/>
          <p:cNvSpPr>
            <a:spLocks noChangeArrowheads="1"/>
          </p:cNvSpPr>
          <p:nvPr/>
        </p:nvSpPr>
        <p:spPr bwMode="white">
          <a:xfrm>
            <a:off x="0" y="0"/>
            <a:ext cx="171450" cy="68580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519">
              <a:solidFill>
                <a:srgbClr val="FFFFFF"/>
              </a:solidFill>
            </a:endParaRPr>
          </a:p>
        </p:txBody>
      </p:sp>
      <p:sp>
        <p:nvSpPr>
          <p:cNvPr id="9" name="Straight Connector 8"/>
          <p:cNvSpPr>
            <a:spLocks noChangeShapeType="1"/>
          </p:cNvSpPr>
          <p:nvPr/>
        </p:nvSpPr>
        <p:spPr bwMode="auto">
          <a:xfrm>
            <a:off x="171454" y="533400"/>
            <a:ext cx="9937751" cy="0"/>
          </a:xfrm>
          <a:prstGeom prst="line">
            <a:avLst/>
          </a:prstGeom>
          <a:noFill/>
          <a:ln w="11430" cap="flat" cmpd="sng" algn="ctr">
            <a:solidFill>
              <a:schemeClr val="accent6">
                <a:lumMod val="75000"/>
              </a:schemeClr>
            </a:solidFill>
            <a:prstDash val="sysDash"/>
            <a:round/>
            <a:headEnd type="none" w="med" len="med"/>
            <a:tailEnd type="none" w="med" len="med"/>
          </a:ln>
          <a:effectLst/>
        </p:spPr>
        <p:txBody>
          <a:bodyPr wrap="none" anchor="ctr"/>
          <a:lstStyle/>
          <a:p>
            <a:pPr>
              <a:defRPr/>
            </a:pPr>
            <a:endParaRPr lang="en-US" sz="1519">
              <a:solidFill>
                <a:prstClr val="white"/>
              </a:solidFill>
            </a:endParaRPr>
          </a:p>
        </p:txBody>
      </p:sp>
      <p:sp>
        <p:nvSpPr>
          <p:cNvPr id="10" name="Freeform 9"/>
          <p:cNvSpPr>
            <a:spLocks/>
          </p:cNvSpPr>
          <p:nvPr userDrawn="1"/>
        </p:nvSpPr>
        <p:spPr bwMode="auto">
          <a:xfrm>
            <a:off x="0" y="4592638"/>
            <a:ext cx="10287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sz="1519">
              <a:solidFill>
                <a:prstClr val="white"/>
              </a:solidFill>
            </a:endParaRPr>
          </a:p>
        </p:txBody>
      </p:sp>
      <p:sp>
        <p:nvSpPr>
          <p:cNvPr id="11" name="Rectangle 28"/>
          <p:cNvSpPr>
            <a:spLocks noChangeArrowheads="1"/>
          </p:cNvSpPr>
          <p:nvPr/>
        </p:nvSpPr>
        <p:spPr bwMode="white">
          <a:xfrm>
            <a:off x="0" y="6705600"/>
            <a:ext cx="10287000" cy="1524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519">
              <a:solidFill>
                <a:srgbClr val="FFFFFF"/>
              </a:solidFill>
            </a:endParaRPr>
          </a:p>
        </p:txBody>
      </p:sp>
      <p:sp>
        <p:nvSpPr>
          <p:cNvPr id="12" name="Rectangle 11"/>
          <p:cNvSpPr>
            <a:spLocks noChangeArrowheads="1"/>
          </p:cNvSpPr>
          <p:nvPr/>
        </p:nvSpPr>
        <p:spPr bwMode="auto">
          <a:xfrm>
            <a:off x="168277" y="6388206"/>
            <a:ext cx="9937751" cy="309563"/>
          </a:xfrm>
          <a:prstGeom prst="rect">
            <a:avLst/>
          </a:prstGeom>
          <a:solidFill>
            <a:schemeClr val="accent6">
              <a:lumMod val="50000"/>
            </a:schemeClr>
          </a:solidFill>
          <a:ln w="9525" cap="flat" cmpd="sng" algn="ctr">
            <a:no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519">
              <a:solidFill>
                <a:srgbClr val="FFFFFF"/>
              </a:solidFill>
            </a:endParaRPr>
          </a:p>
        </p:txBody>
      </p:sp>
      <p:sp>
        <p:nvSpPr>
          <p:cNvPr id="13" name="Rectangle 12"/>
          <p:cNvSpPr/>
          <p:nvPr userDrawn="1"/>
        </p:nvSpPr>
        <p:spPr>
          <a:xfrm>
            <a:off x="174159" y="4953000"/>
            <a:ext cx="9932321" cy="1676400"/>
          </a:xfrm>
          <a:prstGeom prst="rect">
            <a:avLst/>
          </a:prstGeom>
          <a:solidFill>
            <a:srgbClr val="FFFFFF">
              <a:alpha val="66000"/>
            </a:srgbClr>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15" name="Rectangle 14"/>
          <p:cNvSpPr/>
          <p:nvPr userDrawn="1"/>
        </p:nvSpPr>
        <p:spPr>
          <a:xfrm>
            <a:off x="174628" y="5854806"/>
            <a:ext cx="9940925" cy="663575"/>
          </a:xfrm>
          <a:prstGeom prst="rect">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16" name="Rectangle 15"/>
          <p:cNvSpPr>
            <a:spLocks noChangeArrowheads="1"/>
          </p:cNvSpPr>
          <p:nvPr/>
        </p:nvSpPr>
        <p:spPr bwMode="auto">
          <a:xfrm>
            <a:off x="171454" y="152400"/>
            <a:ext cx="9937751" cy="6546850"/>
          </a:xfrm>
          <a:prstGeom prst="rect">
            <a:avLst/>
          </a:prstGeom>
          <a:noFill/>
          <a:ln w="9525" cap="flat" cmpd="sng" algn="ctr">
            <a:solidFill>
              <a:schemeClr val="accent6">
                <a:lumMod val="75000"/>
              </a:schemeClr>
            </a:solid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519">
              <a:solidFill>
                <a:srgbClr val="FFFFFF"/>
              </a:solidFill>
            </a:endParaRPr>
          </a:p>
        </p:txBody>
      </p:sp>
      <p:sp>
        <p:nvSpPr>
          <p:cNvPr id="14" name="Subtitle 2"/>
          <p:cNvSpPr>
            <a:spLocks noGrp="1"/>
          </p:cNvSpPr>
          <p:nvPr>
            <p:ph type="subTitle" idx="1"/>
          </p:nvPr>
        </p:nvSpPr>
        <p:spPr>
          <a:xfrm>
            <a:off x="267464" y="5943709"/>
            <a:ext cx="9762363" cy="444785"/>
          </a:xfrm>
          <a:prstGeom prst="rect">
            <a:avLst/>
          </a:prstGeom>
          <a:solidFill>
            <a:schemeClr val="bg1">
              <a:lumMod val="85000"/>
              <a:alpha val="5000"/>
            </a:schemeClr>
          </a:solidFill>
          <a:ln>
            <a:solidFill>
              <a:schemeClr val="tx1">
                <a:lumMod val="50000"/>
                <a:lumOff val="50000"/>
              </a:schemeClr>
            </a:solidFill>
          </a:ln>
        </p:spPr>
        <p:txBody>
          <a:bodyPr anchor="ctr">
            <a:normAutofit/>
          </a:bodyPr>
          <a:lstStyle>
            <a:lvl1pPr marL="0" indent="0" algn="ctr">
              <a:buNone/>
              <a:defRPr sz="1519" cap="all" spc="253" baseline="0">
                <a:solidFill>
                  <a:srgbClr val="FFFFFF"/>
                </a:solidFill>
              </a:defRPr>
            </a:lvl1pPr>
            <a:lvl2pPr marL="385812" indent="0" algn="ctr">
              <a:buNone/>
              <a:defRPr>
                <a:solidFill>
                  <a:schemeClr val="tx1">
                    <a:tint val="75000"/>
                  </a:schemeClr>
                </a:solidFill>
              </a:defRPr>
            </a:lvl2pPr>
            <a:lvl3pPr marL="771626" indent="0" algn="ctr">
              <a:buNone/>
              <a:defRPr>
                <a:solidFill>
                  <a:schemeClr val="tx1">
                    <a:tint val="75000"/>
                  </a:schemeClr>
                </a:solidFill>
              </a:defRPr>
            </a:lvl3pPr>
            <a:lvl4pPr marL="1157439" indent="0" algn="ctr">
              <a:buNone/>
              <a:defRPr>
                <a:solidFill>
                  <a:schemeClr val="tx1">
                    <a:tint val="75000"/>
                  </a:schemeClr>
                </a:solidFill>
              </a:defRPr>
            </a:lvl4pPr>
            <a:lvl5pPr marL="1543252" indent="0" algn="ctr">
              <a:buNone/>
              <a:defRPr>
                <a:solidFill>
                  <a:schemeClr val="tx1">
                    <a:tint val="75000"/>
                  </a:schemeClr>
                </a:solidFill>
              </a:defRPr>
            </a:lvl5pPr>
            <a:lvl6pPr marL="1929065" indent="0" algn="ctr">
              <a:buNone/>
              <a:defRPr>
                <a:solidFill>
                  <a:schemeClr val="tx1">
                    <a:tint val="75000"/>
                  </a:schemeClr>
                </a:solidFill>
              </a:defRPr>
            </a:lvl6pPr>
            <a:lvl7pPr marL="2314878" indent="0" algn="ctr">
              <a:buNone/>
              <a:defRPr>
                <a:solidFill>
                  <a:schemeClr val="tx1">
                    <a:tint val="75000"/>
                  </a:schemeClr>
                </a:solidFill>
              </a:defRPr>
            </a:lvl7pPr>
            <a:lvl8pPr marL="2700692" indent="0" algn="ctr">
              <a:buNone/>
              <a:defRPr>
                <a:solidFill>
                  <a:schemeClr val="tx1">
                    <a:tint val="75000"/>
                  </a:schemeClr>
                </a:solidFill>
              </a:defRPr>
            </a:lvl8pPr>
            <a:lvl9pPr marL="3086505" indent="0" algn="ctr">
              <a:buNone/>
              <a:defRPr>
                <a:solidFill>
                  <a:schemeClr val="tx1">
                    <a:tint val="75000"/>
                  </a:schemeClr>
                </a:solidFill>
              </a:defRPr>
            </a:lvl9pPr>
          </a:lstStyle>
          <a:p>
            <a:r>
              <a:rPr lang="en-US" dirty="0"/>
              <a:t>Click to edit Master subtitle style</a:t>
            </a:r>
          </a:p>
        </p:txBody>
      </p:sp>
      <p:sp>
        <p:nvSpPr>
          <p:cNvPr id="20" name="Title 1"/>
          <p:cNvSpPr>
            <a:spLocks noGrp="1"/>
          </p:cNvSpPr>
          <p:nvPr>
            <p:ph type="ctrTitle"/>
          </p:nvPr>
        </p:nvSpPr>
        <p:spPr>
          <a:xfrm>
            <a:off x="257175" y="5002566"/>
            <a:ext cx="9769790" cy="712434"/>
          </a:xfrm>
          <a:prstGeom prst="rect">
            <a:avLst/>
          </a:prstGeom>
          <a:solidFill>
            <a:schemeClr val="bg1">
              <a:lumMod val="95000"/>
              <a:alpha val="3000"/>
            </a:schemeClr>
          </a:solidFill>
          <a:ln>
            <a:solidFill>
              <a:schemeClr val="tx1"/>
            </a:solidFill>
            <a:prstDash val="sysDot"/>
          </a:ln>
        </p:spPr>
        <p:txBody>
          <a:bodyPr anchor="b" anchorCtr="0">
            <a:noAutofit/>
          </a:bodyPr>
          <a:lstStyle>
            <a:lvl1pPr>
              <a:defRPr sz="3375">
                <a:solidFill>
                  <a:schemeClr val="accent1">
                    <a:lumMod val="50000"/>
                  </a:schemeClr>
                </a:solidFill>
              </a:defRPr>
            </a:lvl1pPr>
          </a:lstStyle>
          <a:p>
            <a:r>
              <a:rPr lang="en-US" dirty="0"/>
              <a:t>Click to edit Master title</a:t>
            </a:r>
          </a:p>
        </p:txBody>
      </p:sp>
    </p:spTree>
    <p:extLst>
      <p:ext uri="{BB962C8B-B14F-4D97-AF65-F5344CB8AC3E}">
        <p14:creationId xmlns:p14="http://schemas.microsoft.com/office/powerpoint/2010/main" val="3036092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121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140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750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500" y="873484"/>
            <a:ext cx="9720000" cy="544181"/>
          </a:xfrm>
          <a:prstGeom prst="rect">
            <a:avLst/>
          </a:prstGeom>
          <a:noFill/>
        </p:spPr>
        <p:txBody>
          <a:bodyPr anchor="ctr"/>
          <a:lstStyle>
            <a:lvl1pPr algn="l">
              <a:defRPr sz="2400" b="1">
                <a:solidFill>
                  <a:schemeClr val="accent1"/>
                </a:solidFill>
                <a:effectLst/>
                <a:latin typeface="Arial" panose="020B0604020202020204" pitchFamily="34" charset="0"/>
              </a:defRPr>
            </a:lvl1pPr>
          </a:lstStyle>
          <a:p>
            <a:r>
              <a:rPr lang="en-US" dirty="0"/>
              <a:t>Click to edit Master title style</a:t>
            </a:r>
            <a:endParaRPr lang="th-TH" dirty="0"/>
          </a:p>
        </p:txBody>
      </p:sp>
    </p:spTree>
    <p:extLst>
      <p:ext uri="{BB962C8B-B14F-4D97-AF65-F5344CB8AC3E}">
        <p14:creationId xmlns:p14="http://schemas.microsoft.com/office/powerpoint/2010/main" val="23994764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1600206"/>
            <a:ext cx="840105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a:xfrm>
            <a:off x="514383" y="859661"/>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4" name="Date Placeholder 3"/>
          <p:cNvSpPr>
            <a:spLocks noGrp="1"/>
          </p:cNvSpPr>
          <p:nvPr>
            <p:ph type="dt" sz="half" idx="10"/>
          </p:nvPr>
        </p:nvSpPr>
        <p:spPr>
          <a:xfrm>
            <a:off x="514350" y="6421542"/>
            <a:ext cx="240030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fld id="{8D218F93-F578-4EAC-8D1E-40755B2DE5CB}" type="datetimeFigureOut">
              <a:rPr lang="en-US" altLang="th-TH"/>
              <a:pPr fontAlgn="base">
                <a:spcBef>
                  <a:spcPct val="0"/>
                </a:spcBef>
                <a:spcAft>
                  <a:spcPct val="0"/>
                </a:spcAft>
                <a:defRPr/>
              </a:pPr>
              <a:t>21/08/2020</a:t>
            </a:fld>
            <a:endParaRPr lang="en-US" altLang="th-TH"/>
          </a:p>
        </p:txBody>
      </p:sp>
      <p:sp>
        <p:nvSpPr>
          <p:cNvPr id="5" name="Footer Placeholder 4"/>
          <p:cNvSpPr>
            <a:spLocks noGrp="1"/>
          </p:cNvSpPr>
          <p:nvPr>
            <p:ph type="ftr" sz="quarter" idx="11"/>
          </p:nvPr>
        </p:nvSpPr>
        <p:spPr>
          <a:xfrm>
            <a:off x="3514725" y="6421542"/>
            <a:ext cx="325755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endParaRPr lang="th-TH" altLang="th-TH"/>
          </a:p>
        </p:txBody>
      </p:sp>
      <p:sp>
        <p:nvSpPr>
          <p:cNvPr id="6" name="Slide Number Placeholder 5"/>
          <p:cNvSpPr>
            <a:spLocks noGrp="1"/>
          </p:cNvSpPr>
          <p:nvPr>
            <p:ph type="sldNum" sz="quarter" idx="12"/>
          </p:nvPr>
        </p:nvSpPr>
        <p:spPr>
          <a:xfrm>
            <a:off x="9172575" y="6421542"/>
            <a:ext cx="857250" cy="365125"/>
          </a:xfrm>
          <a:prstGeom prst="rect">
            <a:avLst/>
          </a:prstGeom>
        </p:spPr>
        <p:txBody>
          <a:bodyPr/>
          <a:lstStyle>
            <a:lvl1pPr>
              <a:defRPr smtClean="0"/>
            </a:lvl1pPr>
          </a:lstStyle>
          <a:p>
            <a:pPr>
              <a:defRPr/>
            </a:pPr>
            <a:fld id="{039D98CB-F633-424E-94B4-6B65EAD4BC26}"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37701189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grpSp>
        <p:nvGrpSpPr>
          <p:cNvPr id="2" name="Group 17"/>
          <p:cNvGrpSpPr>
            <a:grpSpLocks/>
          </p:cNvGrpSpPr>
          <p:nvPr userDrawn="1"/>
        </p:nvGrpSpPr>
        <p:grpSpPr bwMode="auto">
          <a:xfrm>
            <a:off x="1" y="1397000"/>
            <a:ext cx="10266363" cy="127000"/>
            <a:chOff x="68307" y="1371600"/>
            <a:chExt cx="9006840" cy="125007"/>
          </a:xfrm>
        </p:grpSpPr>
        <p:sp>
          <p:nvSpPr>
            <p:cNvPr id="5" name="Rectangle 4"/>
            <p:cNvSpPr/>
            <p:nvPr userDrawn="1"/>
          </p:nvSpPr>
          <p:spPr>
            <a:xfrm>
              <a:off x="68307" y="1371600"/>
              <a:ext cx="9006840" cy="125007"/>
            </a:xfrm>
            <a:prstGeom prst="rect">
              <a:avLst/>
            </a:prstGeom>
            <a:solidFill>
              <a:schemeClr val="bg1">
                <a:lumMod val="50000"/>
                <a:lumOff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6" name="Rectangle 5"/>
            <p:cNvSpPr/>
            <p:nvPr userDrawn="1"/>
          </p:nvSpPr>
          <p:spPr>
            <a:xfrm flipV="1">
              <a:off x="68307" y="1371600"/>
              <a:ext cx="9006840" cy="91440"/>
            </a:xfrm>
            <a:prstGeom prst="rect">
              <a:avLst/>
            </a:prstGeom>
            <a:solidFill>
              <a:srgbClr val="C00000"/>
            </a:solidFill>
            <a:ln w="19050" cap="sq" cmpd="sng" algn="ctr">
              <a:noFill/>
              <a:prstDash val="solid"/>
            </a:ln>
            <a:effectLst>
              <a:outerShdw blurRad="50800" dist="38100" dir="18900000" algn="bl" rotWithShape="0">
                <a:prstClr val="black">
                  <a:alpha val="40000"/>
                </a:prstClr>
              </a:outerShdw>
            </a:effectLst>
            <a:scene3d>
              <a:camera prst="orthographicFront"/>
              <a:lightRig rig="threePt" dir="t"/>
            </a:scene3d>
            <a:sp3d>
              <a:bevelT w="101600" prst="riblet"/>
            </a:sp3d>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grpSp>
      <p:sp>
        <p:nvSpPr>
          <p:cNvPr id="3" name="Content Placeholder 2"/>
          <p:cNvSpPr>
            <a:spLocks noGrp="1"/>
          </p:cNvSpPr>
          <p:nvPr>
            <p:ph idx="1"/>
          </p:nvPr>
        </p:nvSpPr>
        <p:spPr>
          <a:xfrm>
            <a:off x="3514725" y="1600206"/>
            <a:ext cx="668655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
          <p:cNvSpPr>
            <a:spLocks noGrp="1"/>
          </p:cNvSpPr>
          <p:nvPr>
            <p:ph type="title"/>
          </p:nvPr>
        </p:nvSpPr>
        <p:spPr>
          <a:xfrm>
            <a:off x="514383" y="859661"/>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7" name="Slide Number Placeholder 5"/>
          <p:cNvSpPr>
            <a:spLocks noGrp="1"/>
          </p:cNvSpPr>
          <p:nvPr>
            <p:ph type="sldNum" sz="quarter" idx="10"/>
          </p:nvPr>
        </p:nvSpPr>
        <p:spPr>
          <a:xfrm>
            <a:off x="9172575" y="6421542"/>
            <a:ext cx="857250" cy="365125"/>
          </a:xfrm>
          <a:prstGeom prst="rect">
            <a:avLst/>
          </a:prstGeom>
        </p:spPr>
        <p:txBody>
          <a:bodyPr/>
          <a:lstStyle>
            <a:lvl1pPr>
              <a:defRPr smtClean="0"/>
            </a:lvl1pPr>
          </a:lstStyle>
          <a:p>
            <a:pPr>
              <a:defRPr/>
            </a:pPr>
            <a:fld id="{55D3F4F3-106C-46A0-86C8-5679643F5ECA}"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3636267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4725" y="1600206"/>
            <a:ext cx="668655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514383" y="859661"/>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4" name="Slide Number Placeholder 5"/>
          <p:cNvSpPr>
            <a:spLocks noGrp="1"/>
          </p:cNvSpPr>
          <p:nvPr>
            <p:ph type="sldNum" sz="quarter" idx="10"/>
          </p:nvPr>
        </p:nvSpPr>
        <p:spPr>
          <a:xfrm>
            <a:off x="9172575" y="6421542"/>
            <a:ext cx="857250" cy="365125"/>
          </a:xfrm>
          <a:prstGeom prst="rect">
            <a:avLst/>
          </a:prstGeom>
        </p:spPr>
        <p:txBody>
          <a:bodyPr/>
          <a:lstStyle>
            <a:lvl1pPr>
              <a:defRPr smtClean="0"/>
            </a:lvl1pPr>
          </a:lstStyle>
          <a:p>
            <a:pPr>
              <a:defRPr/>
            </a:pPr>
            <a:fld id="{48BE7AE4-3A7C-42A0-96E6-8E84E39B9645}"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2750342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1600206"/>
            <a:ext cx="9258300" cy="4525963"/>
          </a:xfrm>
          <a:prstGeom prst="rect">
            <a:avLst/>
          </a:prstGeom>
        </p:spPr>
        <p:txBody>
          <a:bodyPr/>
          <a:lstStyle>
            <a:lvl1pPr>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324478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500" y="873486"/>
            <a:ext cx="9720000" cy="544181"/>
          </a:xfrm>
          <a:prstGeom prst="rect">
            <a:avLst/>
          </a:prstGeom>
          <a:noFill/>
        </p:spPr>
        <p:txBody>
          <a:bodyPr anchor="ctr"/>
          <a:lstStyle>
            <a:lvl1pPr algn="l">
              <a:defRPr sz="2025" b="1">
                <a:solidFill>
                  <a:schemeClr val="accent1"/>
                </a:solidFill>
                <a:effectLst/>
                <a:latin typeface="Arial" panose="020B0604020202020204" pitchFamily="34" charset="0"/>
              </a:defRPr>
            </a:lvl1pPr>
          </a:lstStyle>
          <a:p>
            <a:r>
              <a:rPr lang="en-US" dirty="0"/>
              <a:t>Click to edit Master title style</a:t>
            </a:r>
            <a:endParaRPr lang="th-TH" dirty="0"/>
          </a:p>
        </p:txBody>
      </p:sp>
    </p:spTree>
    <p:extLst>
      <p:ext uri="{BB962C8B-B14F-4D97-AF65-F5344CB8AC3E}">
        <p14:creationId xmlns:p14="http://schemas.microsoft.com/office/powerpoint/2010/main" val="6653830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5" y="2514674"/>
            <a:ext cx="9772650" cy="36115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Placeholder 1"/>
          <p:cNvSpPr>
            <a:spLocks noGrp="1"/>
          </p:cNvSpPr>
          <p:nvPr>
            <p:ph type="title"/>
          </p:nvPr>
        </p:nvSpPr>
        <p:spPr>
          <a:xfrm>
            <a:off x="257232" y="859698"/>
            <a:ext cx="9772649" cy="664367"/>
          </a:xfrm>
          <a:prstGeom prst="rect">
            <a:avLst/>
          </a:prstGeom>
          <a:noFill/>
          <a:ln w="19050" cmpd="sng">
            <a:noFill/>
          </a:ln>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a:t>Click to edit Master title style</a:t>
            </a:r>
          </a:p>
        </p:txBody>
      </p:sp>
      <p:sp>
        <p:nvSpPr>
          <p:cNvPr id="10" name="Content Placeholder 2"/>
          <p:cNvSpPr>
            <a:spLocks noGrp="1"/>
          </p:cNvSpPr>
          <p:nvPr>
            <p:ph idx="13"/>
          </p:nvPr>
        </p:nvSpPr>
        <p:spPr>
          <a:xfrm>
            <a:off x="257175" y="1524001"/>
            <a:ext cx="9772650" cy="838200"/>
          </a:xfrm>
          <a:prstGeom prst="rect">
            <a:avLst/>
          </a:prstGeom>
          <a:ln>
            <a:noFill/>
          </a:ln>
        </p:spPr>
        <p:txBody>
          <a:bodyPr>
            <a:normAutofit/>
          </a:bodyPr>
          <a:lstStyle>
            <a:lvl1pPr marL="32514" indent="0">
              <a:buFontTx/>
              <a:buNone/>
              <a:defRPr sz="1244"/>
            </a:lvl1pPr>
            <a:lvl2pPr marL="398306" indent="0">
              <a:buFontTx/>
              <a:buNone/>
              <a:defRPr/>
            </a:lvl2pPr>
          </a:lstStyle>
          <a:p>
            <a:pPr lvl="0"/>
            <a:r>
              <a:rPr lang="en-US" dirty="0"/>
              <a:t>Click to edit Master text styles</a:t>
            </a:r>
          </a:p>
        </p:txBody>
      </p:sp>
      <p:sp>
        <p:nvSpPr>
          <p:cNvPr id="5" name="Date Placeholder 3"/>
          <p:cNvSpPr>
            <a:spLocks noGrp="1"/>
          </p:cNvSpPr>
          <p:nvPr>
            <p:ph type="dt" sz="half" idx="14"/>
          </p:nvPr>
        </p:nvSpPr>
        <p:spPr>
          <a:xfrm>
            <a:off x="514350" y="6421561"/>
            <a:ext cx="24003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600">
                <a:solidFill>
                  <a:srgbClr val="000000"/>
                </a:solidFill>
                <a:ea typeface="宋体" panose="02010600030101010101" pitchFamily="2" charset="-122"/>
                <a:cs typeface="Angsana New" panose="02020603050405020304" pitchFamily="18" charset="-34"/>
              </a:defRPr>
            </a:lvl1pPr>
          </a:lstStyle>
          <a:p>
            <a:pPr fontAlgn="base">
              <a:spcBef>
                <a:spcPct val="0"/>
              </a:spcBef>
              <a:spcAft>
                <a:spcPct val="0"/>
              </a:spcAft>
              <a:defRPr/>
            </a:pPr>
            <a:fld id="{E411DA59-EC8F-4AFE-9A50-D1D10176295E}" type="datetimeFigureOut">
              <a:rPr lang="en-US" altLang="zh-CN" smtClean="0"/>
              <a:pPr fontAlgn="base">
                <a:spcBef>
                  <a:spcPct val="0"/>
                </a:spcBef>
                <a:spcAft>
                  <a:spcPct val="0"/>
                </a:spcAft>
                <a:defRPr/>
              </a:pPr>
              <a:t>21/08/2020</a:t>
            </a:fld>
            <a:endParaRPr lang="en-US" altLang="zh-CN"/>
          </a:p>
        </p:txBody>
      </p:sp>
      <p:sp>
        <p:nvSpPr>
          <p:cNvPr id="6" name="Footer Placeholder 4"/>
          <p:cNvSpPr>
            <a:spLocks noGrp="1"/>
          </p:cNvSpPr>
          <p:nvPr>
            <p:ph type="ftr" sz="quarter" idx="15"/>
          </p:nvPr>
        </p:nvSpPr>
        <p:spPr>
          <a:xfrm>
            <a:off x="3514725" y="6421561"/>
            <a:ext cx="325755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600">
                <a:solidFill>
                  <a:srgbClr val="000000"/>
                </a:solidFill>
                <a:ea typeface="宋体" panose="02010600030101010101" pitchFamily="2" charset="-122"/>
                <a:cs typeface="Angsana New" panose="02020603050405020304" pitchFamily="18" charset="-34"/>
              </a:defRPr>
            </a:lvl1pPr>
          </a:lstStyle>
          <a:p>
            <a:pPr fontAlgn="base">
              <a:spcBef>
                <a:spcPct val="0"/>
              </a:spcBef>
              <a:spcAft>
                <a:spcPct val="0"/>
              </a:spcAft>
              <a:defRPr/>
            </a:pPr>
            <a:endParaRPr lang="en-US" altLang="zh-CN"/>
          </a:p>
        </p:txBody>
      </p:sp>
      <p:sp>
        <p:nvSpPr>
          <p:cNvPr id="7" name="Slide Number Placeholder 5"/>
          <p:cNvSpPr>
            <a:spLocks noGrp="1"/>
          </p:cNvSpPr>
          <p:nvPr>
            <p:ph type="sldNum" sz="quarter" idx="16"/>
          </p:nvPr>
        </p:nvSpPr>
        <p:spPr>
          <a:xfrm>
            <a:off x="9172575" y="6421561"/>
            <a:ext cx="85725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600">
                <a:solidFill>
                  <a:srgbClr val="000000"/>
                </a:solidFill>
                <a:ea typeface="宋体" panose="02010600030101010101" pitchFamily="2" charset="-122"/>
                <a:cs typeface="Angsana New" panose="02020603050405020304" pitchFamily="18" charset="-34"/>
              </a:defRPr>
            </a:lvl1pPr>
          </a:lstStyle>
          <a:p>
            <a:pPr fontAlgn="base">
              <a:spcBef>
                <a:spcPct val="0"/>
              </a:spcBef>
              <a:spcAft>
                <a:spcPct val="0"/>
              </a:spcAft>
              <a:defRPr/>
            </a:pPr>
            <a:fld id="{0863ECB7-438A-417D-8C0F-18B7CB80572D}" type="slidenum">
              <a:rPr lang="en-US" altLang="zh-CN" smtClean="0"/>
              <a:pPr fontAlgn="base">
                <a:spcBef>
                  <a:spcPct val="0"/>
                </a:spcBef>
                <a:spcAft>
                  <a:spcPct val="0"/>
                </a:spcAft>
                <a:defRPr/>
              </a:pPr>
              <a:t>‹#›</a:t>
            </a:fld>
            <a:endParaRPr lang="en-US" altLang="zh-CN"/>
          </a:p>
        </p:txBody>
      </p:sp>
    </p:spTree>
    <p:extLst>
      <p:ext uri="{BB962C8B-B14F-4D97-AF65-F5344CB8AC3E}">
        <p14:creationId xmlns:p14="http://schemas.microsoft.com/office/powerpoint/2010/main" val="4224791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514350" y="6421504"/>
            <a:ext cx="240030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fld id="{8CD6DB8C-559A-4988-AC16-F2CBD2796AFF}" type="datetimeFigureOut">
              <a:rPr lang="en-US" altLang="th-TH">
                <a:cs typeface="Angsana New" pitchFamily="18" charset="-34"/>
              </a:rPr>
              <a:pPr fontAlgn="base">
                <a:spcBef>
                  <a:spcPct val="0"/>
                </a:spcBef>
                <a:spcAft>
                  <a:spcPct val="0"/>
                </a:spcAft>
                <a:defRPr/>
              </a:pPr>
              <a:t>21/08/2020</a:t>
            </a:fld>
            <a:endParaRPr lang="en-US" altLang="th-TH">
              <a:cs typeface="Angsana New" pitchFamily="18" charset="-34"/>
            </a:endParaRPr>
          </a:p>
        </p:txBody>
      </p:sp>
      <p:sp>
        <p:nvSpPr>
          <p:cNvPr id="3" name="Footer Placeholder 4"/>
          <p:cNvSpPr>
            <a:spLocks noGrp="1"/>
          </p:cNvSpPr>
          <p:nvPr>
            <p:ph type="ftr" sz="quarter" idx="11"/>
          </p:nvPr>
        </p:nvSpPr>
        <p:spPr>
          <a:xfrm>
            <a:off x="3514725" y="6421504"/>
            <a:ext cx="325755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endParaRPr lang="th-TH" altLang="th-TH">
              <a:cs typeface="Angsana New" pitchFamily="18" charset="-34"/>
            </a:endParaRPr>
          </a:p>
        </p:txBody>
      </p:sp>
      <p:sp>
        <p:nvSpPr>
          <p:cNvPr id="4" name="Slide Number Placeholder 5"/>
          <p:cNvSpPr>
            <a:spLocks noGrp="1"/>
          </p:cNvSpPr>
          <p:nvPr>
            <p:ph type="sldNum" sz="quarter" idx="12"/>
          </p:nvPr>
        </p:nvSpPr>
        <p:spPr>
          <a:xfrm>
            <a:off x="9172575" y="6421504"/>
            <a:ext cx="857250" cy="365125"/>
          </a:xfrm>
          <a:prstGeom prst="rect">
            <a:avLst/>
          </a:prstGeom>
        </p:spPr>
        <p:txBody>
          <a:bodyPr/>
          <a:lstStyle>
            <a:lvl1pPr>
              <a:defRPr smtClean="0"/>
            </a:lvl1pPr>
          </a:lstStyle>
          <a:p>
            <a:pPr>
              <a:defRPr/>
            </a:pPr>
            <a:fld id="{0829CCF2-0234-4C3C-8B49-E7B2344C96EB}" type="slidenum">
              <a:rPr lang="en-US" altLang="th-TH" sz="2801">
                <a:solidFill>
                  <a:prstClr val="black"/>
                </a:solidFill>
              </a:rPr>
              <a:pPr>
                <a:defRPr/>
              </a:pPr>
              <a:t>‹#›</a:t>
            </a:fld>
            <a:endParaRPr lang="en-US" altLang="th-TH" sz="2801">
              <a:solidFill>
                <a:prstClr val="black"/>
              </a:solidFill>
            </a:endParaRPr>
          </a:p>
        </p:txBody>
      </p:sp>
    </p:spTree>
    <p:extLst>
      <p:ext uri="{BB962C8B-B14F-4D97-AF65-F5344CB8AC3E}">
        <p14:creationId xmlns:p14="http://schemas.microsoft.com/office/powerpoint/2010/main" val="2955724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9123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5_End Page">
    <p:spTree>
      <p:nvGrpSpPr>
        <p:cNvPr id="1" name=""/>
        <p:cNvGrpSpPr/>
        <p:nvPr/>
      </p:nvGrpSpPr>
      <p:grpSpPr>
        <a:xfrm>
          <a:off x="0" y="0"/>
          <a:ext cx="0" cy="0"/>
          <a:chOff x="0" y="0"/>
          <a:chExt cx="0" cy="0"/>
        </a:xfrm>
      </p:grpSpPr>
      <p:sp>
        <p:nvSpPr>
          <p:cNvPr id="2" name="Rectangle 1035"/>
          <p:cNvSpPr>
            <a:spLocks noChangeArrowheads="1"/>
          </p:cNvSpPr>
          <p:nvPr userDrawn="1"/>
        </p:nvSpPr>
        <p:spPr bwMode="auto">
          <a:xfrm>
            <a:off x="0" y="0"/>
            <a:ext cx="10287000" cy="6858000"/>
          </a:xfrm>
          <a:prstGeom prst="rect">
            <a:avLst/>
          </a:prstGeom>
          <a:noFill/>
          <a:ln w="57150">
            <a:solidFill>
              <a:srgbClr val="FF3300"/>
            </a:solidFill>
            <a:miter lim="800000"/>
            <a:headEnd/>
            <a:tailEnd/>
          </a:ln>
          <a:effectLst/>
        </p:spPr>
        <p:txBody>
          <a:bodyPr wrap="none" anchor="ctr"/>
          <a:lstStyle>
            <a:lvl1pPr eaLnBrk="0" hangingPunct="0">
              <a:defRPr sz="2800">
                <a:solidFill>
                  <a:schemeClr val="tx1"/>
                </a:solidFill>
                <a:latin typeface="Times New Roman" pitchFamily="18" charset="0"/>
                <a:cs typeface="Angsana New" pitchFamily="18" charset="-34"/>
              </a:defRPr>
            </a:lvl1pPr>
            <a:lvl2pPr marL="742950" indent="-285750" eaLnBrk="0" hangingPunct="0">
              <a:defRPr sz="2800">
                <a:solidFill>
                  <a:schemeClr val="tx1"/>
                </a:solidFill>
                <a:latin typeface="Times New Roman" pitchFamily="18" charset="0"/>
                <a:cs typeface="Angsana New" pitchFamily="18" charset="-34"/>
              </a:defRPr>
            </a:lvl2pPr>
            <a:lvl3pPr marL="1143000" indent="-228600" eaLnBrk="0" hangingPunct="0">
              <a:defRPr sz="2800">
                <a:solidFill>
                  <a:schemeClr val="tx1"/>
                </a:solidFill>
                <a:latin typeface="Times New Roman" pitchFamily="18" charset="0"/>
                <a:cs typeface="Angsana New" pitchFamily="18" charset="-34"/>
              </a:defRPr>
            </a:lvl3pPr>
            <a:lvl4pPr marL="1600200" indent="-228600" eaLnBrk="0" hangingPunct="0">
              <a:defRPr sz="2800">
                <a:solidFill>
                  <a:schemeClr val="tx1"/>
                </a:solidFill>
                <a:latin typeface="Times New Roman" pitchFamily="18" charset="0"/>
                <a:cs typeface="Angsana New" pitchFamily="18" charset="-34"/>
              </a:defRPr>
            </a:lvl4pPr>
            <a:lvl5pPr marL="2057400" indent="-228600" eaLnBrk="0" hangingPunct="0">
              <a:defRPr sz="28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8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8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8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800">
                <a:solidFill>
                  <a:schemeClr val="tx1"/>
                </a:solidFill>
                <a:latin typeface="Times New Roman" pitchFamily="18" charset="0"/>
                <a:cs typeface="Angsana New" pitchFamily="18" charset="-34"/>
              </a:defRPr>
            </a:lvl9pPr>
          </a:lstStyle>
          <a:p>
            <a:pPr algn="ctr" eaLnBrk="1" hangingPunct="1">
              <a:lnSpc>
                <a:spcPct val="90000"/>
              </a:lnSpc>
              <a:defRPr/>
            </a:pPr>
            <a:endParaRPr lang="en-US" altLang="en-US" sz="2801">
              <a:solidFill>
                <a:prstClr val="black"/>
              </a:solidFill>
            </a:endParaRPr>
          </a:p>
        </p:txBody>
      </p:sp>
      <p:pic>
        <p:nvPicPr>
          <p:cNvPr id="3" name="Picture 8" descr="Final Kasikorn Logo Green.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276599" y="1844676"/>
            <a:ext cx="381158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796149"/>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6_End Page">
    <p:spTree>
      <p:nvGrpSpPr>
        <p:cNvPr id="1" name=""/>
        <p:cNvGrpSpPr/>
        <p:nvPr/>
      </p:nvGrpSpPr>
      <p:grpSpPr>
        <a:xfrm>
          <a:off x="0" y="0"/>
          <a:ext cx="0" cy="0"/>
          <a:chOff x="0" y="0"/>
          <a:chExt cx="0" cy="0"/>
        </a:xfrm>
      </p:grpSpPr>
      <p:sp>
        <p:nvSpPr>
          <p:cNvPr id="2" name="Rectangle 1035"/>
          <p:cNvSpPr>
            <a:spLocks noChangeArrowheads="1"/>
          </p:cNvSpPr>
          <p:nvPr userDrawn="1"/>
        </p:nvSpPr>
        <p:spPr bwMode="auto">
          <a:xfrm>
            <a:off x="0" y="0"/>
            <a:ext cx="10287000" cy="6858000"/>
          </a:xfrm>
          <a:prstGeom prst="rect">
            <a:avLst/>
          </a:prstGeom>
          <a:noFill/>
          <a:ln w="57150">
            <a:solidFill>
              <a:srgbClr val="FF3300"/>
            </a:solidFill>
            <a:miter lim="800000"/>
            <a:headEnd/>
            <a:tailEnd/>
          </a:ln>
          <a:effectLst/>
        </p:spPr>
        <p:txBody>
          <a:bodyPr wrap="none" anchor="ctr"/>
          <a:lstStyle>
            <a:lvl1pPr eaLnBrk="0" hangingPunct="0">
              <a:defRPr sz="2800">
                <a:solidFill>
                  <a:schemeClr val="tx1"/>
                </a:solidFill>
                <a:latin typeface="Times New Roman" pitchFamily="18" charset="0"/>
                <a:cs typeface="Angsana New" pitchFamily="18" charset="-34"/>
              </a:defRPr>
            </a:lvl1pPr>
            <a:lvl2pPr marL="742950" indent="-285750" eaLnBrk="0" hangingPunct="0">
              <a:defRPr sz="2800">
                <a:solidFill>
                  <a:schemeClr val="tx1"/>
                </a:solidFill>
                <a:latin typeface="Times New Roman" pitchFamily="18" charset="0"/>
                <a:cs typeface="Angsana New" pitchFamily="18" charset="-34"/>
              </a:defRPr>
            </a:lvl2pPr>
            <a:lvl3pPr marL="1143000" indent="-228600" eaLnBrk="0" hangingPunct="0">
              <a:defRPr sz="2800">
                <a:solidFill>
                  <a:schemeClr val="tx1"/>
                </a:solidFill>
                <a:latin typeface="Times New Roman" pitchFamily="18" charset="0"/>
                <a:cs typeface="Angsana New" pitchFamily="18" charset="-34"/>
              </a:defRPr>
            </a:lvl3pPr>
            <a:lvl4pPr marL="1600200" indent="-228600" eaLnBrk="0" hangingPunct="0">
              <a:defRPr sz="2800">
                <a:solidFill>
                  <a:schemeClr val="tx1"/>
                </a:solidFill>
                <a:latin typeface="Times New Roman" pitchFamily="18" charset="0"/>
                <a:cs typeface="Angsana New" pitchFamily="18" charset="-34"/>
              </a:defRPr>
            </a:lvl4pPr>
            <a:lvl5pPr marL="2057400" indent="-228600" eaLnBrk="0" hangingPunct="0">
              <a:defRPr sz="28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8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8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8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800">
                <a:solidFill>
                  <a:schemeClr val="tx1"/>
                </a:solidFill>
                <a:latin typeface="Times New Roman" pitchFamily="18" charset="0"/>
                <a:cs typeface="Angsana New" pitchFamily="18" charset="-34"/>
              </a:defRPr>
            </a:lvl9pPr>
          </a:lstStyle>
          <a:p>
            <a:pPr algn="ctr" eaLnBrk="1" hangingPunct="1">
              <a:lnSpc>
                <a:spcPct val="90000"/>
              </a:lnSpc>
              <a:defRPr/>
            </a:pPr>
            <a:endParaRPr lang="en-US" altLang="en-US" sz="2801">
              <a:solidFill>
                <a:prstClr val="black"/>
              </a:solidFill>
            </a:endParaRPr>
          </a:p>
        </p:txBody>
      </p:sp>
      <p:pic>
        <p:nvPicPr>
          <p:cNvPr id="3" name="Picture 8" descr="Final Kasikorn Logo Green.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276599" y="1844676"/>
            <a:ext cx="381158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144236"/>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Content with Caption">
    <p:spTree>
      <p:nvGrpSpPr>
        <p:cNvPr id="1" name=""/>
        <p:cNvGrpSpPr/>
        <p:nvPr/>
      </p:nvGrpSpPr>
      <p:grpSpPr>
        <a:xfrm>
          <a:off x="0" y="0"/>
          <a:ext cx="0" cy="0"/>
          <a:chOff x="0" y="0"/>
          <a:chExt cx="0" cy="0"/>
        </a:xfrm>
      </p:grpSpPr>
      <p:sp>
        <p:nvSpPr>
          <p:cNvPr id="4" name="Freeform 3"/>
          <p:cNvSpPr>
            <a:spLocks/>
          </p:cNvSpPr>
          <p:nvPr userDrawn="1"/>
        </p:nvSpPr>
        <p:spPr bwMode="auto">
          <a:xfrm>
            <a:off x="0" y="4287838"/>
            <a:ext cx="10287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sz="1800">
              <a:solidFill>
                <a:prstClr val="white"/>
              </a:solidFill>
            </a:endParaRPr>
          </a:p>
        </p:txBody>
      </p:sp>
      <p:sp>
        <p:nvSpPr>
          <p:cNvPr id="5" name="Freeform 4"/>
          <p:cNvSpPr>
            <a:spLocks/>
          </p:cNvSpPr>
          <p:nvPr userDrawn="1"/>
        </p:nvSpPr>
        <p:spPr bwMode="auto">
          <a:xfrm>
            <a:off x="8143875" y="24"/>
            <a:ext cx="2057400" cy="6403975"/>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sz="1800">
              <a:solidFill>
                <a:prstClr val="white"/>
              </a:solidFill>
            </a:endParaRPr>
          </a:p>
        </p:txBody>
      </p:sp>
      <p:sp>
        <p:nvSpPr>
          <p:cNvPr id="6" name="Rectangle 5"/>
          <p:cNvSpPr>
            <a:spLocks noChangeArrowheads="1"/>
          </p:cNvSpPr>
          <p:nvPr/>
        </p:nvSpPr>
        <p:spPr bwMode="auto">
          <a:xfrm>
            <a:off x="171453" y="152400"/>
            <a:ext cx="9937751" cy="304800"/>
          </a:xfrm>
          <a:prstGeom prst="rect">
            <a:avLst/>
          </a:prstGeom>
          <a:solidFill>
            <a:schemeClr val="accent6">
              <a:lumMod val="50000"/>
            </a:schemeClr>
          </a:solidFill>
          <a:ln w="9525" cap="flat" cmpd="sng" algn="ctr">
            <a:no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800">
              <a:solidFill>
                <a:srgbClr val="FFFFFF"/>
              </a:solidFill>
            </a:endParaRPr>
          </a:p>
        </p:txBody>
      </p:sp>
      <p:sp>
        <p:nvSpPr>
          <p:cNvPr id="7" name="Rectangle 20"/>
          <p:cNvSpPr>
            <a:spLocks noChangeArrowheads="1"/>
          </p:cNvSpPr>
          <p:nvPr/>
        </p:nvSpPr>
        <p:spPr bwMode="white">
          <a:xfrm>
            <a:off x="0" y="6705600"/>
            <a:ext cx="10287000" cy="1524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800">
              <a:solidFill>
                <a:srgbClr val="FFFFFF"/>
              </a:solidFill>
            </a:endParaRPr>
          </a:p>
        </p:txBody>
      </p:sp>
      <p:sp>
        <p:nvSpPr>
          <p:cNvPr id="8" name="Rectangle 21"/>
          <p:cNvSpPr>
            <a:spLocks noChangeArrowheads="1"/>
          </p:cNvSpPr>
          <p:nvPr/>
        </p:nvSpPr>
        <p:spPr bwMode="white">
          <a:xfrm>
            <a:off x="10115550" y="0"/>
            <a:ext cx="171450" cy="68580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800">
              <a:solidFill>
                <a:srgbClr val="FFFFFF"/>
              </a:solidFill>
            </a:endParaRPr>
          </a:p>
        </p:txBody>
      </p:sp>
      <p:sp>
        <p:nvSpPr>
          <p:cNvPr id="9" name="Rectangle 22"/>
          <p:cNvSpPr>
            <a:spLocks noChangeArrowheads="1"/>
          </p:cNvSpPr>
          <p:nvPr/>
        </p:nvSpPr>
        <p:spPr bwMode="white">
          <a:xfrm>
            <a:off x="0" y="19"/>
            <a:ext cx="10287000" cy="119063"/>
          </a:xfrm>
          <a:prstGeom prst="rect">
            <a:avLst/>
          </a:prstGeom>
          <a:solidFill>
            <a:schemeClr val="bg1"/>
          </a:solidFill>
          <a:ln>
            <a:noFill/>
          </a:ln>
        </p:spPr>
        <p:txBody>
          <a:bodyPr wrap="none" anchor="ctr"/>
          <a:lstStyle/>
          <a:p>
            <a:pPr fontAlgn="base">
              <a:spcBef>
                <a:spcPct val="0"/>
              </a:spcBef>
              <a:spcAft>
                <a:spcPct val="0"/>
              </a:spcAft>
              <a:defRPr/>
            </a:pPr>
            <a:endParaRPr lang="th-TH" altLang="th-TH" sz="1800">
              <a:solidFill>
                <a:srgbClr val="FFFFFF"/>
              </a:solidFill>
            </a:endParaRPr>
          </a:p>
        </p:txBody>
      </p:sp>
      <p:sp>
        <p:nvSpPr>
          <p:cNvPr id="10" name="Rectangle 27"/>
          <p:cNvSpPr>
            <a:spLocks noChangeArrowheads="1"/>
          </p:cNvSpPr>
          <p:nvPr/>
        </p:nvSpPr>
        <p:spPr bwMode="white">
          <a:xfrm>
            <a:off x="0" y="0"/>
            <a:ext cx="171450" cy="68580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800">
              <a:solidFill>
                <a:srgbClr val="FFFFFF"/>
              </a:solidFill>
            </a:endParaRPr>
          </a:p>
        </p:txBody>
      </p:sp>
      <p:sp>
        <p:nvSpPr>
          <p:cNvPr id="11" name="Straight Connector 10"/>
          <p:cNvSpPr>
            <a:spLocks noChangeShapeType="1"/>
          </p:cNvSpPr>
          <p:nvPr/>
        </p:nvSpPr>
        <p:spPr bwMode="auto">
          <a:xfrm>
            <a:off x="171453" y="533400"/>
            <a:ext cx="9937751" cy="0"/>
          </a:xfrm>
          <a:prstGeom prst="line">
            <a:avLst/>
          </a:prstGeom>
          <a:noFill/>
          <a:ln w="11430" cap="flat" cmpd="sng" algn="ctr">
            <a:solidFill>
              <a:schemeClr val="accent6">
                <a:lumMod val="75000"/>
              </a:schemeClr>
            </a:solidFill>
            <a:prstDash val="sysDash"/>
            <a:round/>
            <a:headEnd type="none" w="med" len="med"/>
            <a:tailEnd type="none" w="med" len="med"/>
          </a:ln>
          <a:effectLst/>
        </p:spPr>
        <p:txBody>
          <a:bodyPr wrap="none" anchor="ctr"/>
          <a:lstStyle/>
          <a:p>
            <a:pPr>
              <a:defRPr/>
            </a:pPr>
            <a:endParaRPr lang="en-US" sz="1800">
              <a:solidFill>
                <a:prstClr val="white"/>
              </a:solidFill>
            </a:endParaRPr>
          </a:p>
        </p:txBody>
      </p:sp>
      <p:sp>
        <p:nvSpPr>
          <p:cNvPr id="12" name="Rectangle 11"/>
          <p:cNvSpPr>
            <a:spLocks noChangeArrowheads="1"/>
          </p:cNvSpPr>
          <p:nvPr/>
        </p:nvSpPr>
        <p:spPr bwMode="auto">
          <a:xfrm>
            <a:off x="168276" y="6388204"/>
            <a:ext cx="9937751" cy="309563"/>
          </a:xfrm>
          <a:prstGeom prst="rect">
            <a:avLst/>
          </a:prstGeom>
          <a:solidFill>
            <a:schemeClr val="accent6">
              <a:lumMod val="50000"/>
            </a:schemeClr>
          </a:solidFill>
          <a:ln w="9525" cap="flat" cmpd="sng" algn="ctr">
            <a:no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800">
              <a:solidFill>
                <a:srgbClr val="FFFFFF"/>
              </a:solidFill>
            </a:endParaRPr>
          </a:p>
        </p:txBody>
      </p:sp>
      <p:sp>
        <p:nvSpPr>
          <p:cNvPr id="13" name="Rectangle 12"/>
          <p:cNvSpPr>
            <a:spLocks noChangeArrowheads="1"/>
          </p:cNvSpPr>
          <p:nvPr/>
        </p:nvSpPr>
        <p:spPr bwMode="auto">
          <a:xfrm>
            <a:off x="171453" y="152400"/>
            <a:ext cx="9937751" cy="6546850"/>
          </a:xfrm>
          <a:prstGeom prst="rect">
            <a:avLst/>
          </a:prstGeom>
          <a:noFill/>
          <a:ln w="9525" cap="flat" cmpd="sng" algn="ctr">
            <a:solidFill>
              <a:schemeClr val="accent6">
                <a:lumMod val="75000"/>
              </a:schemeClr>
            </a:solid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800">
              <a:solidFill>
                <a:srgbClr val="FFFFFF"/>
              </a:solidFill>
            </a:endParaRPr>
          </a:p>
        </p:txBody>
      </p:sp>
      <p:sp>
        <p:nvSpPr>
          <p:cNvPr id="14" name="Rectangle 13"/>
          <p:cNvSpPr/>
          <p:nvPr userDrawn="1"/>
        </p:nvSpPr>
        <p:spPr>
          <a:xfrm>
            <a:off x="174159" y="3657600"/>
            <a:ext cx="9932321" cy="1676400"/>
          </a:xfrm>
          <a:prstGeom prst="rect">
            <a:avLst/>
          </a:prstGeom>
          <a:solidFill>
            <a:srgbClr val="FFFFFF">
              <a:alpha val="66000"/>
            </a:srgbClr>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15" name="Rectangle 14"/>
          <p:cNvSpPr/>
          <p:nvPr userDrawn="1"/>
        </p:nvSpPr>
        <p:spPr>
          <a:xfrm>
            <a:off x="174627" y="4559404"/>
            <a:ext cx="9940925" cy="663575"/>
          </a:xfrm>
          <a:prstGeom prst="rect">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24" name="Subtitle 2"/>
          <p:cNvSpPr>
            <a:spLocks noGrp="1"/>
          </p:cNvSpPr>
          <p:nvPr>
            <p:ph type="subTitle" idx="1"/>
          </p:nvPr>
        </p:nvSpPr>
        <p:spPr>
          <a:xfrm>
            <a:off x="247451" y="4648200"/>
            <a:ext cx="9763853" cy="457200"/>
          </a:xfrm>
          <a:prstGeom prst="rect">
            <a:avLst/>
          </a:prstGeom>
          <a:solidFill>
            <a:schemeClr val="bg1">
              <a:lumMod val="85000"/>
              <a:alpha val="5000"/>
            </a:schemeClr>
          </a:solidFill>
          <a:ln>
            <a:solidFill>
              <a:schemeClr val="tx1">
                <a:lumMod val="50000"/>
                <a:lumOff val="50000"/>
              </a:schemeClr>
            </a:solidFill>
          </a:ln>
        </p:spPr>
        <p:txBody>
          <a:bodyPr anchor="ctr">
            <a:normAutofit/>
          </a:bodyPr>
          <a:lstStyle>
            <a:lvl1pPr marL="0" indent="0" algn="ctr">
              <a:buNone/>
              <a:defRPr sz="1800" cap="all" spc="300" baseline="0">
                <a:solidFill>
                  <a:srgbClr val="FFFFFF"/>
                </a:solidFill>
              </a:defRPr>
            </a:lvl1pPr>
            <a:lvl2pPr marL="457232" indent="0" algn="ctr">
              <a:buNone/>
              <a:defRPr>
                <a:solidFill>
                  <a:schemeClr val="tx1">
                    <a:tint val="75000"/>
                  </a:schemeClr>
                </a:solidFill>
              </a:defRPr>
            </a:lvl2pPr>
            <a:lvl3pPr marL="914466" indent="0" algn="ctr">
              <a:buNone/>
              <a:defRPr>
                <a:solidFill>
                  <a:schemeClr val="tx1">
                    <a:tint val="75000"/>
                  </a:schemeClr>
                </a:solidFill>
              </a:defRPr>
            </a:lvl3pPr>
            <a:lvl4pPr marL="1371698" indent="0" algn="ctr">
              <a:buNone/>
              <a:defRPr>
                <a:solidFill>
                  <a:schemeClr val="tx1">
                    <a:tint val="75000"/>
                  </a:schemeClr>
                </a:solidFill>
              </a:defRPr>
            </a:lvl4pPr>
            <a:lvl5pPr marL="1828931" indent="0" algn="ctr">
              <a:buNone/>
              <a:defRPr>
                <a:solidFill>
                  <a:schemeClr val="tx1">
                    <a:tint val="75000"/>
                  </a:schemeClr>
                </a:solidFill>
              </a:defRPr>
            </a:lvl5pPr>
            <a:lvl6pPr marL="2286164" indent="0" algn="ctr">
              <a:buNone/>
              <a:defRPr>
                <a:solidFill>
                  <a:schemeClr val="tx1">
                    <a:tint val="75000"/>
                  </a:schemeClr>
                </a:solidFill>
              </a:defRPr>
            </a:lvl6pPr>
            <a:lvl7pPr marL="2743397" indent="0" algn="ctr">
              <a:buNone/>
              <a:defRPr>
                <a:solidFill>
                  <a:schemeClr val="tx1">
                    <a:tint val="75000"/>
                  </a:schemeClr>
                </a:solidFill>
              </a:defRPr>
            </a:lvl7pPr>
            <a:lvl8pPr marL="3200630" indent="0" algn="ctr">
              <a:buNone/>
              <a:defRPr>
                <a:solidFill>
                  <a:schemeClr val="tx1">
                    <a:tint val="75000"/>
                  </a:schemeClr>
                </a:solidFill>
              </a:defRPr>
            </a:lvl8pPr>
            <a:lvl9pPr marL="3657863" indent="0" algn="ctr">
              <a:buNone/>
              <a:defRPr>
                <a:solidFill>
                  <a:schemeClr val="tx1">
                    <a:tint val="75000"/>
                  </a:schemeClr>
                </a:solidFill>
              </a:defRPr>
            </a:lvl9pPr>
          </a:lstStyle>
          <a:p>
            <a:endParaRPr lang="en-US" dirty="0"/>
          </a:p>
        </p:txBody>
      </p:sp>
      <p:sp>
        <p:nvSpPr>
          <p:cNvPr id="25" name="Title 1"/>
          <p:cNvSpPr>
            <a:spLocks noGrp="1"/>
          </p:cNvSpPr>
          <p:nvPr>
            <p:ph type="ctrTitle"/>
          </p:nvPr>
        </p:nvSpPr>
        <p:spPr>
          <a:xfrm>
            <a:off x="257175" y="3733800"/>
            <a:ext cx="9778151" cy="712434"/>
          </a:xfrm>
          <a:prstGeom prst="rect">
            <a:avLst/>
          </a:prstGeom>
          <a:solidFill>
            <a:schemeClr val="bg1">
              <a:lumMod val="95000"/>
              <a:alpha val="3000"/>
            </a:schemeClr>
          </a:solidFill>
          <a:ln>
            <a:solidFill>
              <a:schemeClr val="tx1"/>
            </a:solidFill>
            <a:prstDash val="sysDot"/>
          </a:ln>
        </p:spPr>
        <p:txBody>
          <a:bodyPr anchor="b" anchorCtr="0">
            <a:noAutofit/>
          </a:bodyPr>
          <a:lstStyle>
            <a:lvl1pPr>
              <a:defRPr sz="4000">
                <a:solidFill>
                  <a:srgbClr val="326557"/>
                </a:solidFill>
              </a:defRPr>
            </a:lvl1pPr>
          </a:lstStyle>
          <a:p>
            <a:endParaRPr lang="en-US" dirty="0"/>
          </a:p>
        </p:txBody>
      </p:sp>
    </p:spTree>
    <p:extLst>
      <p:ext uri="{BB962C8B-B14F-4D97-AF65-F5344CB8AC3E}">
        <p14:creationId xmlns:p14="http://schemas.microsoft.com/office/powerpoint/2010/main" val="3700317042"/>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4" name="Picture 46" descr="Tab_2013B"/>
          <p:cNvPicPr>
            <a:picLocks noChangeAspect="1" noChangeArrowheads="1"/>
          </p:cNvPicPr>
          <p:nvPr userDrawn="1"/>
        </p:nvPicPr>
        <p:blipFill>
          <a:blip r:embed="rId2"/>
          <a:srcRect/>
          <a:stretch>
            <a:fillRect/>
          </a:stretch>
        </p:blipFill>
        <p:spPr bwMode="auto">
          <a:xfrm>
            <a:off x="0" y="6396038"/>
            <a:ext cx="10287000" cy="461962"/>
          </a:xfrm>
          <a:prstGeom prst="rect">
            <a:avLst/>
          </a:prstGeom>
          <a:noFill/>
          <a:ln w="9525">
            <a:noFill/>
            <a:miter lim="800000"/>
            <a:headEnd/>
            <a:tailEnd/>
          </a:ln>
        </p:spPr>
      </p:pic>
      <p:sp>
        <p:nvSpPr>
          <p:cNvPr id="5" name="Freeform 4"/>
          <p:cNvSpPr>
            <a:spLocks/>
          </p:cNvSpPr>
          <p:nvPr userDrawn="1"/>
        </p:nvSpPr>
        <p:spPr bwMode="auto">
          <a:xfrm>
            <a:off x="0" y="4751388"/>
            <a:ext cx="10287000" cy="16446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sz="1800">
              <a:solidFill>
                <a:prstClr val="white"/>
              </a:solidFill>
            </a:endParaRPr>
          </a:p>
        </p:txBody>
      </p:sp>
      <p:sp>
        <p:nvSpPr>
          <p:cNvPr id="6" name="Freeform 5"/>
          <p:cNvSpPr>
            <a:spLocks/>
          </p:cNvSpPr>
          <p:nvPr/>
        </p:nvSpPr>
        <p:spPr bwMode="auto">
          <a:xfrm>
            <a:off x="6869115" y="0"/>
            <a:ext cx="3417887" cy="6396038"/>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sz="1800">
              <a:solidFill>
                <a:prstClr val="white"/>
              </a:solidFill>
            </a:endParaRPr>
          </a:p>
        </p:txBody>
      </p:sp>
      <p:sp>
        <p:nvSpPr>
          <p:cNvPr id="7" name="Rectangle 6"/>
          <p:cNvSpPr/>
          <p:nvPr userDrawn="1"/>
        </p:nvSpPr>
        <p:spPr>
          <a:xfrm>
            <a:off x="0" y="3657600"/>
            <a:ext cx="10287000" cy="1676400"/>
          </a:xfrm>
          <a:prstGeom prst="rect">
            <a:avLst/>
          </a:prstGeom>
          <a:solidFill>
            <a:srgbClr val="FFFFFF">
              <a:alpha val="66000"/>
            </a:srgbClr>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8" name="Rectangle 7"/>
          <p:cNvSpPr/>
          <p:nvPr userDrawn="1"/>
        </p:nvSpPr>
        <p:spPr>
          <a:xfrm>
            <a:off x="35" y="4559404"/>
            <a:ext cx="10296525" cy="663575"/>
          </a:xfrm>
          <a:prstGeom prst="rect">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grpSp>
        <p:nvGrpSpPr>
          <p:cNvPr id="2" name="Group 39"/>
          <p:cNvGrpSpPr>
            <a:grpSpLocks/>
          </p:cNvGrpSpPr>
          <p:nvPr userDrawn="1"/>
        </p:nvGrpSpPr>
        <p:grpSpPr bwMode="auto">
          <a:xfrm>
            <a:off x="0" y="19"/>
            <a:ext cx="10287000" cy="836613"/>
            <a:chOff x="0" y="0"/>
            <a:chExt cx="5760" cy="527"/>
          </a:xfrm>
        </p:grpSpPr>
        <p:sp>
          <p:nvSpPr>
            <p:cNvPr id="10" name="Rectangle 28"/>
            <p:cNvSpPr>
              <a:spLocks noChangeArrowheads="1"/>
            </p:cNvSpPr>
            <p:nvPr/>
          </p:nvSpPr>
          <p:spPr bwMode="white">
            <a:xfrm>
              <a:off x="0" y="0"/>
              <a:ext cx="5760" cy="527"/>
            </a:xfrm>
            <a:prstGeom prst="rect">
              <a:avLst/>
            </a:prstGeom>
            <a:solidFill>
              <a:srgbClr val="FFFFFF"/>
            </a:solidFill>
            <a:ln>
              <a:noFill/>
            </a:ln>
          </p:spPr>
          <p:txBody>
            <a:bodyPr wrap="none" anchor="ctr"/>
            <a:lstStyle/>
            <a:p>
              <a:pPr fontAlgn="base">
                <a:spcBef>
                  <a:spcPct val="0"/>
                </a:spcBef>
                <a:spcAft>
                  <a:spcPct val="0"/>
                </a:spcAft>
                <a:defRPr/>
              </a:pPr>
              <a:endParaRPr lang="th-TH" altLang="th-TH" sz="1800">
                <a:solidFill>
                  <a:srgbClr val="000000"/>
                </a:solidFill>
              </a:endParaRPr>
            </a:p>
          </p:txBody>
        </p:sp>
        <p:pic>
          <p:nvPicPr>
            <p:cNvPr id="11" name="Picture 34" descr="KB H to powv10"/>
            <p:cNvPicPr>
              <a:picLocks noChangeAspect="1" noChangeArrowheads="1"/>
            </p:cNvPicPr>
            <p:nvPr/>
          </p:nvPicPr>
          <p:blipFill>
            <a:blip r:embed="rId3"/>
            <a:srcRect/>
            <a:stretch>
              <a:fillRect/>
            </a:stretch>
          </p:blipFill>
          <p:spPr bwMode="auto">
            <a:xfrm>
              <a:off x="4206" y="92"/>
              <a:ext cx="1410" cy="367"/>
            </a:xfrm>
            <a:prstGeom prst="rect">
              <a:avLst/>
            </a:prstGeom>
            <a:noFill/>
            <a:ln w="9525">
              <a:noFill/>
              <a:miter lim="800000"/>
              <a:headEnd/>
              <a:tailEnd/>
            </a:ln>
          </p:spPr>
        </p:pic>
        <p:pic>
          <p:nvPicPr>
            <p:cNvPr id="12" name="Picture 23" descr="1KB_Power07"/>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96" y="73"/>
              <a:ext cx="548" cy="409"/>
            </a:xfrm>
            <a:prstGeom prst="rect">
              <a:avLst/>
            </a:prstGeom>
            <a:noFill/>
            <a:ln w="9525">
              <a:noFill/>
              <a:miter lim="800000"/>
              <a:headEnd/>
              <a:tailEnd/>
            </a:ln>
          </p:spPr>
        </p:pic>
      </p:grpSp>
      <p:sp>
        <p:nvSpPr>
          <p:cNvPr id="24" name="Subtitle 2"/>
          <p:cNvSpPr>
            <a:spLocks noGrp="1"/>
          </p:cNvSpPr>
          <p:nvPr>
            <p:ph type="subTitle" idx="1"/>
          </p:nvPr>
        </p:nvSpPr>
        <p:spPr>
          <a:xfrm>
            <a:off x="76252" y="4648200"/>
            <a:ext cx="10112515" cy="457200"/>
          </a:xfrm>
          <a:prstGeom prst="rect">
            <a:avLst/>
          </a:prstGeom>
          <a:solidFill>
            <a:schemeClr val="bg1">
              <a:lumMod val="85000"/>
              <a:alpha val="5000"/>
            </a:schemeClr>
          </a:solidFill>
          <a:ln>
            <a:solidFill>
              <a:schemeClr val="tx1">
                <a:lumMod val="50000"/>
                <a:lumOff val="50000"/>
              </a:schemeClr>
            </a:solidFill>
          </a:ln>
        </p:spPr>
        <p:txBody>
          <a:bodyPr anchor="ctr">
            <a:normAutofit/>
          </a:bodyPr>
          <a:lstStyle>
            <a:lvl1pPr marL="0" indent="0" algn="ctr">
              <a:buNone/>
              <a:defRPr sz="1800" cap="all" spc="300" baseline="0">
                <a:solidFill>
                  <a:srgbClr val="FFFFFF"/>
                </a:solidFill>
              </a:defRPr>
            </a:lvl1pPr>
            <a:lvl2pPr marL="457232" indent="0" algn="ctr">
              <a:buNone/>
              <a:defRPr>
                <a:solidFill>
                  <a:schemeClr val="tx1">
                    <a:tint val="75000"/>
                  </a:schemeClr>
                </a:solidFill>
              </a:defRPr>
            </a:lvl2pPr>
            <a:lvl3pPr marL="914466" indent="0" algn="ctr">
              <a:buNone/>
              <a:defRPr>
                <a:solidFill>
                  <a:schemeClr val="tx1">
                    <a:tint val="75000"/>
                  </a:schemeClr>
                </a:solidFill>
              </a:defRPr>
            </a:lvl3pPr>
            <a:lvl4pPr marL="1371698" indent="0" algn="ctr">
              <a:buNone/>
              <a:defRPr>
                <a:solidFill>
                  <a:schemeClr val="tx1">
                    <a:tint val="75000"/>
                  </a:schemeClr>
                </a:solidFill>
              </a:defRPr>
            </a:lvl4pPr>
            <a:lvl5pPr marL="1828931" indent="0" algn="ctr">
              <a:buNone/>
              <a:defRPr>
                <a:solidFill>
                  <a:schemeClr val="tx1">
                    <a:tint val="75000"/>
                  </a:schemeClr>
                </a:solidFill>
              </a:defRPr>
            </a:lvl5pPr>
            <a:lvl6pPr marL="2286164" indent="0" algn="ctr">
              <a:buNone/>
              <a:defRPr>
                <a:solidFill>
                  <a:schemeClr val="tx1">
                    <a:tint val="75000"/>
                  </a:schemeClr>
                </a:solidFill>
              </a:defRPr>
            </a:lvl6pPr>
            <a:lvl7pPr marL="2743397" indent="0" algn="ctr">
              <a:buNone/>
              <a:defRPr>
                <a:solidFill>
                  <a:schemeClr val="tx1">
                    <a:tint val="75000"/>
                  </a:schemeClr>
                </a:solidFill>
              </a:defRPr>
            </a:lvl7pPr>
            <a:lvl8pPr marL="3200630" indent="0" algn="ctr">
              <a:buNone/>
              <a:defRPr>
                <a:solidFill>
                  <a:schemeClr val="tx1">
                    <a:tint val="75000"/>
                  </a:schemeClr>
                </a:solidFill>
              </a:defRPr>
            </a:lvl8pPr>
            <a:lvl9pPr marL="3657863" indent="0" algn="ctr">
              <a:buNone/>
              <a:defRPr>
                <a:solidFill>
                  <a:schemeClr val="tx1">
                    <a:tint val="75000"/>
                  </a:schemeClr>
                </a:solidFill>
              </a:defRPr>
            </a:lvl9pPr>
          </a:lstStyle>
          <a:p>
            <a:endParaRPr lang="en-US" dirty="0"/>
          </a:p>
        </p:txBody>
      </p:sp>
      <p:sp>
        <p:nvSpPr>
          <p:cNvPr id="25" name="Title 1"/>
          <p:cNvSpPr>
            <a:spLocks noGrp="1"/>
          </p:cNvSpPr>
          <p:nvPr>
            <p:ph type="ctrTitle"/>
          </p:nvPr>
        </p:nvSpPr>
        <p:spPr>
          <a:xfrm>
            <a:off x="85725" y="3733800"/>
            <a:ext cx="10127324" cy="712434"/>
          </a:xfrm>
          <a:prstGeom prst="rect">
            <a:avLst/>
          </a:prstGeom>
          <a:solidFill>
            <a:schemeClr val="bg1">
              <a:lumMod val="95000"/>
              <a:alpha val="3000"/>
            </a:schemeClr>
          </a:solidFill>
          <a:ln>
            <a:solidFill>
              <a:schemeClr val="tx1"/>
            </a:solidFill>
            <a:prstDash val="sysDot"/>
          </a:ln>
        </p:spPr>
        <p:txBody>
          <a:bodyPr anchor="b" anchorCtr="0">
            <a:noAutofit/>
          </a:bodyPr>
          <a:lstStyle>
            <a:lvl1pPr>
              <a:defRPr sz="4000">
                <a:solidFill>
                  <a:srgbClr val="326557"/>
                </a:solidFill>
              </a:defRPr>
            </a:lvl1pPr>
          </a:lstStyle>
          <a:p>
            <a:endParaRPr lang="en-US" dirty="0"/>
          </a:p>
        </p:txBody>
      </p:sp>
      <p:sp>
        <p:nvSpPr>
          <p:cNvPr id="13" name="Slide Number Placeholder 26"/>
          <p:cNvSpPr>
            <a:spLocks noGrp="1"/>
          </p:cNvSpPr>
          <p:nvPr>
            <p:ph type="sldNum" sz="quarter" idx="10"/>
          </p:nvPr>
        </p:nvSpPr>
        <p:spPr>
          <a:xfrm>
            <a:off x="9172575" y="6421542"/>
            <a:ext cx="857250" cy="365125"/>
          </a:xfrm>
          <a:prstGeom prst="rect">
            <a:avLst/>
          </a:prstGeom>
        </p:spPr>
        <p:txBody>
          <a:bodyPr/>
          <a:lstStyle>
            <a:lvl1pPr>
              <a:defRPr smtClean="0"/>
            </a:lvl1pPr>
          </a:lstStyle>
          <a:p>
            <a:pPr>
              <a:defRPr/>
            </a:pPr>
            <a:fld id="{CCDF3CDC-9A1E-4EB6-990B-6995859160D1}"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27160138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50" y="1600206"/>
            <a:ext cx="4114800" cy="4525963"/>
          </a:xfrm>
          <a:prstGeom prst="rect">
            <a:avLst/>
          </a:prstGeom>
        </p:spPr>
        <p:txBody>
          <a:bodyPr/>
          <a:lstStyle>
            <a:lvl1pPr>
              <a:defRPr sz="2400"/>
            </a:lvl1pPr>
            <a:lvl2pPr>
              <a:defRPr sz="22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7850" y="1600206"/>
            <a:ext cx="4114800" cy="4525963"/>
          </a:xfrm>
          <a:prstGeom prst="rect">
            <a:avLst/>
          </a:prstGeom>
        </p:spPr>
        <p:txBody>
          <a:bodyPr/>
          <a:lstStyle>
            <a:lvl1pPr>
              <a:defRPr sz="2400"/>
            </a:lvl1pPr>
            <a:lvl2pPr>
              <a:defRPr sz="22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p:cNvSpPr>
            <a:spLocks noGrp="1"/>
          </p:cNvSpPr>
          <p:nvPr>
            <p:ph type="title"/>
          </p:nvPr>
        </p:nvSpPr>
        <p:spPr>
          <a:xfrm>
            <a:off x="514383" y="859661"/>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5" name="Slide Number Placeholder 6"/>
          <p:cNvSpPr>
            <a:spLocks noGrp="1"/>
          </p:cNvSpPr>
          <p:nvPr>
            <p:ph type="sldNum" sz="quarter" idx="10"/>
          </p:nvPr>
        </p:nvSpPr>
        <p:spPr>
          <a:xfrm>
            <a:off x="9172575" y="6421542"/>
            <a:ext cx="857250" cy="365125"/>
          </a:xfrm>
          <a:prstGeom prst="rect">
            <a:avLst/>
          </a:prstGeom>
        </p:spPr>
        <p:txBody>
          <a:bodyPr/>
          <a:lstStyle>
            <a:lvl1pPr>
              <a:defRPr smtClean="0"/>
            </a:lvl1pPr>
          </a:lstStyle>
          <a:p>
            <a:pPr>
              <a:defRPr/>
            </a:pPr>
            <a:fld id="{8B7C38BF-0A44-45D1-8803-6A01AE06609F}"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29952244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grpSp>
        <p:nvGrpSpPr>
          <p:cNvPr id="2" name="Group 17"/>
          <p:cNvGrpSpPr>
            <a:grpSpLocks/>
          </p:cNvGrpSpPr>
          <p:nvPr userDrawn="1"/>
        </p:nvGrpSpPr>
        <p:grpSpPr bwMode="auto">
          <a:xfrm>
            <a:off x="1" y="1397000"/>
            <a:ext cx="10266363" cy="127000"/>
            <a:chOff x="68307" y="1371600"/>
            <a:chExt cx="9006840" cy="125007"/>
          </a:xfrm>
        </p:grpSpPr>
        <p:sp>
          <p:nvSpPr>
            <p:cNvPr id="6" name="Rectangle 5"/>
            <p:cNvSpPr/>
            <p:nvPr userDrawn="1"/>
          </p:nvSpPr>
          <p:spPr>
            <a:xfrm>
              <a:off x="68307" y="1371600"/>
              <a:ext cx="9006840" cy="125007"/>
            </a:xfrm>
            <a:prstGeom prst="rect">
              <a:avLst/>
            </a:prstGeom>
            <a:solidFill>
              <a:schemeClr val="bg1">
                <a:lumMod val="50000"/>
                <a:lumOff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7" name="Rectangle 6"/>
            <p:cNvSpPr/>
            <p:nvPr userDrawn="1"/>
          </p:nvSpPr>
          <p:spPr>
            <a:xfrm flipV="1">
              <a:off x="68307" y="1371600"/>
              <a:ext cx="9006840" cy="91440"/>
            </a:xfrm>
            <a:prstGeom prst="rect">
              <a:avLst/>
            </a:prstGeom>
            <a:solidFill>
              <a:srgbClr val="C00000"/>
            </a:solidFill>
            <a:ln w="19050" cap="sq" cmpd="sng" algn="ctr">
              <a:noFill/>
              <a:prstDash val="solid"/>
            </a:ln>
            <a:effectLst>
              <a:outerShdw blurRad="50800" dist="38100" dir="18900000" algn="bl" rotWithShape="0">
                <a:prstClr val="black">
                  <a:alpha val="40000"/>
                </a:prstClr>
              </a:outerShdw>
            </a:effectLst>
            <a:scene3d>
              <a:camera prst="orthographicFront"/>
              <a:lightRig rig="threePt" dir="t"/>
            </a:scene3d>
            <a:sp3d>
              <a:bevelT w="101600" prst="riblet"/>
            </a:sp3d>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grpSp>
      <p:sp>
        <p:nvSpPr>
          <p:cNvPr id="10" name="Content Placeholder 2"/>
          <p:cNvSpPr>
            <a:spLocks noGrp="1"/>
          </p:cNvSpPr>
          <p:nvPr>
            <p:ph sz="half" idx="1"/>
          </p:nvPr>
        </p:nvSpPr>
        <p:spPr>
          <a:xfrm>
            <a:off x="514350" y="1600206"/>
            <a:ext cx="4114800" cy="4525963"/>
          </a:xfrm>
          <a:prstGeom prst="rect">
            <a:avLst/>
          </a:prstGeom>
        </p:spPr>
        <p:txBody>
          <a:bodyPr/>
          <a:lstStyle>
            <a:lvl1pPr>
              <a:defRPr sz="2400"/>
            </a:lvl1pPr>
            <a:lvl2pPr>
              <a:defRPr sz="22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2"/>
          </p:nvPr>
        </p:nvSpPr>
        <p:spPr>
          <a:xfrm>
            <a:off x="5657850" y="1600206"/>
            <a:ext cx="4114800" cy="4525963"/>
          </a:xfrm>
          <a:prstGeom prst="rect">
            <a:avLst/>
          </a:prstGeom>
        </p:spPr>
        <p:txBody>
          <a:bodyPr/>
          <a:lstStyle>
            <a:lvl1pPr>
              <a:defRPr sz="2400"/>
            </a:lvl1pPr>
            <a:lvl2pPr>
              <a:defRPr sz="22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p:cNvSpPr>
            <a:spLocks noGrp="1"/>
          </p:cNvSpPr>
          <p:nvPr>
            <p:ph type="title"/>
          </p:nvPr>
        </p:nvSpPr>
        <p:spPr>
          <a:xfrm>
            <a:off x="514383" y="859661"/>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8" name="Slide Number Placeholder 6"/>
          <p:cNvSpPr>
            <a:spLocks noGrp="1"/>
          </p:cNvSpPr>
          <p:nvPr>
            <p:ph type="sldNum" sz="quarter" idx="10"/>
          </p:nvPr>
        </p:nvSpPr>
        <p:spPr>
          <a:xfrm>
            <a:off x="9172575" y="6421542"/>
            <a:ext cx="857250" cy="365125"/>
          </a:xfrm>
          <a:prstGeom prst="rect">
            <a:avLst/>
          </a:prstGeom>
        </p:spPr>
        <p:txBody>
          <a:bodyPr/>
          <a:lstStyle>
            <a:lvl1pPr>
              <a:defRPr smtClean="0"/>
            </a:lvl1pPr>
          </a:lstStyle>
          <a:p>
            <a:pPr>
              <a:defRPr/>
            </a:pPr>
            <a:fld id="{24928B61-4123-40A7-A40D-9B789CA1DD43}"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22101922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19" name="Title Placeholder 1"/>
          <p:cNvSpPr>
            <a:spLocks noGrp="1"/>
          </p:cNvSpPr>
          <p:nvPr>
            <p:ph type="title"/>
          </p:nvPr>
        </p:nvSpPr>
        <p:spPr>
          <a:xfrm>
            <a:off x="514383" y="859661"/>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3" name="Slide Number Placeholder 7"/>
          <p:cNvSpPr>
            <a:spLocks noGrp="1"/>
          </p:cNvSpPr>
          <p:nvPr>
            <p:ph type="sldNum" sz="quarter" idx="10"/>
          </p:nvPr>
        </p:nvSpPr>
        <p:spPr>
          <a:xfrm>
            <a:off x="9172575" y="6421542"/>
            <a:ext cx="857250" cy="365125"/>
          </a:xfrm>
          <a:prstGeom prst="rect">
            <a:avLst/>
          </a:prstGeom>
        </p:spPr>
        <p:txBody>
          <a:bodyPr/>
          <a:lstStyle>
            <a:lvl1pPr>
              <a:defRPr smtClean="0"/>
            </a:lvl1pPr>
          </a:lstStyle>
          <a:p>
            <a:pPr>
              <a:defRPr/>
            </a:pPr>
            <a:fld id="{51F596E4-B2C5-47BF-BB70-1FBEB3B5FF33}"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7405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1600206"/>
            <a:ext cx="840105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a:xfrm>
            <a:off x="514384" y="859663"/>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4" name="Date Placeholder 3"/>
          <p:cNvSpPr>
            <a:spLocks noGrp="1"/>
          </p:cNvSpPr>
          <p:nvPr>
            <p:ph type="dt" sz="half" idx="10"/>
          </p:nvPr>
        </p:nvSpPr>
        <p:spPr>
          <a:xfrm>
            <a:off x="514350" y="6421544"/>
            <a:ext cx="240030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fld id="{8D218F93-F578-4EAC-8D1E-40755B2DE5CB}" type="datetimeFigureOut">
              <a:rPr lang="en-US" altLang="th-TH"/>
              <a:pPr fontAlgn="base">
                <a:spcBef>
                  <a:spcPct val="0"/>
                </a:spcBef>
                <a:spcAft>
                  <a:spcPct val="0"/>
                </a:spcAft>
                <a:defRPr/>
              </a:pPr>
              <a:t>21/08/2020</a:t>
            </a:fld>
            <a:endParaRPr lang="en-US" altLang="th-TH"/>
          </a:p>
        </p:txBody>
      </p:sp>
      <p:sp>
        <p:nvSpPr>
          <p:cNvPr id="5" name="Footer Placeholder 4"/>
          <p:cNvSpPr>
            <a:spLocks noGrp="1"/>
          </p:cNvSpPr>
          <p:nvPr>
            <p:ph type="ftr" sz="quarter" idx="11"/>
          </p:nvPr>
        </p:nvSpPr>
        <p:spPr>
          <a:xfrm>
            <a:off x="3514725" y="6421544"/>
            <a:ext cx="325755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endParaRPr lang="th-TH" altLang="th-TH"/>
          </a:p>
        </p:txBody>
      </p:sp>
      <p:sp>
        <p:nvSpPr>
          <p:cNvPr id="6" name="Slide Number Placeholder 5"/>
          <p:cNvSpPr>
            <a:spLocks noGrp="1"/>
          </p:cNvSpPr>
          <p:nvPr>
            <p:ph type="sldNum" sz="quarter" idx="12"/>
          </p:nvPr>
        </p:nvSpPr>
        <p:spPr>
          <a:xfrm>
            <a:off x="9172575" y="6421544"/>
            <a:ext cx="857250" cy="365125"/>
          </a:xfrm>
          <a:prstGeom prst="rect">
            <a:avLst/>
          </a:prstGeom>
        </p:spPr>
        <p:txBody>
          <a:bodyPr/>
          <a:lstStyle>
            <a:lvl1pPr>
              <a:defRPr smtClean="0"/>
            </a:lvl1pPr>
          </a:lstStyle>
          <a:p>
            <a:pPr>
              <a:defRPr/>
            </a:pPr>
            <a:fld id="{039D98CB-F633-424E-94B4-6B65EAD4BC26}"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26873768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grpSp>
        <p:nvGrpSpPr>
          <p:cNvPr id="2" name="Group 17"/>
          <p:cNvGrpSpPr>
            <a:grpSpLocks/>
          </p:cNvGrpSpPr>
          <p:nvPr userDrawn="1"/>
        </p:nvGrpSpPr>
        <p:grpSpPr bwMode="auto">
          <a:xfrm>
            <a:off x="1" y="1397000"/>
            <a:ext cx="10266363" cy="127000"/>
            <a:chOff x="68307" y="1371600"/>
            <a:chExt cx="9006840" cy="125007"/>
          </a:xfrm>
        </p:grpSpPr>
        <p:sp>
          <p:nvSpPr>
            <p:cNvPr id="4" name="Rectangle 3"/>
            <p:cNvSpPr/>
            <p:nvPr userDrawn="1"/>
          </p:nvSpPr>
          <p:spPr>
            <a:xfrm>
              <a:off x="68307" y="1371600"/>
              <a:ext cx="9006840" cy="125007"/>
            </a:xfrm>
            <a:prstGeom prst="rect">
              <a:avLst/>
            </a:prstGeom>
            <a:solidFill>
              <a:schemeClr val="bg1">
                <a:lumMod val="50000"/>
                <a:lumOff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5" name="Rectangle 4"/>
            <p:cNvSpPr/>
            <p:nvPr userDrawn="1"/>
          </p:nvSpPr>
          <p:spPr>
            <a:xfrm flipV="1">
              <a:off x="68307" y="1371600"/>
              <a:ext cx="9006840" cy="91440"/>
            </a:xfrm>
            <a:prstGeom prst="rect">
              <a:avLst/>
            </a:prstGeom>
            <a:solidFill>
              <a:srgbClr val="C00000"/>
            </a:solidFill>
            <a:ln w="19050" cap="sq" cmpd="sng" algn="ctr">
              <a:noFill/>
              <a:prstDash val="solid"/>
            </a:ln>
            <a:effectLst>
              <a:outerShdw blurRad="50800" dist="38100" dir="18900000" algn="bl" rotWithShape="0">
                <a:prstClr val="black">
                  <a:alpha val="40000"/>
                </a:prstClr>
              </a:outerShdw>
            </a:effectLst>
            <a:scene3d>
              <a:camera prst="orthographicFront"/>
              <a:lightRig rig="threePt" dir="t"/>
            </a:scene3d>
            <a:sp3d>
              <a:bevelT w="101600" prst="riblet"/>
            </a:sp3d>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grpSp>
      <p:sp>
        <p:nvSpPr>
          <p:cNvPr id="9" name="Title Placeholder 1"/>
          <p:cNvSpPr>
            <a:spLocks noGrp="1"/>
          </p:cNvSpPr>
          <p:nvPr>
            <p:ph type="title"/>
          </p:nvPr>
        </p:nvSpPr>
        <p:spPr>
          <a:xfrm>
            <a:off x="514383" y="859661"/>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6" name="Slide Number Placeholder 7"/>
          <p:cNvSpPr>
            <a:spLocks noGrp="1"/>
          </p:cNvSpPr>
          <p:nvPr>
            <p:ph type="sldNum" sz="quarter" idx="10"/>
          </p:nvPr>
        </p:nvSpPr>
        <p:spPr>
          <a:xfrm>
            <a:off x="9172575" y="6421542"/>
            <a:ext cx="857250" cy="365125"/>
          </a:xfrm>
          <a:prstGeom prst="rect">
            <a:avLst/>
          </a:prstGeom>
        </p:spPr>
        <p:txBody>
          <a:bodyPr/>
          <a:lstStyle>
            <a:lvl1pPr>
              <a:defRPr smtClean="0"/>
            </a:lvl1pPr>
          </a:lstStyle>
          <a:p>
            <a:pPr>
              <a:defRPr/>
            </a:pPr>
            <a:fld id="{8FA82DD5-5DA5-4039-A8B0-6979BED4EE99}"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37001343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4" name="Freeform 3"/>
          <p:cNvSpPr>
            <a:spLocks/>
          </p:cNvSpPr>
          <p:nvPr/>
        </p:nvSpPr>
        <p:spPr bwMode="auto">
          <a:xfrm>
            <a:off x="6869115" y="0"/>
            <a:ext cx="3417887" cy="6396038"/>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sz="1800">
              <a:solidFill>
                <a:prstClr val="white"/>
              </a:solidFill>
            </a:endParaRPr>
          </a:p>
        </p:txBody>
      </p:sp>
      <p:pic>
        <p:nvPicPr>
          <p:cNvPr id="5" name="Picture 2" descr="C:\Documents and Settings\korapat.m\Desktop\Deco pic\1-hrpeople[1].gif"/>
          <p:cNvPicPr>
            <a:picLocks noChangeAspect="1" noChangeArrowheads="1"/>
          </p:cNvPicPr>
          <p:nvPr userDrawn="1"/>
        </p:nvPicPr>
        <p:blipFill>
          <a:blip r:embed="rId2"/>
          <a:srcRect/>
          <a:stretch>
            <a:fillRect/>
          </a:stretch>
        </p:blipFill>
        <p:spPr bwMode="auto">
          <a:xfrm>
            <a:off x="1628780" y="457200"/>
            <a:ext cx="8829676" cy="5886450"/>
          </a:xfrm>
          <a:prstGeom prst="rect">
            <a:avLst/>
          </a:prstGeom>
          <a:ln>
            <a:noFill/>
          </a:ln>
          <a:effectLst>
            <a:outerShdw blurRad="292100" dist="139700" dir="2700000" algn="tl" rotWithShape="0">
              <a:srgbClr val="333333">
                <a:alpha val="65000"/>
              </a:srgbClr>
            </a:outerShdw>
            <a:softEdge rad="38100"/>
          </a:effectLst>
        </p:spPr>
      </p:pic>
      <p:pic>
        <p:nvPicPr>
          <p:cNvPr id="6" name="Picture 46" descr="Tab_2013B"/>
          <p:cNvPicPr>
            <a:picLocks noChangeAspect="1" noChangeArrowheads="1"/>
          </p:cNvPicPr>
          <p:nvPr userDrawn="1"/>
        </p:nvPicPr>
        <p:blipFill>
          <a:blip r:embed="rId3"/>
          <a:srcRect/>
          <a:stretch>
            <a:fillRect/>
          </a:stretch>
        </p:blipFill>
        <p:spPr bwMode="auto">
          <a:xfrm>
            <a:off x="0" y="6396038"/>
            <a:ext cx="10287000" cy="461962"/>
          </a:xfrm>
          <a:prstGeom prst="rect">
            <a:avLst/>
          </a:prstGeom>
          <a:noFill/>
          <a:ln w="9525">
            <a:noFill/>
            <a:miter lim="800000"/>
            <a:headEnd/>
            <a:tailEnd/>
          </a:ln>
        </p:spPr>
      </p:pic>
      <p:sp>
        <p:nvSpPr>
          <p:cNvPr id="7" name="Freeform 6"/>
          <p:cNvSpPr>
            <a:spLocks/>
          </p:cNvSpPr>
          <p:nvPr userDrawn="1"/>
        </p:nvSpPr>
        <p:spPr bwMode="auto">
          <a:xfrm>
            <a:off x="0" y="4751388"/>
            <a:ext cx="10287000" cy="16446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sz="1800">
              <a:solidFill>
                <a:prstClr val="white"/>
              </a:solidFill>
            </a:endParaRPr>
          </a:p>
        </p:txBody>
      </p:sp>
      <p:sp>
        <p:nvSpPr>
          <p:cNvPr id="8" name="Rectangle 7"/>
          <p:cNvSpPr/>
          <p:nvPr userDrawn="1"/>
        </p:nvSpPr>
        <p:spPr>
          <a:xfrm>
            <a:off x="0" y="3657600"/>
            <a:ext cx="10287000" cy="1676400"/>
          </a:xfrm>
          <a:prstGeom prst="rect">
            <a:avLst/>
          </a:prstGeom>
          <a:solidFill>
            <a:srgbClr val="FFFFFF">
              <a:alpha val="66000"/>
            </a:srgbClr>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9" name="Rectangle 8"/>
          <p:cNvSpPr/>
          <p:nvPr userDrawn="1"/>
        </p:nvSpPr>
        <p:spPr>
          <a:xfrm>
            <a:off x="35" y="4559404"/>
            <a:ext cx="10296525" cy="663575"/>
          </a:xfrm>
          <a:prstGeom prst="rect">
            <a:avLst/>
          </a:prstGeom>
          <a:solidFill>
            <a:srgbClr val="00B05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grpSp>
        <p:nvGrpSpPr>
          <p:cNvPr id="2" name="Group 39"/>
          <p:cNvGrpSpPr>
            <a:grpSpLocks/>
          </p:cNvGrpSpPr>
          <p:nvPr userDrawn="1"/>
        </p:nvGrpSpPr>
        <p:grpSpPr bwMode="auto">
          <a:xfrm>
            <a:off x="0" y="19"/>
            <a:ext cx="10287000" cy="836613"/>
            <a:chOff x="0" y="0"/>
            <a:chExt cx="5760" cy="527"/>
          </a:xfrm>
        </p:grpSpPr>
        <p:sp>
          <p:nvSpPr>
            <p:cNvPr id="11" name="Rectangle 28"/>
            <p:cNvSpPr>
              <a:spLocks noChangeArrowheads="1"/>
            </p:cNvSpPr>
            <p:nvPr/>
          </p:nvSpPr>
          <p:spPr bwMode="white">
            <a:xfrm>
              <a:off x="0" y="0"/>
              <a:ext cx="5760" cy="527"/>
            </a:xfrm>
            <a:prstGeom prst="rect">
              <a:avLst/>
            </a:prstGeom>
            <a:solidFill>
              <a:srgbClr val="FFFFFF"/>
            </a:solidFill>
            <a:ln>
              <a:noFill/>
            </a:ln>
          </p:spPr>
          <p:txBody>
            <a:bodyPr wrap="none" anchor="ctr"/>
            <a:lstStyle/>
            <a:p>
              <a:pPr fontAlgn="base">
                <a:spcBef>
                  <a:spcPct val="0"/>
                </a:spcBef>
                <a:spcAft>
                  <a:spcPct val="0"/>
                </a:spcAft>
                <a:defRPr/>
              </a:pPr>
              <a:endParaRPr lang="th-TH" altLang="th-TH" sz="1800">
                <a:solidFill>
                  <a:srgbClr val="000000"/>
                </a:solidFill>
              </a:endParaRPr>
            </a:p>
          </p:txBody>
        </p:sp>
        <p:pic>
          <p:nvPicPr>
            <p:cNvPr id="12" name="Picture 34" descr="KB H to powv10"/>
            <p:cNvPicPr>
              <a:picLocks noChangeAspect="1" noChangeArrowheads="1"/>
            </p:cNvPicPr>
            <p:nvPr/>
          </p:nvPicPr>
          <p:blipFill>
            <a:blip r:embed="rId4"/>
            <a:srcRect/>
            <a:stretch>
              <a:fillRect/>
            </a:stretch>
          </p:blipFill>
          <p:spPr bwMode="auto">
            <a:xfrm>
              <a:off x="4206" y="92"/>
              <a:ext cx="1410" cy="367"/>
            </a:xfrm>
            <a:prstGeom prst="rect">
              <a:avLst/>
            </a:prstGeom>
            <a:noFill/>
            <a:ln w="9525">
              <a:noFill/>
              <a:miter lim="800000"/>
              <a:headEnd/>
              <a:tailEnd/>
            </a:ln>
          </p:spPr>
        </p:pic>
        <p:pic>
          <p:nvPicPr>
            <p:cNvPr id="13" name="Picture 23" descr="1KB_Power07"/>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96" y="73"/>
              <a:ext cx="548" cy="409"/>
            </a:xfrm>
            <a:prstGeom prst="rect">
              <a:avLst/>
            </a:prstGeom>
            <a:noFill/>
            <a:ln w="9525">
              <a:noFill/>
              <a:miter lim="800000"/>
              <a:headEnd/>
              <a:tailEnd/>
            </a:ln>
          </p:spPr>
        </p:pic>
      </p:grpSp>
      <p:sp>
        <p:nvSpPr>
          <p:cNvPr id="24" name="Subtitle 2"/>
          <p:cNvSpPr>
            <a:spLocks noGrp="1"/>
          </p:cNvSpPr>
          <p:nvPr>
            <p:ph type="subTitle" idx="1"/>
          </p:nvPr>
        </p:nvSpPr>
        <p:spPr>
          <a:xfrm>
            <a:off x="76252" y="4648200"/>
            <a:ext cx="10112515" cy="457200"/>
          </a:xfrm>
          <a:prstGeom prst="rect">
            <a:avLst/>
          </a:prstGeom>
          <a:solidFill>
            <a:schemeClr val="bg1">
              <a:lumMod val="85000"/>
              <a:alpha val="5000"/>
            </a:schemeClr>
          </a:solidFill>
          <a:ln>
            <a:solidFill>
              <a:schemeClr val="tx1">
                <a:lumMod val="50000"/>
                <a:lumOff val="50000"/>
              </a:schemeClr>
            </a:solidFill>
          </a:ln>
        </p:spPr>
        <p:txBody>
          <a:bodyPr anchor="ctr">
            <a:normAutofit/>
          </a:bodyPr>
          <a:lstStyle>
            <a:lvl1pPr marL="0" indent="0" algn="ctr">
              <a:buNone/>
              <a:defRPr sz="1800" cap="all" spc="300" baseline="0">
                <a:solidFill>
                  <a:srgbClr val="FFFFFF"/>
                </a:solidFill>
              </a:defRPr>
            </a:lvl1pPr>
            <a:lvl2pPr marL="457232" indent="0" algn="ctr">
              <a:buNone/>
              <a:defRPr>
                <a:solidFill>
                  <a:schemeClr val="tx1">
                    <a:tint val="75000"/>
                  </a:schemeClr>
                </a:solidFill>
              </a:defRPr>
            </a:lvl2pPr>
            <a:lvl3pPr marL="914466" indent="0" algn="ctr">
              <a:buNone/>
              <a:defRPr>
                <a:solidFill>
                  <a:schemeClr val="tx1">
                    <a:tint val="75000"/>
                  </a:schemeClr>
                </a:solidFill>
              </a:defRPr>
            </a:lvl3pPr>
            <a:lvl4pPr marL="1371698" indent="0" algn="ctr">
              <a:buNone/>
              <a:defRPr>
                <a:solidFill>
                  <a:schemeClr val="tx1">
                    <a:tint val="75000"/>
                  </a:schemeClr>
                </a:solidFill>
              </a:defRPr>
            </a:lvl4pPr>
            <a:lvl5pPr marL="1828931" indent="0" algn="ctr">
              <a:buNone/>
              <a:defRPr>
                <a:solidFill>
                  <a:schemeClr val="tx1">
                    <a:tint val="75000"/>
                  </a:schemeClr>
                </a:solidFill>
              </a:defRPr>
            </a:lvl5pPr>
            <a:lvl6pPr marL="2286164" indent="0" algn="ctr">
              <a:buNone/>
              <a:defRPr>
                <a:solidFill>
                  <a:schemeClr val="tx1">
                    <a:tint val="75000"/>
                  </a:schemeClr>
                </a:solidFill>
              </a:defRPr>
            </a:lvl6pPr>
            <a:lvl7pPr marL="2743397" indent="0" algn="ctr">
              <a:buNone/>
              <a:defRPr>
                <a:solidFill>
                  <a:schemeClr val="tx1">
                    <a:tint val="75000"/>
                  </a:schemeClr>
                </a:solidFill>
              </a:defRPr>
            </a:lvl7pPr>
            <a:lvl8pPr marL="3200630" indent="0" algn="ctr">
              <a:buNone/>
              <a:defRPr>
                <a:solidFill>
                  <a:schemeClr val="tx1">
                    <a:tint val="75000"/>
                  </a:schemeClr>
                </a:solidFill>
              </a:defRPr>
            </a:lvl8pPr>
            <a:lvl9pPr marL="3657863" indent="0" algn="ctr">
              <a:buNone/>
              <a:defRPr>
                <a:solidFill>
                  <a:schemeClr val="tx1">
                    <a:tint val="75000"/>
                  </a:schemeClr>
                </a:solidFill>
              </a:defRPr>
            </a:lvl9pPr>
          </a:lstStyle>
          <a:p>
            <a:endParaRPr lang="en-US" dirty="0"/>
          </a:p>
        </p:txBody>
      </p:sp>
      <p:sp>
        <p:nvSpPr>
          <p:cNvPr id="25" name="Title 1"/>
          <p:cNvSpPr>
            <a:spLocks noGrp="1"/>
          </p:cNvSpPr>
          <p:nvPr>
            <p:ph type="ctrTitle"/>
          </p:nvPr>
        </p:nvSpPr>
        <p:spPr>
          <a:xfrm>
            <a:off x="85725" y="3733800"/>
            <a:ext cx="10127324" cy="712434"/>
          </a:xfrm>
          <a:prstGeom prst="rect">
            <a:avLst/>
          </a:prstGeom>
          <a:solidFill>
            <a:schemeClr val="bg1">
              <a:lumMod val="95000"/>
              <a:alpha val="3000"/>
            </a:schemeClr>
          </a:solidFill>
          <a:ln>
            <a:solidFill>
              <a:schemeClr val="tx1"/>
            </a:solidFill>
            <a:prstDash val="sysDot"/>
          </a:ln>
        </p:spPr>
        <p:txBody>
          <a:bodyPr anchor="b" anchorCtr="0">
            <a:noAutofit/>
          </a:bodyPr>
          <a:lstStyle>
            <a:lvl1pPr>
              <a:defRPr sz="4000">
                <a:solidFill>
                  <a:srgbClr val="326557"/>
                </a:solidFill>
              </a:defRPr>
            </a:lvl1pPr>
          </a:lstStyle>
          <a:p>
            <a:endParaRPr lang="en-US" dirty="0"/>
          </a:p>
        </p:txBody>
      </p:sp>
      <p:sp>
        <p:nvSpPr>
          <p:cNvPr id="14" name="Slide Number Placeholder 26"/>
          <p:cNvSpPr>
            <a:spLocks noGrp="1"/>
          </p:cNvSpPr>
          <p:nvPr>
            <p:ph type="sldNum" sz="quarter" idx="10"/>
          </p:nvPr>
        </p:nvSpPr>
        <p:spPr>
          <a:xfrm>
            <a:off x="9172575" y="6421542"/>
            <a:ext cx="857250" cy="365125"/>
          </a:xfrm>
          <a:prstGeom prst="rect">
            <a:avLst/>
          </a:prstGeom>
        </p:spPr>
        <p:txBody>
          <a:bodyPr/>
          <a:lstStyle>
            <a:lvl1pPr>
              <a:defRPr smtClean="0"/>
            </a:lvl1pPr>
          </a:lstStyle>
          <a:p>
            <a:pPr>
              <a:defRPr/>
            </a:pPr>
            <a:fld id="{CE53901E-2BB7-4723-98B0-B92727E2F7C8}"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1475558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grpSp>
        <p:nvGrpSpPr>
          <p:cNvPr id="2" name="Group 17"/>
          <p:cNvGrpSpPr>
            <a:grpSpLocks/>
          </p:cNvGrpSpPr>
          <p:nvPr userDrawn="1"/>
        </p:nvGrpSpPr>
        <p:grpSpPr bwMode="auto">
          <a:xfrm>
            <a:off x="1" y="1397000"/>
            <a:ext cx="10266363" cy="127000"/>
            <a:chOff x="68307" y="1371600"/>
            <a:chExt cx="9006840" cy="125007"/>
          </a:xfrm>
        </p:grpSpPr>
        <p:sp>
          <p:nvSpPr>
            <p:cNvPr id="5" name="Rectangle 4"/>
            <p:cNvSpPr/>
            <p:nvPr userDrawn="1"/>
          </p:nvSpPr>
          <p:spPr>
            <a:xfrm>
              <a:off x="68307" y="1371600"/>
              <a:ext cx="9006840" cy="125007"/>
            </a:xfrm>
            <a:prstGeom prst="rect">
              <a:avLst/>
            </a:prstGeom>
            <a:solidFill>
              <a:schemeClr val="bg1">
                <a:lumMod val="50000"/>
                <a:lumOff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6" name="Rectangle 5"/>
            <p:cNvSpPr/>
            <p:nvPr userDrawn="1"/>
          </p:nvSpPr>
          <p:spPr>
            <a:xfrm flipV="1">
              <a:off x="68307" y="1371600"/>
              <a:ext cx="9006840" cy="91440"/>
            </a:xfrm>
            <a:prstGeom prst="rect">
              <a:avLst/>
            </a:prstGeom>
            <a:solidFill>
              <a:srgbClr val="C00000"/>
            </a:solidFill>
            <a:ln w="19050" cap="sq" cmpd="sng" algn="ctr">
              <a:noFill/>
              <a:prstDash val="solid"/>
            </a:ln>
            <a:effectLst>
              <a:outerShdw blurRad="50800" dist="38100" dir="18900000" algn="bl" rotWithShape="0">
                <a:prstClr val="black">
                  <a:alpha val="40000"/>
                </a:prstClr>
              </a:outerShdw>
            </a:effectLst>
            <a:scene3d>
              <a:camera prst="orthographicFront"/>
              <a:lightRig rig="threePt" dir="t"/>
            </a:scene3d>
            <a:sp3d>
              <a:bevelT w="101600" prst="riblet"/>
            </a:sp3d>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grpSp>
      <p:sp>
        <p:nvSpPr>
          <p:cNvPr id="3" name="Content Placeholder 2"/>
          <p:cNvSpPr>
            <a:spLocks noGrp="1"/>
          </p:cNvSpPr>
          <p:nvPr>
            <p:ph idx="1"/>
          </p:nvPr>
        </p:nvSpPr>
        <p:spPr>
          <a:xfrm>
            <a:off x="514350" y="1600206"/>
            <a:ext cx="840105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Placeholder 1"/>
          <p:cNvSpPr>
            <a:spLocks noGrp="1"/>
          </p:cNvSpPr>
          <p:nvPr>
            <p:ph type="title"/>
          </p:nvPr>
        </p:nvSpPr>
        <p:spPr>
          <a:xfrm>
            <a:off x="514383" y="859661"/>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7" name="Date Placeholder 3"/>
          <p:cNvSpPr>
            <a:spLocks noGrp="1"/>
          </p:cNvSpPr>
          <p:nvPr>
            <p:ph type="dt" sz="half" idx="10"/>
          </p:nvPr>
        </p:nvSpPr>
        <p:spPr>
          <a:xfrm>
            <a:off x="514350" y="6421542"/>
            <a:ext cx="240030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fld id="{CD0E9E5A-FF8C-4256-935E-C15FAB120809}" type="datetimeFigureOut">
              <a:rPr lang="en-US" altLang="th-TH"/>
              <a:pPr fontAlgn="base">
                <a:spcBef>
                  <a:spcPct val="0"/>
                </a:spcBef>
                <a:spcAft>
                  <a:spcPct val="0"/>
                </a:spcAft>
                <a:defRPr/>
              </a:pPr>
              <a:t>21/08/2020</a:t>
            </a:fld>
            <a:endParaRPr lang="en-US" altLang="th-TH"/>
          </a:p>
        </p:txBody>
      </p:sp>
      <p:sp>
        <p:nvSpPr>
          <p:cNvPr id="8" name="Footer Placeholder 4"/>
          <p:cNvSpPr>
            <a:spLocks noGrp="1"/>
          </p:cNvSpPr>
          <p:nvPr>
            <p:ph type="ftr" sz="quarter" idx="11"/>
          </p:nvPr>
        </p:nvSpPr>
        <p:spPr>
          <a:xfrm>
            <a:off x="3514725" y="6421542"/>
            <a:ext cx="325755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endParaRPr lang="th-TH" altLang="th-TH"/>
          </a:p>
        </p:txBody>
      </p:sp>
      <p:sp>
        <p:nvSpPr>
          <p:cNvPr id="9" name="Slide Number Placeholder 5"/>
          <p:cNvSpPr>
            <a:spLocks noGrp="1"/>
          </p:cNvSpPr>
          <p:nvPr>
            <p:ph type="sldNum" sz="quarter" idx="12"/>
          </p:nvPr>
        </p:nvSpPr>
        <p:spPr>
          <a:xfrm>
            <a:off x="9172575" y="6421542"/>
            <a:ext cx="857250" cy="365125"/>
          </a:xfrm>
          <a:prstGeom prst="rect">
            <a:avLst/>
          </a:prstGeom>
        </p:spPr>
        <p:txBody>
          <a:bodyPr/>
          <a:lstStyle>
            <a:lvl1pPr>
              <a:defRPr smtClean="0"/>
            </a:lvl1pPr>
          </a:lstStyle>
          <a:p>
            <a:pPr>
              <a:defRPr/>
            </a:pPr>
            <a:fld id="{22A833B3-000D-4CB6-B8DC-EB5ED22A0F16}" type="slidenum">
              <a:rPr lang="en-US" altLang="th-TH" sz="2801">
                <a:solidFill>
                  <a:srgbClr val="000000"/>
                </a:solidFill>
              </a:rPr>
              <a:pPr>
                <a:defRPr/>
              </a:pPr>
              <a:t>‹#›</a:t>
            </a:fld>
            <a:endParaRPr lang="en-US" altLang="th-TH" sz="2801">
              <a:solidFill>
                <a:srgbClr val="000000"/>
              </a:solidFill>
            </a:endParaRPr>
          </a:p>
        </p:txBody>
      </p:sp>
    </p:spTree>
    <p:extLst>
      <p:ext uri="{BB962C8B-B14F-4D97-AF65-F5344CB8AC3E}">
        <p14:creationId xmlns:p14="http://schemas.microsoft.com/office/powerpoint/2010/main" val="967672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_Content with Caption">
    <p:spTree>
      <p:nvGrpSpPr>
        <p:cNvPr id="1" name=""/>
        <p:cNvGrpSpPr/>
        <p:nvPr/>
      </p:nvGrpSpPr>
      <p:grpSpPr>
        <a:xfrm>
          <a:off x="0" y="0"/>
          <a:ext cx="0" cy="0"/>
          <a:chOff x="0" y="0"/>
          <a:chExt cx="0" cy="0"/>
        </a:xfrm>
      </p:grpSpPr>
      <p:sp>
        <p:nvSpPr>
          <p:cNvPr id="4" name="Freeform 3"/>
          <p:cNvSpPr>
            <a:spLocks/>
          </p:cNvSpPr>
          <p:nvPr userDrawn="1"/>
        </p:nvSpPr>
        <p:spPr bwMode="auto">
          <a:xfrm>
            <a:off x="8143875" y="24"/>
            <a:ext cx="2057400" cy="6403975"/>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sz="1800">
              <a:solidFill>
                <a:prstClr val="white"/>
              </a:solidFill>
            </a:endParaRPr>
          </a:p>
        </p:txBody>
      </p:sp>
      <p:sp>
        <p:nvSpPr>
          <p:cNvPr id="5" name="Rectangle 4"/>
          <p:cNvSpPr>
            <a:spLocks noChangeArrowheads="1"/>
          </p:cNvSpPr>
          <p:nvPr/>
        </p:nvSpPr>
        <p:spPr bwMode="auto">
          <a:xfrm>
            <a:off x="171453" y="152400"/>
            <a:ext cx="9937751" cy="304800"/>
          </a:xfrm>
          <a:prstGeom prst="rect">
            <a:avLst/>
          </a:prstGeom>
          <a:solidFill>
            <a:schemeClr val="accent6">
              <a:lumMod val="50000"/>
            </a:schemeClr>
          </a:solidFill>
          <a:ln w="9525" cap="flat" cmpd="sng" algn="ctr">
            <a:no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800">
              <a:solidFill>
                <a:srgbClr val="FFFFFF"/>
              </a:solidFill>
            </a:endParaRPr>
          </a:p>
        </p:txBody>
      </p:sp>
      <p:sp>
        <p:nvSpPr>
          <p:cNvPr id="6" name="Rectangle 19"/>
          <p:cNvSpPr>
            <a:spLocks noChangeArrowheads="1"/>
          </p:cNvSpPr>
          <p:nvPr/>
        </p:nvSpPr>
        <p:spPr bwMode="white">
          <a:xfrm>
            <a:off x="10115550" y="0"/>
            <a:ext cx="171450" cy="68580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800">
              <a:solidFill>
                <a:srgbClr val="FFFFFF"/>
              </a:solidFill>
            </a:endParaRPr>
          </a:p>
        </p:txBody>
      </p:sp>
      <p:sp>
        <p:nvSpPr>
          <p:cNvPr id="7" name="Rectangle 20"/>
          <p:cNvSpPr>
            <a:spLocks noChangeArrowheads="1"/>
          </p:cNvSpPr>
          <p:nvPr/>
        </p:nvSpPr>
        <p:spPr bwMode="white">
          <a:xfrm>
            <a:off x="0" y="19"/>
            <a:ext cx="10287000" cy="119063"/>
          </a:xfrm>
          <a:prstGeom prst="rect">
            <a:avLst/>
          </a:prstGeom>
          <a:solidFill>
            <a:schemeClr val="bg1"/>
          </a:solidFill>
          <a:ln>
            <a:noFill/>
          </a:ln>
        </p:spPr>
        <p:txBody>
          <a:bodyPr wrap="none" anchor="ctr"/>
          <a:lstStyle/>
          <a:p>
            <a:pPr fontAlgn="base">
              <a:spcBef>
                <a:spcPct val="0"/>
              </a:spcBef>
              <a:spcAft>
                <a:spcPct val="0"/>
              </a:spcAft>
              <a:defRPr/>
            </a:pPr>
            <a:endParaRPr lang="th-TH" altLang="th-TH" sz="1800">
              <a:solidFill>
                <a:srgbClr val="FFFFFF"/>
              </a:solidFill>
            </a:endParaRPr>
          </a:p>
        </p:txBody>
      </p:sp>
      <p:sp>
        <p:nvSpPr>
          <p:cNvPr id="8" name="Rectangle 21"/>
          <p:cNvSpPr>
            <a:spLocks noChangeArrowheads="1"/>
          </p:cNvSpPr>
          <p:nvPr/>
        </p:nvSpPr>
        <p:spPr bwMode="white">
          <a:xfrm>
            <a:off x="0" y="0"/>
            <a:ext cx="171450" cy="68580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800">
              <a:solidFill>
                <a:srgbClr val="FFFFFF"/>
              </a:solidFill>
            </a:endParaRPr>
          </a:p>
        </p:txBody>
      </p:sp>
      <p:sp>
        <p:nvSpPr>
          <p:cNvPr id="9" name="Straight Connector 8"/>
          <p:cNvSpPr>
            <a:spLocks noChangeShapeType="1"/>
          </p:cNvSpPr>
          <p:nvPr/>
        </p:nvSpPr>
        <p:spPr bwMode="auto">
          <a:xfrm>
            <a:off x="171453" y="533400"/>
            <a:ext cx="9937751" cy="0"/>
          </a:xfrm>
          <a:prstGeom prst="line">
            <a:avLst/>
          </a:prstGeom>
          <a:noFill/>
          <a:ln w="11430" cap="flat" cmpd="sng" algn="ctr">
            <a:solidFill>
              <a:schemeClr val="accent6">
                <a:lumMod val="75000"/>
              </a:schemeClr>
            </a:solidFill>
            <a:prstDash val="sysDash"/>
            <a:round/>
            <a:headEnd type="none" w="med" len="med"/>
            <a:tailEnd type="none" w="med" len="med"/>
          </a:ln>
          <a:effectLst/>
        </p:spPr>
        <p:txBody>
          <a:bodyPr wrap="none" anchor="ctr"/>
          <a:lstStyle/>
          <a:p>
            <a:pPr>
              <a:defRPr/>
            </a:pPr>
            <a:endParaRPr lang="en-US" sz="1800">
              <a:solidFill>
                <a:prstClr val="white"/>
              </a:solidFill>
            </a:endParaRPr>
          </a:p>
        </p:txBody>
      </p:sp>
      <p:sp>
        <p:nvSpPr>
          <p:cNvPr id="10" name="Freeform 9"/>
          <p:cNvSpPr>
            <a:spLocks/>
          </p:cNvSpPr>
          <p:nvPr userDrawn="1"/>
        </p:nvSpPr>
        <p:spPr bwMode="auto">
          <a:xfrm>
            <a:off x="0" y="4592638"/>
            <a:ext cx="10287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sz="1800">
              <a:solidFill>
                <a:prstClr val="white"/>
              </a:solidFill>
            </a:endParaRPr>
          </a:p>
        </p:txBody>
      </p:sp>
      <p:sp>
        <p:nvSpPr>
          <p:cNvPr id="11" name="Rectangle 28"/>
          <p:cNvSpPr>
            <a:spLocks noChangeArrowheads="1"/>
          </p:cNvSpPr>
          <p:nvPr/>
        </p:nvSpPr>
        <p:spPr bwMode="white">
          <a:xfrm>
            <a:off x="0" y="6705600"/>
            <a:ext cx="10287000" cy="152400"/>
          </a:xfrm>
          <a:prstGeom prst="rect">
            <a:avLst/>
          </a:prstGeom>
          <a:solidFill>
            <a:schemeClr val="bg1"/>
          </a:solidFill>
          <a:ln w="9525" algn="ctr">
            <a:solidFill>
              <a:schemeClr val="bg1"/>
            </a:solidFill>
            <a:miter lim="800000"/>
            <a:headEnd/>
            <a:tailEnd/>
          </a:ln>
        </p:spPr>
        <p:txBody>
          <a:bodyPr wrap="none" anchor="ctr"/>
          <a:lstStyle/>
          <a:p>
            <a:pPr fontAlgn="base">
              <a:spcBef>
                <a:spcPct val="0"/>
              </a:spcBef>
              <a:spcAft>
                <a:spcPct val="0"/>
              </a:spcAft>
              <a:defRPr/>
            </a:pPr>
            <a:endParaRPr lang="th-TH" altLang="th-TH" sz="1800">
              <a:solidFill>
                <a:srgbClr val="FFFFFF"/>
              </a:solidFill>
            </a:endParaRPr>
          </a:p>
        </p:txBody>
      </p:sp>
      <p:sp>
        <p:nvSpPr>
          <p:cNvPr id="12" name="Rectangle 11"/>
          <p:cNvSpPr>
            <a:spLocks noChangeArrowheads="1"/>
          </p:cNvSpPr>
          <p:nvPr/>
        </p:nvSpPr>
        <p:spPr bwMode="auto">
          <a:xfrm>
            <a:off x="168276" y="6388204"/>
            <a:ext cx="9937751" cy="309563"/>
          </a:xfrm>
          <a:prstGeom prst="rect">
            <a:avLst/>
          </a:prstGeom>
          <a:solidFill>
            <a:schemeClr val="accent6">
              <a:lumMod val="50000"/>
            </a:schemeClr>
          </a:solidFill>
          <a:ln w="9525" cap="flat" cmpd="sng" algn="ctr">
            <a:no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800">
              <a:solidFill>
                <a:srgbClr val="FFFFFF"/>
              </a:solidFill>
            </a:endParaRPr>
          </a:p>
        </p:txBody>
      </p:sp>
      <p:sp>
        <p:nvSpPr>
          <p:cNvPr id="13" name="Rectangle 12"/>
          <p:cNvSpPr/>
          <p:nvPr userDrawn="1"/>
        </p:nvSpPr>
        <p:spPr>
          <a:xfrm>
            <a:off x="174159" y="4953000"/>
            <a:ext cx="9932321" cy="1676400"/>
          </a:xfrm>
          <a:prstGeom prst="rect">
            <a:avLst/>
          </a:prstGeom>
          <a:solidFill>
            <a:srgbClr val="FFFFFF">
              <a:alpha val="66000"/>
            </a:srgbClr>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15" name="Rectangle 14"/>
          <p:cNvSpPr/>
          <p:nvPr userDrawn="1"/>
        </p:nvSpPr>
        <p:spPr>
          <a:xfrm>
            <a:off x="174627" y="5854804"/>
            <a:ext cx="9940925" cy="663575"/>
          </a:xfrm>
          <a:prstGeom prst="rect">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th-TH" altLang="th-TH" sz="1800">
              <a:solidFill>
                <a:srgbClr val="FFFFFF"/>
              </a:solidFill>
            </a:endParaRPr>
          </a:p>
        </p:txBody>
      </p:sp>
      <p:sp>
        <p:nvSpPr>
          <p:cNvPr id="16" name="Rectangle 15"/>
          <p:cNvSpPr>
            <a:spLocks noChangeArrowheads="1"/>
          </p:cNvSpPr>
          <p:nvPr/>
        </p:nvSpPr>
        <p:spPr bwMode="auto">
          <a:xfrm>
            <a:off x="171453" y="152400"/>
            <a:ext cx="9937751" cy="6546850"/>
          </a:xfrm>
          <a:prstGeom prst="rect">
            <a:avLst/>
          </a:prstGeom>
          <a:noFill/>
          <a:ln w="9525" cap="flat" cmpd="sng" algn="ctr">
            <a:solidFill>
              <a:schemeClr val="accent6">
                <a:lumMod val="75000"/>
              </a:schemeClr>
            </a:solidFill>
            <a:prstDash val="solid"/>
            <a:miter lim="800000"/>
            <a:headEnd type="none" w="med" len="med"/>
            <a:tailEnd type="none" w="med" len="med"/>
          </a:ln>
          <a:effectLst/>
        </p:spPr>
        <p:txBody>
          <a:bodyPr wrap="none" anchor="ctr"/>
          <a:lstStyle/>
          <a:p>
            <a:pPr fontAlgn="base">
              <a:spcBef>
                <a:spcPct val="0"/>
              </a:spcBef>
              <a:spcAft>
                <a:spcPct val="0"/>
              </a:spcAft>
              <a:defRPr/>
            </a:pPr>
            <a:endParaRPr lang="th-TH" altLang="th-TH" sz="1800">
              <a:solidFill>
                <a:srgbClr val="FFFFFF"/>
              </a:solidFill>
            </a:endParaRPr>
          </a:p>
        </p:txBody>
      </p:sp>
      <p:sp>
        <p:nvSpPr>
          <p:cNvPr id="14" name="Subtitle 2"/>
          <p:cNvSpPr>
            <a:spLocks noGrp="1"/>
          </p:cNvSpPr>
          <p:nvPr>
            <p:ph type="subTitle" idx="1"/>
          </p:nvPr>
        </p:nvSpPr>
        <p:spPr>
          <a:xfrm>
            <a:off x="267463" y="5943707"/>
            <a:ext cx="9762363" cy="444785"/>
          </a:xfrm>
          <a:prstGeom prst="rect">
            <a:avLst/>
          </a:prstGeom>
          <a:solidFill>
            <a:schemeClr val="bg1">
              <a:lumMod val="85000"/>
              <a:alpha val="5000"/>
            </a:schemeClr>
          </a:solidFill>
          <a:ln>
            <a:solidFill>
              <a:schemeClr val="tx1">
                <a:lumMod val="50000"/>
                <a:lumOff val="50000"/>
              </a:schemeClr>
            </a:solidFill>
          </a:ln>
        </p:spPr>
        <p:txBody>
          <a:bodyPr anchor="ctr">
            <a:normAutofit/>
          </a:bodyPr>
          <a:lstStyle>
            <a:lvl1pPr marL="0" indent="0" algn="ctr">
              <a:buNone/>
              <a:defRPr sz="1800" cap="all" spc="300" baseline="0">
                <a:solidFill>
                  <a:srgbClr val="FFFFFF"/>
                </a:solidFill>
              </a:defRPr>
            </a:lvl1pPr>
            <a:lvl2pPr marL="457232" indent="0" algn="ctr">
              <a:buNone/>
              <a:defRPr>
                <a:solidFill>
                  <a:schemeClr val="tx1">
                    <a:tint val="75000"/>
                  </a:schemeClr>
                </a:solidFill>
              </a:defRPr>
            </a:lvl2pPr>
            <a:lvl3pPr marL="914466" indent="0" algn="ctr">
              <a:buNone/>
              <a:defRPr>
                <a:solidFill>
                  <a:schemeClr val="tx1">
                    <a:tint val="75000"/>
                  </a:schemeClr>
                </a:solidFill>
              </a:defRPr>
            </a:lvl3pPr>
            <a:lvl4pPr marL="1371698" indent="0" algn="ctr">
              <a:buNone/>
              <a:defRPr>
                <a:solidFill>
                  <a:schemeClr val="tx1">
                    <a:tint val="75000"/>
                  </a:schemeClr>
                </a:solidFill>
              </a:defRPr>
            </a:lvl4pPr>
            <a:lvl5pPr marL="1828931" indent="0" algn="ctr">
              <a:buNone/>
              <a:defRPr>
                <a:solidFill>
                  <a:schemeClr val="tx1">
                    <a:tint val="75000"/>
                  </a:schemeClr>
                </a:solidFill>
              </a:defRPr>
            </a:lvl5pPr>
            <a:lvl6pPr marL="2286164" indent="0" algn="ctr">
              <a:buNone/>
              <a:defRPr>
                <a:solidFill>
                  <a:schemeClr val="tx1">
                    <a:tint val="75000"/>
                  </a:schemeClr>
                </a:solidFill>
              </a:defRPr>
            </a:lvl6pPr>
            <a:lvl7pPr marL="2743397" indent="0" algn="ctr">
              <a:buNone/>
              <a:defRPr>
                <a:solidFill>
                  <a:schemeClr val="tx1">
                    <a:tint val="75000"/>
                  </a:schemeClr>
                </a:solidFill>
              </a:defRPr>
            </a:lvl7pPr>
            <a:lvl8pPr marL="3200630" indent="0" algn="ctr">
              <a:buNone/>
              <a:defRPr>
                <a:solidFill>
                  <a:schemeClr val="tx1">
                    <a:tint val="75000"/>
                  </a:schemeClr>
                </a:solidFill>
              </a:defRPr>
            </a:lvl8pPr>
            <a:lvl9pPr marL="3657863" indent="0" algn="ctr">
              <a:buNone/>
              <a:defRPr>
                <a:solidFill>
                  <a:schemeClr val="tx1">
                    <a:tint val="75000"/>
                  </a:schemeClr>
                </a:solidFill>
              </a:defRPr>
            </a:lvl9pPr>
          </a:lstStyle>
          <a:p>
            <a:r>
              <a:rPr lang="en-US" dirty="0"/>
              <a:t>Click to edit Master subtitle style</a:t>
            </a:r>
          </a:p>
        </p:txBody>
      </p:sp>
      <p:sp>
        <p:nvSpPr>
          <p:cNvPr id="20" name="Title 1"/>
          <p:cNvSpPr>
            <a:spLocks noGrp="1"/>
          </p:cNvSpPr>
          <p:nvPr>
            <p:ph type="ctrTitle"/>
          </p:nvPr>
        </p:nvSpPr>
        <p:spPr>
          <a:xfrm>
            <a:off x="257175" y="5002566"/>
            <a:ext cx="9769790" cy="712434"/>
          </a:xfrm>
          <a:prstGeom prst="rect">
            <a:avLst/>
          </a:prstGeom>
          <a:solidFill>
            <a:schemeClr val="bg1">
              <a:lumMod val="95000"/>
              <a:alpha val="3000"/>
            </a:schemeClr>
          </a:solidFill>
          <a:ln>
            <a:solidFill>
              <a:schemeClr val="tx1"/>
            </a:solidFill>
            <a:prstDash val="sysDot"/>
          </a:ln>
        </p:spPr>
        <p:txBody>
          <a:bodyPr anchor="b" anchorCtr="0">
            <a:noAutofit/>
          </a:bodyPr>
          <a:lstStyle>
            <a:lvl1pPr>
              <a:defRPr sz="4000">
                <a:solidFill>
                  <a:schemeClr val="accent1">
                    <a:lumMod val="50000"/>
                  </a:schemeClr>
                </a:solidFill>
              </a:defRPr>
            </a:lvl1pPr>
          </a:lstStyle>
          <a:p>
            <a:r>
              <a:rPr lang="en-US" dirty="0"/>
              <a:t>Click to edit Master title</a:t>
            </a:r>
          </a:p>
        </p:txBody>
      </p:sp>
    </p:spTree>
    <p:extLst>
      <p:ext uri="{BB962C8B-B14F-4D97-AF65-F5344CB8AC3E}">
        <p14:creationId xmlns:p14="http://schemas.microsoft.com/office/powerpoint/2010/main" val="28034028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6842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29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2" name="Group 17"/>
          <p:cNvGrpSpPr>
            <a:grpSpLocks/>
          </p:cNvGrpSpPr>
          <p:nvPr userDrawn="1"/>
        </p:nvGrpSpPr>
        <p:grpSpPr bwMode="auto">
          <a:xfrm>
            <a:off x="2" y="1397000"/>
            <a:ext cx="10266363" cy="127000"/>
            <a:chOff x="68307" y="1371600"/>
            <a:chExt cx="9006840" cy="125007"/>
          </a:xfrm>
        </p:grpSpPr>
        <p:sp>
          <p:nvSpPr>
            <p:cNvPr id="5" name="Rectangle 4"/>
            <p:cNvSpPr/>
            <p:nvPr userDrawn="1"/>
          </p:nvSpPr>
          <p:spPr>
            <a:xfrm>
              <a:off x="68307" y="1371600"/>
              <a:ext cx="9006840" cy="125007"/>
            </a:xfrm>
            <a:prstGeom prst="rect">
              <a:avLst/>
            </a:prstGeom>
            <a:solidFill>
              <a:schemeClr val="bg1">
                <a:lumMod val="50000"/>
                <a:lumOff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sp>
          <p:nvSpPr>
            <p:cNvPr id="6" name="Rectangle 5"/>
            <p:cNvSpPr/>
            <p:nvPr userDrawn="1"/>
          </p:nvSpPr>
          <p:spPr>
            <a:xfrm flipV="1">
              <a:off x="68307" y="1371600"/>
              <a:ext cx="9006840" cy="91440"/>
            </a:xfrm>
            <a:prstGeom prst="rect">
              <a:avLst/>
            </a:prstGeom>
            <a:solidFill>
              <a:srgbClr val="C00000"/>
            </a:solidFill>
            <a:ln w="19050" cap="sq" cmpd="sng" algn="ctr">
              <a:noFill/>
              <a:prstDash val="solid"/>
            </a:ln>
            <a:effectLst>
              <a:outerShdw blurRad="50800" dist="38100" dir="18900000" algn="bl" rotWithShape="0">
                <a:prstClr val="black">
                  <a:alpha val="40000"/>
                </a:prstClr>
              </a:outerShdw>
            </a:effectLst>
            <a:scene3d>
              <a:camera prst="orthographicFront"/>
              <a:lightRig rig="threePt" dir="t"/>
            </a:scene3d>
            <a:sp3d>
              <a:bevelT w="101600" prst="riblet"/>
            </a:sp3d>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th-TH" altLang="th-TH" sz="1519">
                <a:solidFill>
                  <a:srgbClr val="FFFFFF"/>
                </a:solidFill>
              </a:endParaRPr>
            </a:p>
          </p:txBody>
        </p:sp>
      </p:grpSp>
      <p:sp>
        <p:nvSpPr>
          <p:cNvPr id="3" name="Content Placeholder 2"/>
          <p:cNvSpPr>
            <a:spLocks noGrp="1"/>
          </p:cNvSpPr>
          <p:nvPr>
            <p:ph idx="1"/>
          </p:nvPr>
        </p:nvSpPr>
        <p:spPr>
          <a:xfrm>
            <a:off x="3514725" y="1600206"/>
            <a:ext cx="668655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
          <p:cNvSpPr>
            <a:spLocks noGrp="1"/>
          </p:cNvSpPr>
          <p:nvPr>
            <p:ph type="title"/>
          </p:nvPr>
        </p:nvSpPr>
        <p:spPr>
          <a:xfrm>
            <a:off x="514384" y="859663"/>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7" name="Slide Number Placeholder 5"/>
          <p:cNvSpPr>
            <a:spLocks noGrp="1"/>
          </p:cNvSpPr>
          <p:nvPr>
            <p:ph type="sldNum" sz="quarter" idx="10"/>
          </p:nvPr>
        </p:nvSpPr>
        <p:spPr>
          <a:xfrm>
            <a:off x="9172575" y="6421544"/>
            <a:ext cx="857250" cy="365125"/>
          </a:xfrm>
          <a:prstGeom prst="rect">
            <a:avLst/>
          </a:prstGeom>
        </p:spPr>
        <p:txBody>
          <a:bodyPr/>
          <a:lstStyle>
            <a:lvl1pPr>
              <a:defRPr smtClean="0"/>
            </a:lvl1pPr>
          </a:lstStyle>
          <a:p>
            <a:pPr>
              <a:defRPr/>
            </a:pPr>
            <a:fld id="{55D3F4F3-106C-46A0-86C8-5679643F5ECA}"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399303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4725" y="1600206"/>
            <a:ext cx="668655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514384" y="859663"/>
            <a:ext cx="9772649" cy="664367"/>
          </a:xfrm>
          <a:prstGeom prst="rect">
            <a:avLst/>
          </a:prstGeom>
          <a:noFill/>
          <a:ln w="19050" cmpd="sng">
            <a:noFill/>
          </a:ln>
          <a:effectLst>
            <a:outerShdw blurRad="50800" dist="38100" dir="2700000" algn="tl" rotWithShape="0">
              <a:prstClr val="black">
                <a:alpha val="40000"/>
              </a:prstClr>
            </a:outerShdw>
          </a:effectLst>
        </p:spPr>
        <p:txBody>
          <a:bodyPr/>
          <a:lstStyle/>
          <a:p>
            <a:r>
              <a:rPr lang="en-US" dirty="0"/>
              <a:t>Click to edit Master title style</a:t>
            </a:r>
          </a:p>
        </p:txBody>
      </p:sp>
      <p:sp>
        <p:nvSpPr>
          <p:cNvPr id="4" name="Slide Number Placeholder 5"/>
          <p:cNvSpPr>
            <a:spLocks noGrp="1"/>
          </p:cNvSpPr>
          <p:nvPr>
            <p:ph type="sldNum" sz="quarter" idx="10"/>
          </p:nvPr>
        </p:nvSpPr>
        <p:spPr>
          <a:xfrm>
            <a:off x="9172575" y="6421544"/>
            <a:ext cx="857250" cy="365125"/>
          </a:xfrm>
          <a:prstGeom prst="rect">
            <a:avLst/>
          </a:prstGeom>
        </p:spPr>
        <p:txBody>
          <a:bodyPr/>
          <a:lstStyle>
            <a:lvl1pPr>
              <a:defRPr smtClean="0"/>
            </a:lvl1pPr>
          </a:lstStyle>
          <a:p>
            <a:pPr>
              <a:defRPr/>
            </a:pPr>
            <a:fld id="{48BE7AE4-3A7C-42A0-96E6-8E84E39B9645}" type="slidenum">
              <a:rPr lang="en-US" altLang="th-TH" sz="2363">
                <a:solidFill>
                  <a:srgbClr val="000000"/>
                </a:solidFill>
              </a:rPr>
              <a:pPr>
                <a:defRPr/>
              </a:pPr>
              <a:t>‹#›</a:t>
            </a:fld>
            <a:endParaRPr lang="en-US" altLang="th-TH" sz="2363">
              <a:solidFill>
                <a:srgbClr val="000000"/>
              </a:solidFill>
            </a:endParaRPr>
          </a:p>
        </p:txBody>
      </p:sp>
    </p:spTree>
    <p:extLst>
      <p:ext uri="{BB962C8B-B14F-4D97-AF65-F5344CB8AC3E}">
        <p14:creationId xmlns:p14="http://schemas.microsoft.com/office/powerpoint/2010/main" val="34078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1600206"/>
            <a:ext cx="9258300" cy="4525963"/>
          </a:xfrm>
          <a:prstGeom prst="rect">
            <a:avLst/>
          </a:prstGeom>
        </p:spPr>
        <p:txBody>
          <a:bodyPr/>
          <a:lstStyle>
            <a:lvl1pPr>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104045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5" y="2514676"/>
            <a:ext cx="9772650" cy="36115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Placeholder 1"/>
          <p:cNvSpPr>
            <a:spLocks noGrp="1"/>
          </p:cNvSpPr>
          <p:nvPr>
            <p:ph type="title"/>
          </p:nvPr>
        </p:nvSpPr>
        <p:spPr>
          <a:xfrm>
            <a:off x="257233" y="859700"/>
            <a:ext cx="9772649" cy="664367"/>
          </a:xfrm>
          <a:prstGeom prst="rect">
            <a:avLst/>
          </a:prstGeom>
          <a:noFill/>
          <a:ln w="19050" cmpd="sng">
            <a:noFill/>
          </a:ln>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a:t>Click to edit Master title style</a:t>
            </a:r>
          </a:p>
        </p:txBody>
      </p:sp>
      <p:sp>
        <p:nvSpPr>
          <p:cNvPr id="10" name="Content Placeholder 2"/>
          <p:cNvSpPr>
            <a:spLocks noGrp="1"/>
          </p:cNvSpPr>
          <p:nvPr>
            <p:ph idx="13"/>
          </p:nvPr>
        </p:nvSpPr>
        <p:spPr>
          <a:xfrm>
            <a:off x="257175" y="1524001"/>
            <a:ext cx="9772650" cy="838200"/>
          </a:xfrm>
          <a:prstGeom prst="rect">
            <a:avLst/>
          </a:prstGeom>
          <a:ln>
            <a:noFill/>
          </a:ln>
        </p:spPr>
        <p:txBody>
          <a:bodyPr>
            <a:normAutofit/>
          </a:bodyPr>
          <a:lstStyle>
            <a:lvl1pPr marL="27435" indent="0">
              <a:buFontTx/>
              <a:buNone/>
              <a:defRPr sz="1050"/>
            </a:lvl1pPr>
            <a:lvl2pPr marL="336091" indent="0">
              <a:buFontTx/>
              <a:buNone/>
              <a:defRPr/>
            </a:lvl2pPr>
          </a:lstStyle>
          <a:p>
            <a:pPr lvl="0"/>
            <a:r>
              <a:rPr lang="en-US" dirty="0"/>
              <a:t>Click to edit Master text styles</a:t>
            </a:r>
          </a:p>
        </p:txBody>
      </p:sp>
      <p:sp>
        <p:nvSpPr>
          <p:cNvPr id="5" name="Date Placeholder 3"/>
          <p:cNvSpPr>
            <a:spLocks noGrp="1"/>
          </p:cNvSpPr>
          <p:nvPr>
            <p:ph type="dt" sz="half" idx="14"/>
          </p:nvPr>
        </p:nvSpPr>
        <p:spPr>
          <a:xfrm>
            <a:off x="514350" y="6421563"/>
            <a:ext cx="24003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350">
                <a:solidFill>
                  <a:srgbClr val="000000"/>
                </a:solidFill>
                <a:ea typeface="宋体" panose="02010600030101010101" pitchFamily="2" charset="-122"/>
                <a:cs typeface="Angsana New" panose="02020603050405020304" pitchFamily="18" charset="-34"/>
              </a:defRPr>
            </a:lvl1pPr>
          </a:lstStyle>
          <a:p>
            <a:pPr fontAlgn="base">
              <a:spcBef>
                <a:spcPct val="0"/>
              </a:spcBef>
              <a:spcAft>
                <a:spcPct val="0"/>
              </a:spcAft>
              <a:defRPr/>
            </a:pPr>
            <a:fld id="{E411DA59-EC8F-4AFE-9A50-D1D10176295E}" type="datetimeFigureOut">
              <a:rPr lang="en-US" altLang="zh-CN" smtClean="0"/>
              <a:pPr fontAlgn="base">
                <a:spcBef>
                  <a:spcPct val="0"/>
                </a:spcBef>
                <a:spcAft>
                  <a:spcPct val="0"/>
                </a:spcAft>
                <a:defRPr/>
              </a:pPr>
              <a:t>21/08/2020</a:t>
            </a:fld>
            <a:endParaRPr lang="en-US" altLang="zh-CN"/>
          </a:p>
        </p:txBody>
      </p:sp>
      <p:sp>
        <p:nvSpPr>
          <p:cNvPr id="6" name="Footer Placeholder 4"/>
          <p:cNvSpPr>
            <a:spLocks noGrp="1"/>
          </p:cNvSpPr>
          <p:nvPr>
            <p:ph type="ftr" sz="quarter" idx="15"/>
          </p:nvPr>
        </p:nvSpPr>
        <p:spPr>
          <a:xfrm>
            <a:off x="3514725" y="6421563"/>
            <a:ext cx="325755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350">
                <a:solidFill>
                  <a:srgbClr val="000000"/>
                </a:solidFill>
                <a:ea typeface="宋体" panose="02010600030101010101" pitchFamily="2" charset="-122"/>
                <a:cs typeface="Angsana New" panose="02020603050405020304" pitchFamily="18" charset="-34"/>
              </a:defRPr>
            </a:lvl1pPr>
          </a:lstStyle>
          <a:p>
            <a:pPr fontAlgn="base">
              <a:spcBef>
                <a:spcPct val="0"/>
              </a:spcBef>
              <a:spcAft>
                <a:spcPct val="0"/>
              </a:spcAft>
              <a:defRPr/>
            </a:pPr>
            <a:endParaRPr lang="en-US" altLang="zh-CN"/>
          </a:p>
        </p:txBody>
      </p:sp>
      <p:sp>
        <p:nvSpPr>
          <p:cNvPr id="7" name="Slide Number Placeholder 5"/>
          <p:cNvSpPr>
            <a:spLocks noGrp="1"/>
          </p:cNvSpPr>
          <p:nvPr>
            <p:ph type="sldNum" sz="quarter" idx="16"/>
          </p:nvPr>
        </p:nvSpPr>
        <p:spPr>
          <a:xfrm>
            <a:off x="9172575" y="6421563"/>
            <a:ext cx="85725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350">
                <a:solidFill>
                  <a:srgbClr val="000000"/>
                </a:solidFill>
                <a:ea typeface="宋体" panose="02010600030101010101" pitchFamily="2" charset="-122"/>
                <a:cs typeface="Angsana New" panose="02020603050405020304" pitchFamily="18" charset="-34"/>
              </a:defRPr>
            </a:lvl1pPr>
          </a:lstStyle>
          <a:p>
            <a:pPr fontAlgn="base">
              <a:spcBef>
                <a:spcPct val="0"/>
              </a:spcBef>
              <a:spcAft>
                <a:spcPct val="0"/>
              </a:spcAft>
              <a:defRPr/>
            </a:pPr>
            <a:fld id="{0863ECB7-438A-417D-8C0F-18B7CB80572D}" type="slidenum">
              <a:rPr lang="en-US" altLang="zh-CN" smtClean="0"/>
              <a:pPr fontAlgn="base">
                <a:spcBef>
                  <a:spcPct val="0"/>
                </a:spcBef>
                <a:spcAft>
                  <a:spcPct val="0"/>
                </a:spcAft>
                <a:defRPr/>
              </a:pPr>
              <a:t>‹#›</a:t>
            </a:fld>
            <a:endParaRPr lang="en-US" altLang="zh-CN"/>
          </a:p>
        </p:txBody>
      </p:sp>
    </p:spTree>
    <p:extLst>
      <p:ext uri="{BB962C8B-B14F-4D97-AF65-F5344CB8AC3E}">
        <p14:creationId xmlns:p14="http://schemas.microsoft.com/office/powerpoint/2010/main" val="119981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514350" y="6421506"/>
            <a:ext cx="240030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fld id="{8CD6DB8C-559A-4988-AC16-F2CBD2796AFF}" type="datetimeFigureOut">
              <a:rPr lang="en-US" altLang="th-TH">
                <a:cs typeface="Angsana New" pitchFamily="18" charset="-34"/>
              </a:rPr>
              <a:pPr fontAlgn="base">
                <a:spcBef>
                  <a:spcPct val="0"/>
                </a:spcBef>
                <a:spcAft>
                  <a:spcPct val="0"/>
                </a:spcAft>
                <a:defRPr/>
              </a:pPr>
              <a:t>21/08/2020</a:t>
            </a:fld>
            <a:endParaRPr lang="en-US" altLang="th-TH">
              <a:cs typeface="Angsana New" pitchFamily="18" charset="-34"/>
            </a:endParaRPr>
          </a:p>
        </p:txBody>
      </p:sp>
      <p:sp>
        <p:nvSpPr>
          <p:cNvPr id="3" name="Footer Placeholder 4"/>
          <p:cNvSpPr>
            <a:spLocks noGrp="1"/>
          </p:cNvSpPr>
          <p:nvPr>
            <p:ph type="ftr" sz="quarter" idx="11"/>
          </p:nvPr>
        </p:nvSpPr>
        <p:spPr>
          <a:xfrm>
            <a:off x="3514725" y="6421506"/>
            <a:ext cx="3257550" cy="365125"/>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FFFFFF"/>
                </a:solidFill>
              </a:defRPr>
            </a:lvl1pPr>
          </a:lstStyle>
          <a:p>
            <a:pPr fontAlgn="base">
              <a:spcBef>
                <a:spcPct val="0"/>
              </a:spcBef>
              <a:spcAft>
                <a:spcPct val="0"/>
              </a:spcAft>
              <a:defRPr/>
            </a:pPr>
            <a:endParaRPr lang="th-TH" altLang="th-TH">
              <a:cs typeface="Angsana New" pitchFamily="18" charset="-34"/>
            </a:endParaRPr>
          </a:p>
        </p:txBody>
      </p:sp>
      <p:sp>
        <p:nvSpPr>
          <p:cNvPr id="4" name="Slide Number Placeholder 5"/>
          <p:cNvSpPr>
            <a:spLocks noGrp="1"/>
          </p:cNvSpPr>
          <p:nvPr>
            <p:ph type="sldNum" sz="quarter" idx="12"/>
          </p:nvPr>
        </p:nvSpPr>
        <p:spPr>
          <a:xfrm>
            <a:off x="9172575" y="6421506"/>
            <a:ext cx="857250" cy="365125"/>
          </a:xfrm>
          <a:prstGeom prst="rect">
            <a:avLst/>
          </a:prstGeom>
        </p:spPr>
        <p:txBody>
          <a:bodyPr/>
          <a:lstStyle>
            <a:lvl1pPr>
              <a:defRPr smtClean="0"/>
            </a:lvl1pPr>
          </a:lstStyle>
          <a:p>
            <a:pPr>
              <a:defRPr/>
            </a:pPr>
            <a:fld id="{0829CCF2-0234-4C3C-8B49-E7B2344C96EB}" type="slidenum">
              <a:rPr lang="en-US" altLang="th-TH" sz="2363">
                <a:solidFill>
                  <a:prstClr val="black"/>
                </a:solidFill>
              </a:rPr>
              <a:pPr>
                <a:defRPr/>
              </a:pPr>
              <a:t>‹#›</a:t>
            </a:fld>
            <a:endParaRPr lang="en-US" altLang="th-TH" sz="2363">
              <a:solidFill>
                <a:prstClr val="black"/>
              </a:solidFill>
            </a:endParaRPr>
          </a:p>
        </p:txBody>
      </p:sp>
    </p:spTree>
    <p:extLst>
      <p:ext uri="{BB962C8B-B14F-4D97-AF65-F5344CB8AC3E}">
        <p14:creationId xmlns:p14="http://schemas.microsoft.com/office/powerpoint/2010/main" val="41676611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jpeg"/><Relationship Id="rId50" Type="http://schemas.openxmlformats.org/officeDocument/2006/relationships/image" Target="../media/image3.png"/><Relationship Id="rId55"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microsoft.com/office/2007/relationships/hdphoto" Target="../media/hdphoto3.wdp"/><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 Id="rId51" Type="http://schemas.microsoft.com/office/2007/relationships/hdphoto" Target="../media/hdphoto2.wdp"/><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Rectangle 31"/>
          <p:cNvSpPr>
            <a:spLocks noChangeArrowheads="1"/>
          </p:cNvSpPr>
          <p:nvPr/>
        </p:nvSpPr>
        <p:spPr bwMode="black">
          <a:xfrm>
            <a:off x="9679783" y="5981702"/>
            <a:ext cx="592931" cy="257459"/>
          </a:xfrm>
          <a:prstGeom prst="rect">
            <a:avLst/>
          </a:prstGeom>
          <a:noFill/>
          <a:ln w="12700">
            <a:noFill/>
            <a:miter lim="800000"/>
            <a:headEnd/>
            <a:tailEnd/>
          </a:ln>
          <a:effectLst/>
        </p:spPr>
        <p:txBody>
          <a:bodyPr lIns="76349" tIns="37505" rIns="76349" bIns="37505">
            <a:spAutoFit/>
          </a:bodyPr>
          <a:lstStyle/>
          <a:p>
            <a:pPr algn="r" eaLnBrk="0" fontAlgn="base" hangingPunct="0">
              <a:spcBef>
                <a:spcPct val="0"/>
              </a:spcBef>
              <a:spcAft>
                <a:spcPct val="0"/>
              </a:spcAft>
            </a:pPr>
            <a:fld id="{E343EF50-A226-4080-86A9-EDD519993D58}" type="slidenum">
              <a:rPr lang="en-US" altLang="en-US" sz="1181" b="1">
                <a:solidFill>
                  <a:srgbClr val="FFFF99"/>
                </a:solidFill>
                <a:cs typeface="FreesiaUPC" pitchFamily="34" charset="-34"/>
              </a:rPr>
              <a:pPr algn="r" eaLnBrk="0" fontAlgn="base" hangingPunct="0">
                <a:spcBef>
                  <a:spcPct val="0"/>
                </a:spcBef>
                <a:spcAft>
                  <a:spcPct val="0"/>
                </a:spcAft>
              </a:pPr>
              <a:t>‹#›</a:t>
            </a:fld>
            <a:endParaRPr lang="en-US" altLang="en-US" sz="1181" b="1">
              <a:solidFill>
                <a:srgbClr val="FFFF99"/>
              </a:solidFill>
              <a:cs typeface="FreesiaUPC" pitchFamily="34" charset="-34"/>
            </a:endParaRPr>
          </a:p>
        </p:txBody>
      </p:sp>
      <p:pic>
        <p:nvPicPr>
          <p:cNvPr id="1030" name="Picture 46" descr="Tab_2013B"/>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0" y="6396038"/>
            <a:ext cx="10287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759146" y="6066066"/>
            <a:ext cx="514342" cy="274049"/>
          </a:xfrm>
          <a:prstGeom prst="rect">
            <a:avLst/>
          </a:prstGeom>
          <a:noFill/>
        </p:spPr>
        <p:txBody>
          <a:bodyPr wrap="square" rtlCol="0">
            <a:spAutoFit/>
          </a:bodyPr>
          <a:lstStyle/>
          <a:p>
            <a:pPr algn="r" fontAlgn="base">
              <a:spcBef>
                <a:spcPct val="0"/>
              </a:spcBef>
              <a:spcAft>
                <a:spcPct val="0"/>
              </a:spcAft>
            </a:pPr>
            <a:fld id="{667306F9-5DD9-4BDD-8655-76D7CF80CD17}" type="slidenum">
              <a:rPr lang="th-TH" sz="1181">
                <a:solidFill>
                  <a:prstClr val="black"/>
                </a:solidFill>
                <a:cs typeface="Angsana New" pitchFamily="18" charset="-34"/>
              </a:rPr>
              <a:pPr algn="r" fontAlgn="base">
                <a:spcBef>
                  <a:spcPct val="0"/>
                </a:spcBef>
                <a:spcAft>
                  <a:spcPct val="0"/>
                </a:spcAft>
              </a:pPr>
              <a:t>‹#›</a:t>
            </a:fld>
            <a:endParaRPr lang="th-TH" sz="1181" dirty="0">
              <a:solidFill>
                <a:prstClr val="black"/>
              </a:solidFill>
              <a:cs typeface="Angsana New" pitchFamily="18" charset="-34"/>
            </a:endParaRPr>
          </a:p>
        </p:txBody>
      </p:sp>
      <p:pic>
        <p:nvPicPr>
          <p:cNvPr id="12" name="Picture 11"/>
          <p:cNvPicPr>
            <a:picLocks noChangeAspect="1"/>
          </p:cNvPicPr>
          <p:nvPr/>
        </p:nvPicPr>
        <p:blipFill>
          <a:blip r:embed="rId48" cstate="print">
            <a:duotone>
              <a:schemeClr val="bg2">
                <a:shade val="45000"/>
                <a:satMod val="135000"/>
              </a:schemeClr>
              <a:prstClr val="white"/>
            </a:duotone>
            <a:extLst>
              <a:ext uri="{BEBA8EAE-BF5A-486C-A8C5-ECC9F3942E4B}">
                <a14:imgProps xmlns:a14="http://schemas.microsoft.com/office/drawing/2010/main">
                  <a14:imgLayer r:embed="rId49">
                    <a14:imgEffect>
                      <a14:artisticPhotocopy/>
                    </a14:imgEffect>
                  </a14:imgLayer>
                </a14:imgProps>
              </a:ext>
              <a:ext uri="{28A0092B-C50C-407E-A947-70E740481C1C}">
                <a14:useLocalDpi xmlns:a14="http://schemas.microsoft.com/office/drawing/2010/main" val="0"/>
              </a:ext>
            </a:extLst>
          </a:blip>
          <a:stretch>
            <a:fillRect/>
          </a:stretch>
        </p:blipFill>
        <p:spPr>
          <a:xfrm>
            <a:off x="-1409228" y="548680"/>
            <a:ext cx="3456384" cy="3456384"/>
          </a:xfrm>
          <a:prstGeom prst="rect">
            <a:avLst/>
          </a:prstGeom>
        </p:spPr>
      </p:pic>
      <p:pic>
        <p:nvPicPr>
          <p:cNvPr id="13" name="Picture 12"/>
          <p:cNvPicPr>
            <a:picLocks noChangeAspect="1"/>
          </p:cNvPicPr>
          <p:nvPr/>
        </p:nvPicPr>
        <p:blipFill>
          <a:blip r:embed="rId50" cstate="print">
            <a:duotone>
              <a:prstClr val="black"/>
              <a:schemeClr val="accent3">
                <a:tint val="45000"/>
                <a:satMod val="400000"/>
              </a:schemeClr>
            </a:duotone>
            <a:extLst>
              <a:ext uri="{BEBA8EAE-BF5A-486C-A8C5-ECC9F3942E4B}">
                <a14:imgProps xmlns:a14="http://schemas.microsoft.com/office/drawing/2010/main">
                  <a14:imgLayer r:embed="rId51">
                    <a14:imgEffect>
                      <a14:artisticPhotocopy/>
                    </a14:imgEffect>
                  </a14:imgLayer>
                </a14:imgProps>
              </a:ext>
              <a:ext uri="{28A0092B-C50C-407E-A947-70E740481C1C}">
                <a14:useLocalDpi xmlns:a14="http://schemas.microsoft.com/office/drawing/2010/main" val="0"/>
              </a:ext>
            </a:extLst>
          </a:blip>
          <a:stretch>
            <a:fillRect/>
          </a:stretch>
        </p:blipFill>
        <p:spPr>
          <a:xfrm>
            <a:off x="-321850" y="3068960"/>
            <a:ext cx="2369006" cy="2369006"/>
          </a:xfrm>
          <a:prstGeom prst="rect">
            <a:avLst/>
          </a:prstGeom>
        </p:spPr>
      </p:pic>
      <p:pic>
        <p:nvPicPr>
          <p:cNvPr id="14" name="Picture 13"/>
          <p:cNvPicPr>
            <a:picLocks noChangeAspect="1"/>
          </p:cNvPicPr>
          <p:nvPr/>
        </p:nvPicPr>
        <p:blipFill>
          <a:blip r:embed="rId52" cstate="print">
            <a:duotone>
              <a:prstClr val="black"/>
              <a:schemeClr val="accent6">
                <a:tint val="45000"/>
                <a:satMod val="400000"/>
              </a:schemeClr>
            </a:duotone>
            <a:extLst>
              <a:ext uri="{BEBA8EAE-BF5A-486C-A8C5-ECC9F3942E4B}">
                <a14:imgProps xmlns:a14="http://schemas.microsoft.com/office/drawing/2010/main">
                  <a14:imgLayer r:embed="rId53">
                    <a14:imgEffect>
                      <a14:artisticPhotocopy/>
                    </a14:imgEffect>
                  </a14:imgLayer>
                </a14:imgProps>
              </a:ext>
              <a:ext uri="{28A0092B-C50C-407E-A947-70E740481C1C}">
                <a14:useLocalDpi xmlns:a14="http://schemas.microsoft.com/office/drawing/2010/main" val="0"/>
              </a:ext>
            </a:extLst>
          </a:blip>
          <a:stretch>
            <a:fillRect/>
          </a:stretch>
        </p:blipFill>
        <p:spPr>
          <a:xfrm>
            <a:off x="1204498" y="2730356"/>
            <a:ext cx="1418724" cy="1418724"/>
          </a:xfrm>
          <a:prstGeom prst="rect">
            <a:avLst/>
          </a:prstGeom>
        </p:spPr>
      </p:pic>
      <p:sp>
        <p:nvSpPr>
          <p:cNvPr id="10" name="Rectangle 9"/>
          <p:cNvSpPr/>
          <p:nvPr/>
        </p:nvSpPr>
        <p:spPr>
          <a:xfrm>
            <a:off x="1" y="836712"/>
            <a:ext cx="10296000" cy="5544000"/>
          </a:xfrm>
          <a:prstGeom prst="rect">
            <a:avLst/>
          </a:prstGeom>
          <a:gradFill>
            <a:gsLst>
              <a:gs pos="0">
                <a:schemeClr val="bg1">
                  <a:alpha val="65000"/>
                </a:schemeClr>
              </a:gs>
              <a:gs pos="100000">
                <a:srgbClr val="DEDEDE">
                  <a:alpha val="65000"/>
                </a:srgbClr>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th-TH" sz="2363">
              <a:solidFill>
                <a:prstClr val="white"/>
              </a:solidFill>
            </a:endParaRPr>
          </a:p>
        </p:txBody>
      </p:sp>
      <p:grpSp>
        <p:nvGrpSpPr>
          <p:cNvPr id="3" name="Group 2"/>
          <p:cNvGrpSpPr/>
          <p:nvPr/>
        </p:nvGrpSpPr>
        <p:grpSpPr>
          <a:xfrm>
            <a:off x="14287" y="21"/>
            <a:ext cx="10287000" cy="836613"/>
            <a:chOff x="14287" y="1"/>
            <a:chExt cx="10287000" cy="836613"/>
          </a:xfrm>
        </p:grpSpPr>
        <p:sp>
          <p:nvSpPr>
            <p:cNvPr id="1052" name="Rectangle 28"/>
            <p:cNvSpPr>
              <a:spLocks noChangeArrowheads="1"/>
            </p:cNvSpPr>
            <p:nvPr/>
          </p:nvSpPr>
          <p:spPr bwMode="white">
            <a:xfrm>
              <a:off x="14287" y="1"/>
              <a:ext cx="10287000" cy="836613"/>
            </a:xfrm>
            <a:prstGeom prst="rect">
              <a:avLst/>
            </a:prstGeom>
            <a:solidFill>
              <a:schemeClr val="bg1"/>
            </a:solidFill>
            <a:ln w="9525">
              <a:noFill/>
              <a:miter lim="800000"/>
              <a:headEnd/>
              <a:tailEnd/>
            </a:ln>
            <a:effectLst/>
          </p:spPr>
          <p:txBody>
            <a:bodyPr wrap="none" anchor="ctr"/>
            <a:lstStyle/>
            <a:p>
              <a:pPr fontAlgn="base">
                <a:spcBef>
                  <a:spcPct val="0"/>
                </a:spcBef>
                <a:spcAft>
                  <a:spcPct val="0"/>
                </a:spcAft>
              </a:pPr>
              <a:endParaRPr lang="en-US" altLang="en-US" sz="2363">
                <a:solidFill>
                  <a:srgbClr val="000000"/>
                </a:solidFill>
                <a:latin typeface="Times New Roman" pitchFamily="18" charset="0"/>
                <a:cs typeface="Angsana New" pitchFamily="18" charset="-34"/>
              </a:endParaRPr>
            </a:p>
          </p:txBody>
        </p:sp>
        <p:pic>
          <p:nvPicPr>
            <p:cNvPr id="1027" name="Picture 34" descr="KB H to powv10"/>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520588" y="146051"/>
              <a:ext cx="2237783" cy="58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62" descr="Final Kasikorn Logo"/>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82203" y="146049"/>
              <a:ext cx="792957" cy="59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50216385"/>
      </p:ext>
    </p:extLst>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 id="2147484330" r:id="rId12"/>
    <p:sldLayoutId id="2147484331" r:id="rId13"/>
    <p:sldLayoutId id="2147484332" r:id="rId14"/>
    <p:sldLayoutId id="2147484333" r:id="rId15"/>
    <p:sldLayoutId id="2147484334" r:id="rId16"/>
    <p:sldLayoutId id="2147484335" r:id="rId17"/>
    <p:sldLayoutId id="2147484336" r:id="rId18"/>
    <p:sldLayoutId id="2147484337" r:id="rId19"/>
    <p:sldLayoutId id="2147484338" r:id="rId20"/>
    <p:sldLayoutId id="2147484339" r:id="rId21"/>
    <p:sldLayoutId id="2147484340" r:id="rId22"/>
    <p:sldLayoutId id="2147484341" r:id="rId23"/>
    <p:sldLayoutId id="2147484342" r:id="rId24"/>
    <p:sldLayoutId id="2147483707" r:id="rId25"/>
    <p:sldLayoutId id="2147483708" r:id="rId26"/>
    <p:sldLayoutId id="2147483709" r:id="rId27"/>
    <p:sldLayoutId id="2147483710" r:id="rId28"/>
    <p:sldLayoutId id="2147483725" r:id="rId29"/>
    <p:sldLayoutId id="2147483728" r:id="rId30"/>
    <p:sldLayoutId id="2147483729" r:id="rId31"/>
    <p:sldLayoutId id="2147483730" r:id="rId32"/>
    <p:sldLayoutId id="2147483747" r:id="rId33"/>
    <p:sldLayoutId id="2147483826" r:id="rId34"/>
    <p:sldLayoutId id="2147484032" r:id="rId35"/>
    <p:sldLayoutId id="2147484033" r:id="rId36"/>
    <p:sldLayoutId id="2147484037" r:id="rId37"/>
    <p:sldLayoutId id="2147484038" r:id="rId38"/>
    <p:sldLayoutId id="2147484039" r:id="rId39"/>
    <p:sldLayoutId id="2147484040" r:id="rId40"/>
    <p:sldLayoutId id="2147484041" r:id="rId41"/>
    <p:sldLayoutId id="2147484042" r:id="rId42"/>
    <p:sldLayoutId id="2147484050" r:id="rId43"/>
    <p:sldLayoutId id="2147484144" r:id="rId44"/>
    <p:sldLayoutId id="2147484146" r:id="rId45"/>
  </p:sldLayoutIdLst>
  <p:hf hdr="0" ftr="0" dt="0"/>
  <p:txStyles>
    <p:titleStyle>
      <a:lvl1pPr algn="ctr" rtl="0" eaLnBrk="0" fontAlgn="base" hangingPunct="0">
        <a:spcBef>
          <a:spcPct val="0"/>
        </a:spcBef>
        <a:spcAft>
          <a:spcPct val="0"/>
        </a:spcAft>
        <a:defRPr sz="3713">
          <a:solidFill>
            <a:schemeClr val="tx2"/>
          </a:solidFill>
          <a:latin typeface="+mj-lt"/>
          <a:ea typeface="+mj-ea"/>
          <a:cs typeface="+mj-cs"/>
        </a:defRPr>
      </a:lvl1pPr>
      <a:lvl2pPr algn="ctr" rtl="0" eaLnBrk="0" fontAlgn="base" hangingPunct="0">
        <a:spcBef>
          <a:spcPct val="0"/>
        </a:spcBef>
        <a:spcAft>
          <a:spcPct val="0"/>
        </a:spcAft>
        <a:defRPr sz="3713">
          <a:solidFill>
            <a:schemeClr val="tx2"/>
          </a:solidFill>
          <a:latin typeface="Arial" pitchFamily="34" charset="0"/>
          <a:cs typeface="Angsana New" pitchFamily="18" charset="-34"/>
        </a:defRPr>
      </a:lvl2pPr>
      <a:lvl3pPr algn="ctr" rtl="0" eaLnBrk="0" fontAlgn="base" hangingPunct="0">
        <a:spcBef>
          <a:spcPct val="0"/>
        </a:spcBef>
        <a:spcAft>
          <a:spcPct val="0"/>
        </a:spcAft>
        <a:defRPr sz="3713">
          <a:solidFill>
            <a:schemeClr val="tx2"/>
          </a:solidFill>
          <a:latin typeface="Arial" pitchFamily="34" charset="0"/>
          <a:cs typeface="Angsana New" pitchFamily="18" charset="-34"/>
        </a:defRPr>
      </a:lvl3pPr>
      <a:lvl4pPr algn="ctr" rtl="0" eaLnBrk="0" fontAlgn="base" hangingPunct="0">
        <a:spcBef>
          <a:spcPct val="0"/>
        </a:spcBef>
        <a:spcAft>
          <a:spcPct val="0"/>
        </a:spcAft>
        <a:defRPr sz="3713">
          <a:solidFill>
            <a:schemeClr val="tx2"/>
          </a:solidFill>
          <a:latin typeface="Arial" pitchFamily="34" charset="0"/>
          <a:cs typeface="Angsana New" pitchFamily="18" charset="-34"/>
        </a:defRPr>
      </a:lvl4pPr>
      <a:lvl5pPr algn="ctr" rtl="0" eaLnBrk="0" fontAlgn="base" hangingPunct="0">
        <a:spcBef>
          <a:spcPct val="0"/>
        </a:spcBef>
        <a:spcAft>
          <a:spcPct val="0"/>
        </a:spcAft>
        <a:defRPr sz="3713">
          <a:solidFill>
            <a:schemeClr val="tx2"/>
          </a:solidFill>
          <a:latin typeface="Arial" pitchFamily="34" charset="0"/>
          <a:cs typeface="Angsana New" pitchFamily="18" charset="-34"/>
        </a:defRPr>
      </a:lvl5pPr>
      <a:lvl6pPr marL="385812" algn="ctr" rtl="0" eaLnBrk="1" fontAlgn="base" hangingPunct="1">
        <a:spcBef>
          <a:spcPct val="0"/>
        </a:spcBef>
        <a:spcAft>
          <a:spcPct val="0"/>
        </a:spcAft>
        <a:defRPr sz="3713">
          <a:solidFill>
            <a:schemeClr val="tx2"/>
          </a:solidFill>
          <a:latin typeface="Times New Roman" pitchFamily="18" charset="0"/>
          <a:cs typeface="Angsana New" pitchFamily="18" charset="-34"/>
        </a:defRPr>
      </a:lvl6pPr>
      <a:lvl7pPr marL="771626" algn="ctr" rtl="0" eaLnBrk="1" fontAlgn="base" hangingPunct="1">
        <a:spcBef>
          <a:spcPct val="0"/>
        </a:spcBef>
        <a:spcAft>
          <a:spcPct val="0"/>
        </a:spcAft>
        <a:defRPr sz="3713">
          <a:solidFill>
            <a:schemeClr val="tx2"/>
          </a:solidFill>
          <a:latin typeface="Times New Roman" pitchFamily="18" charset="0"/>
          <a:cs typeface="Angsana New" pitchFamily="18" charset="-34"/>
        </a:defRPr>
      </a:lvl7pPr>
      <a:lvl8pPr marL="1157439" algn="ctr" rtl="0" eaLnBrk="1" fontAlgn="base" hangingPunct="1">
        <a:spcBef>
          <a:spcPct val="0"/>
        </a:spcBef>
        <a:spcAft>
          <a:spcPct val="0"/>
        </a:spcAft>
        <a:defRPr sz="3713">
          <a:solidFill>
            <a:schemeClr val="tx2"/>
          </a:solidFill>
          <a:latin typeface="Times New Roman" pitchFamily="18" charset="0"/>
          <a:cs typeface="Angsana New" pitchFamily="18" charset="-34"/>
        </a:defRPr>
      </a:lvl8pPr>
      <a:lvl9pPr marL="1543252" algn="ctr" rtl="0" eaLnBrk="1" fontAlgn="base" hangingPunct="1">
        <a:spcBef>
          <a:spcPct val="0"/>
        </a:spcBef>
        <a:spcAft>
          <a:spcPct val="0"/>
        </a:spcAft>
        <a:defRPr sz="3713">
          <a:solidFill>
            <a:schemeClr val="tx2"/>
          </a:solidFill>
          <a:latin typeface="Times New Roman" pitchFamily="18" charset="0"/>
          <a:cs typeface="Angsana New" pitchFamily="18" charset="-34"/>
        </a:defRPr>
      </a:lvl9pPr>
    </p:titleStyle>
    <p:body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p:bodyStyle>
    <p:otherStyle>
      <a:defPPr>
        <a:defRPr lang="th-TH"/>
      </a:defPPr>
      <a:lvl1pPr marL="0" algn="l" defTabSz="771626" rtl="0" eaLnBrk="1" latinLnBrk="0" hangingPunct="1">
        <a:defRPr sz="2363" kern="1200">
          <a:solidFill>
            <a:schemeClr val="tx1"/>
          </a:solidFill>
          <a:latin typeface="+mn-lt"/>
          <a:ea typeface="+mn-ea"/>
          <a:cs typeface="+mn-cs"/>
        </a:defRPr>
      </a:lvl1pPr>
      <a:lvl2pPr marL="385812" algn="l" defTabSz="771626" rtl="0" eaLnBrk="1" latinLnBrk="0" hangingPunct="1">
        <a:defRPr sz="2363" kern="1200">
          <a:solidFill>
            <a:schemeClr val="tx1"/>
          </a:solidFill>
          <a:latin typeface="+mn-lt"/>
          <a:ea typeface="+mn-ea"/>
          <a:cs typeface="+mn-cs"/>
        </a:defRPr>
      </a:lvl2pPr>
      <a:lvl3pPr marL="771626" algn="l" defTabSz="771626" rtl="0" eaLnBrk="1" latinLnBrk="0" hangingPunct="1">
        <a:defRPr sz="2363" kern="1200">
          <a:solidFill>
            <a:schemeClr val="tx1"/>
          </a:solidFill>
          <a:latin typeface="+mn-lt"/>
          <a:ea typeface="+mn-ea"/>
          <a:cs typeface="+mn-cs"/>
        </a:defRPr>
      </a:lvl3pPr>
      <a:lvl4pPr marL="1157439" algn="l" defTabSz="771626" rtl="0" eaLnBrk="1" latinLnBrk="0" hangingPunct="1">
        <a:defRPr sz="2363" kern="1200">
          <a:solidFill>
            <a:schemeClr val="tx1"/>
          </a:solidFill>
          <a:latin typeface="+mn-lt"/>
          <a:ea typeface="+mn-ea"/>
          <a:cs typeface="+mn-cs"/>
        </a:defRPr>
      </a:lvl4pPr>
      <a:lvl5pPr marL="1543252" algn="l" defTabSz="771626" rtl="0" eaLnBrk="1" latinLnBrk="0" hangingPunct="1">
        <a:defRPr sz="2363" kern="1200">
          <a:solidFill>
            <a:schemeClr val="tx1"/>
          </a:solidFill>
          <a:latin typeface="+mn-lt"/>
          <a:ea typeface="+mn-ea"/>
          <a:cs typeface="+mn-cs"/>
        </a:defRPr>
      </a:lvl5pPr>
      <a:lvl6pPr marL="1929065" algn="l" defTabSz="771626" rtl="0" eaLnBrk="1" latinLnBrk="0" hangingPunct="1">
        <a:defRPr sz="2363" kern="1200">
          <a:solidFill>
            <a:schemeClr val="tx1"/>
          </a:solidFill>
          <a:latin typeface="+mn-lt"/>
          <a:ea typeface="+mn-ea"/>
          <a:cs typeface="+mn-cs"/>
        </a:defRPr>
      </a:lvl6pPr>
      <a:lvl7pPr marL="2314878" algn="l" defTabSz="771626" rtl="0" eaLnBrk="1" latinLnBrk="0" hangingPunct="1">
        <a:defRPr sz="2363" kern="1200">
          <a:solidFill>
            <a:schemeClr val="tx1"/>
          </a:solidFill>
          <a:latin typeface="+mn-lt"/>
          <a:ea typeface="+mn-ea"/>
          <a:cs typeface="+mn-cs"/>
        </a:defRPr>
      </a:lvl7pPr>
      <a:lvl8pPr marL="2700692" algn="l" defTabSz="771626" rtl="0" eaLnBrk="1" latinLnBrk="0" hangingPunct="1">
        <a:defRPr sz="2363" kern="1200">
          <a:solidFill>
            <a:schemeClr val="tx1"/>
          </a:solidFill>
          <a:latin typeface="+mn-lt"/>
          <a:ea typeface="+mn-ea"/>
          <a:cs typeface="+mn-cs"/>
        </a:defRPr>
      </a:lvl8pPr>
      <a:lvl9pPr marL="3086505" algn="l" defTabSz="771626" rtl="0" eaLnBrk="1" latinLnBrk="0" hangingPunct="1">
        <a:defRPr sz="23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2.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22.xml"/><Relationship Id="rId4" Type="http://schemas.openxmlformats.org/officeDocument/2006/relationships/image" Target="../media/image16.gif"/></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22.xml"/><Relationship Id="rId4" Type="http://schemas.openxmlformats.org/officeDocument/2006/relationships/image" Target="../media/image1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2.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2.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253" y="2403027"/>
            <a:ext cx="4419600" cy="4713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Qualitative Selection Criteria</a:t>
            </a:r>
          </a:p>
          <a:p>
            <a:pPr algn="ctr"/>
            <a:r>
              <a:rPr lang="en-US" dirty="0" smtClean="0">
                <a:solidFill>
                  <a:schemeClr val="tx1"/>
                </a:solidFill>
              </a:rPr>
              <a:t>Partner Channels</a:t>
            </a:r>
            <a:endParaRPr lang="en-US" dirty="0">
              <a:solidFill>
                <a:schemeClr val="tx1"/>
              </a:solidFill>
            </a:endParaRPr>
          </a:p>
        </p:txBody>
      </p:sp>
      <p:sp>
        <p:nvSpPr>
          <p:cNvPr id="3" name="Rectangle 2"/>
          <p:cNvSpPr/>
          <p:nvPr/>
        </p:nvSpPr>
        <p:spPr>
          <a:xfrm>
            <a:off x="858253" y="3622227"/>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Quantitative Selection Criteria</a:t>
            </a:r>
          </a:p>
          <a:p>
            <a:pPr algn="ctr"/>
            <a:r>
              <a:rPr lang="en-US" dirty="0" smtClean="0">
                <a:solidFill>
                  <a:schemeClr val="tx1"/>
                </a:solidFill>
              </a:rPr>
              <a:t>Partner Channels x Insurance/Guarantee Comp.</a:t>
            </a:r>
            <a:endParaRPr lang="en-US" dirty="0">
              <a:solidFill>
                <a:schemeClr val="tx1"/>
              </a:solidFill>
            </a:endParaRPr>
          </a:p>
        </p:txBody>
      </p:sp>
      <p:sp>
        <p:nvSpPr>
          <p:cNvPr id="4" name="Rectangle 3"/>
          <p:cNvSpPr/>
          <p:nvPr/>
        </p:nvSpPr>
        <p:spPr>
          <a:xfrm>
            <a:off x="858253" y="5070027"/>
            <a:ext cx="4419600" cy="990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Credit Forum</a:t>
            </a:r>
          </a:p>
          <a:p>
            <a:pPr algn="ctr"/>
            <a:r>
              <a:rPr lang="en-US" dirty="0" smtClean="0"/>
              <a:t>Insurance/Guarantee Comp.</a:t>
            </a:r>
            <a:endParaRPr lang="en-US" dirty="0"/>
          </a:p>
        </p:txBody>
      </p:sp>
      <p:cxnSp>
        <p:nvCxnSpPr>
          <p:cNvPr id="6" name="Straight Connector 5"/>
          <p:cNvCxnSpPr/>
          <p:nvPr/>
        </p:nvCxnSpPr>
        <p:spPr>
          <a:xfrm flipV="1">
            <a:off x="362953" y="4765227"/>
            <a:ext cx="7315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506453" y="2403027"/>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BD</a:t>
            </a:r>
            <a:endParaRPr lang="en-US" dirty="0"/>
          </a:p>
        </p:txBody>
      </p:sp>
      <p:sp>
        <p:nvSpPr>
          <p:cNvPr id="9" name="Rectangle 8"/>
          <p:cNvSpPr/>
          <p:nvPr/>
        </p:nvSpPr>
        <p:spPr>
          <a:xfrm>
            <a:off x="5506453" y="3622227"/>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ERM</a:t>
            </a:r>
            <a:endParaRPr lang="en-US" dirty="0"/>
          </a:p>
        </p:txBody>
      </p:sp>
      <p:sp>
        <p:nvSpPr>
          <p:cNvPr id="10" name="Rectangle 9"/>
          <p:cNvSpPr/>
          <p:nvPr/>
        </p:nvSpPr>
        <p:spPr>
          <a:xfrm>
            <a:off x="5506453" y="5070027"/>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ERM UW</a:t>
            </a:r>
            <a:endParaRPr lang="en-US" dirty="0"/>
          </a:p>
        </p:txBody>
      </p:sp>
      <p:sp>
        <p:nvSpPr>
          <p:cNvPr id="11" name="Right Brace 10"/>
          <p:cNvSpPr/>
          <p:nvPr/>
        </p:nvSpPr>
        <p:spPr>
          <a:xfrm>
            <a:off x="7487653" y="2403027"/>
            <a:ext cx="381000" cy="3657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8097253" y="3736527"/>
            <a:ext cx="1600200" cy="990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RWG</a:t>
            </a:r>
            <a:endParaRPr lang="en-US" dirty="0"/>
          </a:p>
        </p:txBody>
      </p:sp>
      <p:sp>
        <p:nvSpPr>
          <p:cNvPr id="14" name="Rectangle 13"/>
          <p:cNvSpPr/>
          <p:nvPr/>
        </p:nvSpPr>
        <p:spPr>
          <a:xfrm>
            <a:off x="858253" y="2874378"/>
            <a:ext cx="2286000" cy="519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Leasing Comp.</a:t>
            </a:r>
            <a:endParaRPr lang="en-US" dirty="0">
              <a:solidFill>
                <a:schemeClr val="tx1"/>
              </a:solidFill>
            </a:endParaRPr>
          </a:p>
        </p:txBody>
      </p:sp>
      <p:sp>
        <p:nvSpPr>
          <p:cNvPr id="15" name="Rectangle 14"/>
          <p:cNvSpPr/>
          <p:nvPr/>
        </p:nvSpPr>
        <p:spPr>
          <a:xfrm>
            <a:off x="3144253" y="2874378"/>
            <a:ext cx="2133600" cy="519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Edu Platform</a:t>
            </a:r>
            <a:endParaRPr lang="en-US" dirty="0">
              <a:solidFill>
                <a:schemeClr val="tx1"/>
              </a:solidFill>
            </a:endParaRPr>
          </a:p>
        </p:txBody>
      </p:sp>
      <p:sp>
        <p:nvSpPr>
          <p:cNvPr id="16" name="TextBox 15"/>
          <p:cNvSpPr txBox="1"/>
          <p:nvPr/>
        </p:nvSpPr>
        <p:spPr>
          <a:xfrm rot="16200000">
            <a:off x="-695502" y="3337027"/>
            <a:ext cx="2031390" cy="369332"/>
          </a:xfrm>
          <a:prstGeom prst="rect">
            <a:avLst/>
          </a:prstGeom>
          <a:noFill/>
        </p:spPr>
        <p:txBody>
          <a:bodyPr wrap="none" rtlCol="0">
            <a:spAutoFit/>
          </a:bodyPr>
          <a:lstStyle/>
          <a:p>
            <a:r>
              <a:rPr lang="en-US" dirty="0" smtClean="0"/>
              <a:t>Initial Assessment</a:t>
            </a:r>
            <a:endParaRPr lang="en-US" dirty="0"/>
          </a:p>
        </p:txBody>
      </p:sp>
      <p:sp>
        <p:nvSpPr>
          <p:cNvPr id="18" name="Title 2"/>
          <p:cNvSpPr txBox="1">
            <a:spLocks/>
          </p:cNvSpPr>
          <p:nvPr/>
        </p:nvSpPr>
        <p:spPr>
          <a:xfrm>
            <a:off x="266700" y="914400"/>
            <a:ext cx="9861322" cy="496187"/>
          </a:xfrm>
          <a:prstGeom prst="rect">
            <a:avLst/>
          </a:prstGeom>
        </p:spPr>
        <p:txBody>
          <a:bodyPr lIns="0" tIns="0" rIns="0" bIns="0"/>
          <a:lstStyle>
            <a:lvl1pPr algn="ctr" rtl="0" eaLnBrk="0" fontAlgn="base" hangingPunct="0">
              <a:spcBef>
                <a:spcPct val="0"/>
              </a:spcBef>
              <a:spcAft>
                <a:spcPct val="0"/>
              </a:spcAft>
              <a:defRPr sz="3713">
                <a:solidFill>
                  <a:schemeClr val="tx2"/>
                </a:solidFill>
                <a:latin typeface="+mj-lt"/>
                <a:ea typeface="+mj-ea"/>
                <a:cs typeface="+mj-cs"/>
              </a:defRPr>
            </a:lvl1pPr>
            <a:lvl2pPr algn="ctr" rtl="0" eaLnBrk="0" fontAlgn="base" hangingPunct="0">
              <a:spcBef>
                <a:spcPct val="0"/>
              </a:spcBef>
              <a:spcAft>
                <a:spcPct val="0"/>
              </a:spcAft>
              <a:defRPr sz="3713">
                <a:solidFill>
                  <a:schemeClr val="tx2"/>
                </a:solidFill>
                <a:latin typeface="Arial" pitchFamily="34" charset="0"/>
                <a:cs typeface="Angsana New" pitchFamily="18" charset="-34"/>
              </a:defRPr>
            </a:lvl2pPr>
            <a:lvl3pPr algn="ctr" rtl="0" eaLnBrk="0" fontAlgn="base" hangingPunct="0">
              <a:spcBef>
                <a:spcPct val="0"/>
              </a:spcBef>
              <a:spcAft>
                <a:spcPct val="0"/>
              </a:spcAft>
              <a:defRPr sz="3713">
                <a:solidFill>
                  <a:schemeClr val="tx2"/>
                </a:solidFill>
                <a:latin typeface="Arial" pitchFamily="34" charset="0"/>
                <a:cs typeface="Angsana New" pitchFamily="18" charset="-34"/>
              </a:defRPr>
            </a:lvl3pPr>
            <a:lvl4pPr algn="ctr" rtl="0" eaLnBrk="0" fontAlgn="base" hangingPunct="0">
              <a:spcBef>
                <a:spcPct val="0"/>
              </a:spcBef>
              <a:spcAft>
                <a:spcPct val="0"/>
              </a:spcAft>
              <a:defRPr sz="3713">
                <a:solidFill>
                  <a:schemeClr val="tx2"/>
                </a:solidFill>
                <a:latin typeface="Arial" pitchFamily="34" charset="0"/>
                <a:cs typeface="Angsana New" pitchFamily="18" charset="-34"/>
              </a:defRPr>
            </a:lvl4pPr>
            <a:lvl5pPr algn="ctr" rtl="0" eaLnBrk="0" fontAlgn="base" hangingPunct="0">
              <a:spcBef>
                <a:spcPct val="0"/>
              </a:spcBef>
              <a:spcAft>
                <a:spcPct val="0"/>
              </a:spcAft>
              <a:defRPr sz="3713">
                <a:solidFill>
                  <a:schemeClr val="tx2"/>
                </a:solidFill>
                <a:latin typeface="Arial" pitchFamily="34" charset="0"/>
                <a:cs typeface="Angsana New" pitchFamily="18" charset="-34"/>
              </a:defRPr>
            </a:lvl5pPr>
            <a:lvl6pPr marL="385812" algn="ctr" rtl="0" eaLnBrk="1" fontAlgn="base" hangingPunct="1">
              <a:spcBef>
                <a:spcPct val="0"/>
              </a:spcBef>
              <a:spcAft>
                <a:spcPct val="0"/>
              </a:spcAft>
              <a:defRPr sz="3713">
                <a:solidFill>
                  <a:schemeClr val="tx2"/>
                </a:solidFill>
                <a:latin typeface="Times New Roman" pitchFamily="18" charset="0"/>
                <a:cs typeface="Angsana New" pitchFamily="18" charset="-34"/>
              </a:defRPr>
            </a:lvl6pPr>
            <a:lvl7pPr marL="771626" algn="ctr" rtl="0" eaLnBrk="1" fontAlgn="base" hangingPunct="1">
              <a:spcBef>
                <a:spcPct val="0"/>
              </a:spcBef>
              <a:spcAft>
                <a:spcPct val="0"/>
              </a:spcAft>
              <a:defRPr sz="3713">
                <a:solidFill>
                  <a:schemeClr val="tx2"/>
                </a:solidFill>
                <a:latin typeface="Times New Roman" pitchFamily="18" charset="0"/>
                <a:cs typeface="Angsana New" pitchFamily="18" charset="-34"/>
              </a:defRPr>
            </a:lvl7pPr>
            <a:lvl8pPr marL="1157439" algn="ctr" rtl="0" eaLnBrk="1" fontAlgn="base" hangingPunct="1">
              <a:spcBef>
                <a:spcPct val="0"/>
              </a:spcBef>
              <a:spcAft>
                <a:spcPct val="0"/>
              </a:spcAft>
              <a:defRPr sz="3713">
                <a:solidFill>
                  <a:schemeClr val="tx2"/>
                </a:solidFill>
                <a:latin typeface="Times New Roman" pitchFamily="18" charset="0"/>
                <a:cs typeface="Angsana New" pitchFamily="18" charset="-34"/>
              </a:defRPr>
            </a:lvl8pPr>
            <a:lvl9pPr marL="1543252" algn="ctr" rtl="0" eaLnBrk="1" fontAlgn="base" hangingPunct="1">
              <a:spcBef>
                <a:spcPct val="0"/>
              </a:spcBef>
              <a:spcAft>
                <a:spcPct val="0"/>
              </a:spcAft>
              <a:defRPr sz="3713">
                <a:solidFill>
                  <a:schemeClr val="tx2"/>
                </a:solidFill>
                <a:latin typeface="Times New Roman" pitchFamily="18" charset="0"/>
                <a:cs typeface="Angsana New" pitchFamily="18" charset="-34"/>
              </a:defRPr>
            </a:lvl9pPr>
          </a:lstStyle>
          <a:p>
            <a:pPr algn="l"/>
            <a:r>
              <a:rPr lang="en-US" sz="2800" b="1" kern="0" dirty="0" smtClean="0"/>
              <a:t>Partnership Channels &amp; GC/IN Selection</a:t>
            </a:r>
            <a:endParaRPr lang="en-US" sz="2800" b="1" kern="0" dirty="0"/>
          </a:p>
        </p:txBody>
      </p:sp>
      <p:sp>
        <p:nvSpPr>
          <p:cNvPr id="19" name="Diamond 18"/>
          <p:cNvSpPr/>
          <p:nvPr/>
        </p:nvSpPr>
        <p:spPr>
          <a:xfrm>
            <a:off x="825596" y="2933060"/>
            <a:ext cx="365760" cy="36576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0" name="Diamond 19"/>
          <p:cNvSpPr/>
          <p:nvPr/>
        </p:nvSpPr>
        <p:spPr>
          <a:xfrm>
            <a:off x="3159493" y="2933060"/>
            <a:ext cx="365760" cy="36576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1" name="Diamond 20"/>
          <p:cNvSpPr/>
          <p:nvPr/>
        </p:nvSpPr>
        <p:spPr>
          <a:xfrm>
            <a:off x="1072702" y="3623097"/>
            <a:ext cx="365760" cy="36576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2" name="TextBox 21"/>
          <p:cNvSpPr txBox="1"/>
          <p:nvPr/>
        </p:nvSpPr>
        <p:spPr>
          <a:xfrm>
            <a:off x="5874383" y="1920484"/>
            <a:ext cx="864339" cy="369332"/>
          </a:xfrm>
          <a:prstGeom prst="rect">
            <a:avLst/>
          </a:prstGeom>
          <a:noFill/>
        </p:spPr>
        <p:txBody>
          <a:bodyPr wrap="none" rtlCol="0">
            <a:spAutoFit/>
          </a:bodyPr>
          <a:lstStyle/>
          <a:p>
            <a:r>
              <a:rPr lang="en-US" dirty="0" smtClean="0"/>
              <a:t>Owner</a:t>
            </a:r>
            <a:endParaRPr lang="en-US" dirty="0"/>
          </a:p>
        </p:txBody>
      </p:sp>
      <p:sp>
        <p:nvSpPr>
          <p:cNvPr id="23" name="TextBox 22"/>
          <p:cNvSpPr txBox="1"/>
          <p:nvPr/>
        </p:nvSpPr>
        <p:spPr>
          <a:xfrm>
            <a:off x="2635883" y="1908827"/>
            <a:ext cx="928459" cy="369332"/>
          </a:xfrm>
          <a:prstGeom prst="rect">
            <a:avLst/>
          </a:prstGeom>
          <a:noFill/>
        </p:spPr>
        <p:txBody>
          <a:bodyPr wrap="none" rtlCol="0">
            <a:spAutoFit/>
          </a:bodyPr>
          <a:lstStyle/>
          <a:p>
            <a:r>
              <a:rPr lang="en-US" dirty="0" smtClean="0"/>
              <a:t>Criteria</a:t>
            </a:r>
            <a:endParaRPr lang="en-US" dirty="0"/>
          </a:p>
        </p:txBody>
      </p:sp>
      <p:sp>
        <p:nvSpPr>
          <p:cNvPr id="24" name="TextBox 23"/>
          <p:cNvSpPr txBox="1"/>
          <p:nvPr/>
        </p:nvSpPr>
        <p:spPr>
          <a:xfrm>
            <a:off x="7595375" y="1921563"/>
            <a:ext cx="2514600" cy="369332"/>
          </a:xfrm>
          <a:prstGeom prst="rect">
            <a:avLst/>
          </a:prstGeom>
          <a:noFill/>
        </p:spPr>
        <p:txBody>
          <a:bodyPr wrap="square" rtlCol="0">
            <a:spAutoFit/>
          </a:bodyPr>
          <a:lstStyle/>
          <a:p>
            <a:pPr algn="ctr"/>
            <a:r>
              <a:rPr lang="en-US" dirty="0" smtClean="0"/>
              <a:t>Partnership Approver</a:t>
            </a:r>
            <a:endParaRPr lang="en-US" dirty="0"/>
          </a:p>
        </p:txBody>
      </p:sp>
      <p:sp>
        <p:nvSpPr>
          <p:cNvPr id="27" name="Rectangle 26"/>
          <p:cNvSpPr/>
          <p:nvPr/>
        </p:nvSpPr>
        <p:spPr>
          <a:xfrm>
            <a:off x="705853" y="2278159"/>
            <a:ext cx="9144000" cy="39348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402053" y="5374827"/>
            <a:ext cx="1600200" cy="9906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RMC</a:t>
            </a:r>
            <a:endParaRPr lang="en-US" dirty="0"/>
          </a:p>
        </p:txBody>
      </p:sp>
      <p:sp>
        <p:nvSpPr>
          <p:cNvPr id="29" name="Content Placeholder 1"/>
          <p:cNvSpPr txBox="1">
            <a:spLocks/>
          </p:cNvSpPr>
          <p:nvPr/>
        </p:nvSpPr>
        <p:spPr>
          <a:xfrm>
            <a:off x="163599" y="1547502"/>
            <a:ext cx="9838654" cy="374061"/>
          </a:xfrm>
          <a:prstGeom prst="rect">
            <a:avLst/>
          </a:prstGeom>
        </p:spPr>
        <p:txBody>
          <a:bodyPr/>
          <a:lstStyle>
            <a:lvl1pPr marL="289360" indent="-289360" algn="l" rtl="0" eaLnBrk="0" fontAlgn="base" hangingPunct="0">
              <a:spcBef>
                <a:spcPct val="20000"/>
              </a:spcBef>
              <a:spcAft>
                <a:spcPct val="0"/>
              </a:spcAft>
              <a:buChar char="•"/>
              <a:defRPr sz="1800">
                <a:solidFill>
                  <a:schemeClr val="tx1"/>
                </a:solidFill>
                <a:latin typeface="+mn-lt"/>
                <a:ea typeface="+mn-ea"/>
                <a:cs typeface="+mn-cs"/>
              </a:defRPr>
            </a:lvl1pPr>
            <a:lvl2pPr marL="578644" indent="-192881" algn="l" rtl="0" eaLnBrk="0" fontAlgn="base" hangingPunct="0">
              <a:spcBef>
                <a:spcPct val="20000"/>
              </a:spcBef>
              <a:spcAft>
                <a:spcPct val="0"/>
              </a:spcAft>
              <a:buFont typeface="微软雅黑" pitchFamily="34" charset="-122"/>
              <a:buChar char="‐"/>
              <a:defRPr sz="1800">
                <a:solidFill>
                  <a:schemeClr val="tx1"/>
                </a:solidFill>
                <a:latin typeface="+mn-lt"/>
                <a:cs typeface="+mn-cs"/>
              </a:defRPr>
            </a:lvl2pPr>
            <a:lvl3pPr marL="964533" indent="-192907" algn="l" rtl="0" eaLnBrk="0" fontAlgn="base" hangingPunct="0">
              <a:spcBef>
                <a:spcPct val="20000"/>
              </a:spcBef>
              <a:spcAft>
                <a:spcPct val="0"/>
              </a:spcAft>
              <a:buChar char="•"/>
              <a:defRPr sz="1800">
                <a:solidFill>
                  <a:schemeClr val="tx1"/>
                </a:solidFill>
                <a:latin typeface="+mn-lt"/>
                <a:cs typeface="+mn-cs"/>
              </a:defRPr>
            </a:lvl3pPr>
            <a:lvl4pPr marL="1350346" indent="-192907" algn="l" rtl="0" eaLnBrk="0" fontAlgn="base" hangingPunct="0">
              <a:spcBef>
                <a:spcPct val="20000"/>
              </a:spcBef>
              <a:spcAft>
                <a:spcPct val="0"/>
              </a:spcAft>
              <a:buChar char="–"/>
              <a:defRPr sz="1800">
                <a:solidFill>
                  <a:schemeClr val="tx1"/>
                </a:solidFill>
                <a:latin typeface="+mn-lt"/>
                <a:cs typeface="+mn-cs"/>
              </a:defRPr>
            </a:lvl4pPr>
            <a:lvl5pPr marL="1736158" indent="-192907" algn="l" rtl="0" eaLnBrk="0" fontAlgn="base" hangingPunct="0">
              <a:spcBef>
                <a:spcPct val="20000"/>
              </a:spcBef>
              <a:spcAft>
                <a:spcPct val="0"/>
              </a:spcAft>
              <a:buChar char="»"/>
              <a:defRPr sz="1800">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defRPr/>
            </a:pPr>
            <a:r>
              <a:rPr lang="en-US" altLang="zh-CN" b="1" dirty="0" smtClean="0">
                <a:solidFill>
                  <a:schemeClr val="accent6">
                    <a:lumMod val="25000"/>
                  </a:schemeClr>
                </a:solidFill>
                <a:ea typeface="微软雅黑" panose="020B0503020204020204" pitchFamily="34" charset="-122"/>
              </a:rPr>
              <a:t>Request RMC to </a:t>
            </a:r>
            <a:r>
              <a:rPr lang="en-US" altLang="zh-CN" b="1" u="sng" dirty="0" smtClean="0">
                <a:solidFill>
                  <a:schemeClr val="accent6">
                    <a:lumMod val="25000"/>
                  </a:schemeClr>
                </a:solidFill>
                <a:ea typeface="微软雅黑" panose="020B0503020204020204" pitchFamily="34" charset="-122"/>
              </a:rPr>
              <a:t>APPROVE</a:t>
            </a:r>
            <a:r>
              <a:rPr lang="en-US" altLang="zh-CN" b="1" dirty="0" smtClean="0">
                <a:solidFill>
                  <a:schemeClr val="accent6">
                    <a:lumMod val="25000"/>
                  </a:schemeClr>
                </a:solidFill>
                <a:ea typeface="微软雅黑" panose="020B0503020204020204" pitchFamily="34" charset="-122"/>
              </a:rPr>
              <a:t> the following Partnership Selection Framework </a:t>
            </a:r>
            <a:r>
              <a:rPr lang="en-US" altLang="zh-CN" b="1" dirty="0" smtClean="0">
                <a:solidFill>
                  <a:srgbClr val="FF0000"/>
                </a:solidFill>
                <a:ea typeface="微软雅黑" panose="020B0503020204020204" pitchFamily="34" charset="-122"/>
              </a:rPr>
              <a:t>(1,2,3) </a:t>
            </a:r>
            <a:r>
              <a:rPr lang="en-US" altLang="zh-CN" b="1" dirty="0" smtClean="0">
                <a:solidFill>
                  <a:schemeClr val="accent6">
                    <a:lumMod val="25000"/>
                  </a:schemeClr>
                </a:solidFill>
                <a:ea typeface="微软雅黑" panose="020B0503020204020204" pitchFamily="34" charset="-122"/>
              </a:rPr>
              <a:t>&amp; </a:t>
            </a:r>
            <a:r>
              <a:rPr lang="en-US" altLang="zh-CN" b="1" dirty="0" smtClean="0">
                <a:solidFill>
                  <a:srgbClr val="0070C0"/>
                </a:solidFill>
                <a:ea typeface="微软雅黑" panose="020B0503020204020204" pitchFamily="34" charset="-122"/>
              </a:rPr>
              <a:t>DLA</a:t>
            </a:r>
            <a:endParaRPr lang="en-US" kern="0" dirty="0" smtClean="0">
              <a:solidFill>
                <a:srgbClr val="0070C0"/>
              </a:solidFill>
            </a:endParaRPr>
          </a:p>
        </p:txBody>
      </p:sp>
    </p:spTree>
    <p:extLst>
      <p:ext uri="{BB962C8B-B14F-4D97-AF65-F5344CB8AC3E}">
        <p14:creationId xmlns:p14="http://schemas.microsoft.com/office/powerpoint/2010/main" val="2924391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p:cNvSpPr/>
          <p:nvPr/>
        </p:nvSpPr>
        <p:spPr>
          <a:xfrm>
            <a:off x="4994426" y="5390467"/>
            <a:ext cx="3172136" cy="103343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000" dirty="0" smtClean="0">
                <a:solidFill>
                  <a:schemeClr val="tx1"/>
                </a:solidFill>
              </a:rPr>
              <a:t>For this </a:t>
            </a:r>
            <a:r>
              <a:rPr lang="en-US" sz="1000" dirty="0" smtClean="0">
                <a:solidFill>
                  <a:schemeClr val="tx1"/>
                </a:solidFill>
              </a:rPr>
              <a:t>analysis, </a:t>
            </a:r>
            <a:r>
              <a:rPr lang="en-US" sz="1000" dirty="0" smtClean="0">
                <a:solidFill>
                  <a:schemeClr val="tx1"/>
                </a:solidFill>
              </a:rPr>
              <a:t>We can </a:t>
            </a:r>
            <a:r>
              <a:rPr lang="en-US" sz="1000" dirty="0" smtClean="0">
                <a:solidFill>
                  <a:schemeClr val="tx1"/>
                </a:solidFill>
              </a:rPr>
              <a:t>assume </a:t>
            </a:r>
            <a:r>
              <a:rPr lang="en-US" sz="1000" dirty="0" smtClean="0">
                <a:solidFill>
                  <a:schemeClr val="tx1"/>
                </a:solidFill>
              </a:rPr>
              <a:t>a distribution of for X such as</a:t>
            </a:r>
            <a:endParaRPr lang="en-US" sz="1000" dirty="0" smtClean="0">
              <a:solidFill>
                <a:schemeClr val="tx1"/>
              </a:solidFill>
            </a:endParaRPr>
          </a:p>
          <a:p>
            <a:r>
              <a:rPr lang="en-US" sz="1000" dirty="0" smtClean="0">
                <a:solidFill>
                  <a:schemeClr val="tx1"/>
                </a:solidFill>
              </a:rPr>
              <a:t>Normal distribution,	X</a:t>
            </a:r>
            <a:r>
              <a:rPr lang="en-US" sz="1000" dirty="0" smtClean="0">
                <a:solidFill>
                  <a:schemeClr val="tx1"/>
                </a:solidFill>
              </a:rPr>
              <a:t>~ </a:t>
            </a:r>
            <a:r>
              <a:rPr lang="en-US" sz="1000" dirty="0" smtClean="0">
                <a:solidFill>
                  <a:schemeClr val="tx1"/>
                </a:solidFill>
              </a:rPr>
              <a:t>N(Pd,V1)</a:t>
            </a:r>
          </a:p>
          <a:p>
            <a:r>
              <a:rPr lang="en-US" sz="1000" dirty="0" smtClean="0">
                <a:solidFill>
                  <a:schemeClr val="tx1"/>
                </a:solidFill>
              </a:rPr>
              <a:t>Log Normal Distribution	</a:t>
            </a:r>
            <a:r>
              <a:rPr lang="en-US" sz="1000" dirty="0" smtClean="0">
                <a:solidFill>
                  <a:schemeClr val="tx1"/>
                </a:solidFill>
              </a:rPr>
              <a:t>X</a:t>
            </a:r>
            <a:r>
              <a:rPr lang="en-US" sz="1000" dirty="0">
                <a:solidFill>
                  <a:schemeClr val="tx1"/>
                </a:solidFill>
              </a:rPr>
              <a:t>~ </a:t>
            </a:r>
            <a:r>
              <a:rPr lang="en-US" sz="1000" dirty="0" err="1" smtClean="0">
                <a:solidFill>
                  <a:schemeClr val="tx1"/>
                </a:solidFill>
              </a:rPr>
              <a:t>LogN</a:t>
            </a:r>
            <a:r>
              <a:rPr lang="en-US" sz="1000" dirty="0" smtClean="0">
                <a:solidFill>
                  <a:schemeClr val="tx1"/>
                </a:solidFill>
              </a:rPr>
              <a:t>(Pd,V2)</a:t>
            </a:r>
          </a:p>
          <a:p>
            <a:r>
              <a:rPr lang="en-US" sz="1000" dirty="0" smtClean="0">
                <a:solidFill>
                  <a:schemeClr val="tx1"/>
                </a:solidFill>
              </a:rPr>
              <a:t>Where V1,V2 = Variation </a:t>
            </a:r>
            <a:r>
              <a:rPr lang="en-US" sz="1000" dirty="0">
                <a:solidFill>
                  <a:schemeClr val="tx1"/>
                </a:solidFill>
              </a:rPr>
              <a:t>of 30+ DPD ratio from the historical </a:t>
            </a:r>
            <a:r>
              <a:rPr lang="en-US" sz="1000" dirty="0" smtClean="0">
                <a:solidFill>
                  <a:schemeClr val="tx1"/>
                </a:solidFill>
              </a:rPr>
              <a:t>data</a:t>
            </a:r>
            <a:endParaRPr lang="en-US" sz="1000" dirty="0">
              <a:solidFill>
                <a:schemeClr val="tx1"/>
              </a:solidFill>
            </a:endParaRPr>
          </a:p>
          <a:p>
            <a:pPr algn="ctr"/>
            <a:endParaRPr lang="en-US" sz="1000" dirty="0">
              <a:solidFill>
                <a:schemeClr val="tx1"/>
              </a:solidFill>
            </a:endParaRPr>
          </a:p>
        </p:txBody>
      </p:sp>
      <p:sp>
        <p:nvSpPr>
          <p:cNvPr id="2" name="Rectangle 1"/>
          <p:cNvSpPr/>
          <p:nvPr/>
        </p:nvSpPr>
        <p:spPr>
          <a:xfrm>
            <a:off x="0" y="790420"/>
            <a:ext cx="1033272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Guarantee Company’s Ability to Guarantee</a:t>
            </a:r>
            <a:endParaRPr lang="en-US" dirty="0"/>
          </a:p>
        </p:txBody>
      </p:sp>
      <p:sp>
        <p:nvSpPr>
          <p:cNvPr id="3" name="Content Placeholder 10"/>
          <p:cNvSpPr txBox="1">
            <a:spLocks/>
          </p:cNvSpPr>
          <p:nvPr/>
        </p:nvSpPr>
        <p:spPr>
          <a:xfrm>
            <a:off x="134639" y="3920253"/>
            <a:ext cx="4777117" cy="606238"/>
          </a:xfrm>
          <a:prstGeom prst="rect">
            <a:avLst/>
          </a:prstGeom>
          <a:solidFill>
            <a:schemeClr val="accent2">
              <a:lumMod val="40000"/>
              <a:lumOff val="60000"/>
            </a:schemeClr>
          </a:solidFill>
        </p:spPr>
        <p:txBody>
          <a:bodyPr/>
          <a:lst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pPr>
            <a:r>
              <a:rPr lang="en-US" sz="1200" dirty="0" smtClean="0"/>
              <a:t>E (IN/GC </a:t>
            </a:r>
            <a:r>
              <a:rPr lang="en-US" sz="1200" dirty="0" smtClean="0"/>
              <a:t>Equity Value) =	A (Asset)  -  L (Liability)  </a:t>
            </a:r>
          </a:p>
          <a:p>
            <a:pPr marL="0" indent="0">
              <a:buNone/>
            </a:pPr>
            <a:r>
              <a:rPr lang="en-US" sz="1200" dirty="0"/>
              <a:t>	</a:t>
            </a:r>
            <a:r>
              <a:rPr lang="en-US" sz="1200" dirty="0" smtClean="0"/>
              <a:t>	</a:t>
            </a:r>
            <a:r>
              <a:rPr lang="en-US" sz="1200" dirty="0"/>
              <a:t>+</a:t>
            </a:r>
            <a:r>
              <a:rPr lang="en-US" sz="1200" dirty="0" smtClean="0"/>
              <a:t>  </a:t>
            </a:r>
            <a:r>
              <a:rPr lang="en-US" sz="1200" dirty="0" smtClean="0">
                <a:solidFill>
                  <a:srgbClr val="FF0000"/>
                </a:solidFill>
              </a:rPr>
              <a:t>∆E</a:t>
            </a:r>
            <a:endParaRPr lang="en-US" sz="1200" dirty="0" smtClean="0">
              <a:solidFill>
                <a:srgbClr val="FF0000"/>
              </a:solidFill>
            </a:endParaRPr>
          </a:p>
        </p:txBody>
      </p:sp>
      <p:graphicFrame>
        <p:nvGraphicFramePr>
          <p:cNvPr id="4" name="Chart 3"/>
          <p:cNvGraphicFramePr>
            <a:graphicFrameLocks/>
          </p:cNvGraphicFramePr>
          <p:nvPr>
            <p:extLst>
              <p:ext uri="{D42A27DB-BD31-4B8C-83A1-F6EECF244321}">
                <p14:modId xmlns:p14="http://schemas.microsoft.com/office/powerpoint/2010/main" val="1252323870"/>
              </p:ext>
            </p:extLst>
          </p:nvPr>
        </p:nvGraphicFramePr>
        <p:xfrm>
          <a:off x="5351786" y="1699363"/>
          <a:ext cx="4800600" cy="2362200"/>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10"/>
          <p:cNvSpPr txBox="1">
            <a:spLocks/>
          </p:cNvSpPr>
          <p:nvPr/>
        </p:nvSpPr>
        <p:spPr>
          <a:xfrm>
            <a:off x="5275159" y="1171582"/>
            <a:ext cx="4648200" cy="338919"/>
          </a:xfrm>
          <a:prstGeom prst="rect">
            <a:avLst/>
          </a:prstGeom>
        </p:spPr>
        <p:txBody>
          <a:bodyPr/>
          <a:lst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FontTx/>
              <a:buNone/>
            </a:pPr>
            <a:r>
              <a:rPr lang="en-US" sz="1200" b="1" kern="0" dirty="0" smtClean="0"/>
              <a:t>Residual Equity Value vs. Stressed P</a:t>
            </a:r>
            <a:r>
              <a:rPr lang="en-US" sz="1200" b="1" dirty="0" smtClean="0"/>
              <a:t>robability of Default</a:t>
            </a:r>
            <a:endParaRPr lang="en-US" sz="1200" b="1" dirty="0"/>
          </a:p>
        </p:txBody>
      </p:sp>
      <p:sp>
        <p:nvSpPr>
          <p:cNvPr id="6" name="Rectangle 5"/>
          <p:cNvSpPr/>
          <p:nvPr/>
        </p:nvSpPr>
        <p:spPr>
          <a:xfrm>
            <a:off x="4996161" y="3272701"/>
            <a:ext cx="1447800" cy="317986"/>
          </a:xfrm>
          <a:prstGeom prst="rect">
            <a:avLst/>
          </a:prstGeom>
          <a:solidFill>
            <a:schemeClr val="accent1">
              <a:lumMod val="10000"/>
              <a:lumOff val="9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Equity &gt;0 </a:t>
            </a:r>
          </a:p>
          <a:p>
            <a:pPr algn="ctr"/>
            <a:r>
              <a:rPr lang="en-US" sz="1000" dirty="0" smtClean="0">
                <a:solidFill>
                  <a:schemeClr val="tx1"/>
                </a:solidFill>
              </a:rPr>
              <a:t>Buyback OK</a:t>
            </a:r>
          </a:p>
        </p:txBody>
      </p:sp>
      <p:sp>
        <p:nvSpPr>
          <p:cNvPr id="71" name="Rectangle 70"/>
          <p:cNvSpPr/>
          <p:nvPr/>
        </p:nvSpPr>
        <p:spPr>
          <a:xfrm>
            <a:off x="7610224" y="3881917"/>
            <a:ext cx="1068561" cy="296723"/>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smtClean="0">
                <a:solidFill>
                  <a:schemeClr val="tx1"/>
                </a:solidFill>
              </a:rPr>
              <a:t>Mean of X = </a:t>
            </a:r>
            <a:r>
              <a:rPr lang="en-US" sz="950" dirty="0" err="1" smtClean="0">
                <a:solidFill>
                  <a:schemeClr val="tx1"/>
                </a:solidFill>
              </a:rPr>
              <a:t>Pd</a:t>
            </a:r>
            <a:endParaRPr lang="en-US" sz="950" dirty="0">
              <a:solidFill>
                <a:schemeClr val="tx1"/>
              </a:solidFill>
            </a:endParaRPr>
          </a:p>
        </p:txBody>
      </p:sp>
      <p:cxnSp>
        <p:nvCxnSpPr>
          <p:cNvPr id="84" name="Curved Connector 83"/>
          <p:cNvCxnSpPr>
            <a:stCxn id="25" idx="2"/>
            <a:endCxn id="27" idx="6"/>
          </p:cNvCxnSpPr>
          <p:nvPr/>
        </p:nvCxnSpPr>
        <p:spPr>
          <a:xfrm rot="5400000">
            <a:off x="8820548" y="2516228"/>
            <a:ext cx="815545" cy="326801"/>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667820" y="1919033"/>
            <a:ext cx="1447800" cy="352823"/>
          </a:xfrm>
          <a:prstGeom prst="rect">
            <a:avLst/>
          </a:prstGeom>
          <a:solidFill>
            <a:srgbClr val="FF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Equity &lt;0 </a:t>
            </a:r>
          </a:p>
          <a:p>
            <a:pPr algn="ctr"/>
            <a:r>
              <a:rPr lang="en-US" sz="1000" dirty="0" smtClean="0"/>
              <a:t>Buyback Failed</a:t>
            </a:r>
          </a:p>
        </p:txBody>
      </p:sp>
      <p:sp>
        <p:nvSpPr>
          <p:cNvPr id="27" name="Oval 26"/>
          <p:cNvSpPr/>
          <p:nvPr/>
        </p:nvSpPr>
        <p:spPr>
          <a:xfrm>
            <a:off x="8882039" y="2995961"/>
            <a:ext cx="182880" cy="182880"/>
          </a:xfrm>
          <a:prstGeom prst="ellipse">
            <a:avLst/>
          </a:prstGeom>
          <a:solidFill>
            <a:srgbClr val="FF7575"/>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7610224" y="3474100"/>
            <a:ext cx="2581047" cy="35435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There exist a critical PD where it would make the company’s equity less than zero</a:t>
            </a:r>
          </a:p>
        </p:txBody>
      </p:sp>
      <p:sp>
        <p:nvSpPr>
          <p:cNvPr id="145" name="4-Point Star 144"/>
          <p:cNvSpPr/>
          <p:nvPr/>
        </p:nvSpPr>
        <p:spPr>
          <a:xfrm>
            <a:off x="7760428" y="2789023"/>
            <a:ext cx="182880" cy="182880"/>
          </a:xfrm>
          <a:prstGeom prst="star4">
            <a:avLst/>
          </a:prstGeom>
          <a:solidFill>
            <a:srgbClr val="FF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1" name="TextBox 150"/>
          <p:cNvSpPr txBox="1"/>
          <p:nvPr/>
        </p:nvSpPr>
        <p:spPr>
          <a:xfrm>
            <a:off x="7418594" y="3008238"/>
            <a:ext cx="909223" cy="276999"/>
          </a:xfrm>
          <a:prstGeom prst="rect">
            <a:avLst/>
          </a:prstGeom>
          <a:noFill/>
        </p:spPr>
        <p:txBody>
          <a:bodyPr wrap="none" rtlCol="0">
            <a:spAutoFit/>
          </a:bodyPr>
          <a:lstStyle/>
          <a:p>
            <a:r>
              <a:rPr lang="en-US" sz="1200" dirty="0" smtClean="0">
                <a:solidFill>
                  <a:srgbClr val="FF0000"/>
                </a:solidFill>
              </a:rPr>
              <a:t>Critical PD</a:t>
            </a:r>
            <a:endParaRPr lang="en-US" sz="1200" dirty="0">
              <a:solidFill>
                <a:srgbClr val="FF0000"/>
              </a:solidFill>
            </a:endParaRPr>
          </a:p>
        </p:txBody>
      </p:sp>
      <p:cxnSp>
        <p:nvCxnSpPr>
          <p:cNvPr id="153" name="Curved Connector 152"/>
          <p:cNvCxnSpPr>
            <a:stCxn id="144" idx="1"/>
            <a:endCxn id="145" idx="1"/>
          </p:cNvCxnSpPr>
          <p:nvPr/>
        </p:nvCxnSpPr>
        <p:spPr>
          <a:xfrm rot="10800000" flipH="1">
            <a:off x="7610224" y="2880464"/>
            <a:ext cx="150204" cy="770813"/>
          </a:xfrm>
          <a:prstGeom prst="curvedConnector3">
            <a:avLst>
              <a:gd name="adj1" fmla="val -15219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10"/>
          <p:cNvSpPr txBox="1">
            <a:spLocks/>
          </p:cNvSpPr>
          <p:nvPr/>
        </p:nvSpPr>
        <p:spPr>
          <a:xfrm>
            <a:off x="109319" y="4612201"/>
            <a:ext cx="4774669" cy="1083444"/>
          </a:xfrm>
          <a:prstGeom prst="rect">
            <a:avLst/>
          </a:prstGeom>
          <a:solidFill>
            <a:schemeClr val="accent3">
              <a:lumMod val="60000"/>
              <a:lumOff val="40000"/>
            </a:schemeClr>
          </a:solidFill>
        </p:spPr>
        <p:txBody>
          <a:bodyPr/>
          <a:lst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pPr>
            <a:r>
              <a:rPr lang="en-US" sz="1200" dirty="0" smtClean="0">
                <a:solidFill>
                  <a:srgbClr val="FF0000"/>
                </a:solidFill>
              </a:rPr>
              <a:t>∆E = 	ER (Expected Receivables) – EP (</a:t>
            </a:r>
            <a:r>
              <a:rPr lang="en-US" sz="1200" dirty="0" smtClean="0">
                <a:solidFill>
                  <a:srgbClr val="FF0000"/>
                </a:solidFill>
              </a:rPr>
              <a:t>Expected Payout) </a:t>
            </a:r>
          </a:p>
          <a:p>
            <a:pPr marL="0" indent="0">
              <a:buNone/>
            </a:pPr>
            <a:r>
              <a:rPr lang="en-US" sz="1200" dirty="0" smtClean="0"/>
              <a:t>ER = 	Premium Fee x </a:t>
            </a:r>
            <a:r>
              <a:rPr lang="en-US" sz="1200" dirty="0"/>
              <a:t>Total Guaranteed Amount</a:t>
            </a:r>
            <a:endParaRPr lang="en-US" sz="1200" dirty="0" smtClean="0"/>
          </a:p>
          <a:p>
            <a:pPr marL="0" indent="0">
              <a:buNone/>
            </a:pPr>
            <a:r>
              <a:rPr lang="en-US" sz="1200" dirty="0" smtClean="0"/>
              <a:t>EP </a:t>
            </a:r>
            <a:r>
              <a:rPr lang="en-US" sz="1200" dirty="0" smtClean="0"/>
              <a:t>=	X </a:t>
            </a:r>
            <a:r>
              <a:rPr lang="en-US" sz="1200" dirty="0" err="1" smtClean="0"/>
              <a:t>x</a:t>
            </a:r>
            <a:r>
              <a:rPr lang="en-US" sz="1200" dirty="0" smtClean="0"/>
              <a:t> Total </a:t>
            </a:r>
            <a:r>
              <a:rPr lang="en-US" sz="1200" dirty="0" smtClean="0"/>
              <a:t>Guaranteed </a:t>
            </a:r>
            <a:r>
              <a:rPr lang="en-US" sz="1200" dirty="0" smtClean="0"/>
              <a:t>Amount</a:t>
            </a:r>
          </a:p>
          <a:p>
            <a:pPr marL="0" indent="0">
              <a:buNone/>
            </a:pPr>
            <a:r>
              <a:rPr lang="en-US" sz="1200" dirty="0" smtClean="0">
                <a:solidFill>
                  <a:srgbClr val="FF0000"/>
                </a:solidFill>
              </a:rPr>
              <a:t>∆</a:t>
            </a:r>
            <a:r>
              <a:rPr lang="en-US" sz="1200" dirty="0">
                <a:solidFill>
                  <a:srgbClr val="FF0000"/>
                </a:solidFill>
              </a:rPr>
              <a:t>E </a:t>
            </a:r>
            <a:r>
              <a:rPr lang="en-US" sz="1200" dirty="0" smtClean="0">
                <a:solidFill>
                  <a:srgbClr val="FF0000"/>
                </a:solidFill>
              </a:rPr>
              <a:t> =	(</a:t>
            </a:r>
            <a:r>
              <a:rPr lang="en-US" sz="1200" dirty="0">
                <a:solidFill>
                  <a:srgbClr val="FF0000"/>
                </a:solidFill>
              </a:rPr>
              <a:t>Premium Fee </a:t>
            </a:r>
            <a:r>
              <a:rPr lang="en-US" sz="1200" dirty="0" smtClean="0">
                <a:solidFill>
                  <a:srgbClr val="FF0000"/>
                </a:solidFill>
              </a:rPr>
              <a:t>– X) x </a:t>
            </a:r>
            <a:r>
              <a:rPr lang="en-US" sz="1200" dirty="0">
                <a:solidFill>
                  <a:srgbClr val="FF0000"/>
                </a:solidFill>
              </a:rPr>
              <a:t>Total Guaranteed Amount</a:t>
            </a:r>
          </a:p>
          <a:p>
            <a:pPr marL="0" indent="0">
              <a:buNone/>
            </a:pPr>
            <a:endParaRPr lang="en-US" sz="1200" b="1" kern="0" dirty="0" smtClean="0"/>
          </a:p>
        </p:txBody>
      </p:sp>
      <p:sp>
        <p:nvSpPr>
          <p:cNvPr id="28" name="Content Placeholder 10"/>
          <p:cNvSpPr txBox="1">
            <a:spLocks/>
          </p:cNvSpPr>
          <p:nvPr/>
        </p:nvSpPr>
        <p:spPr>
          <a:xfrm>
            <a:off x="139025" y="942933"/>
            <a:ext cx="5365754" cy="308681"/>
          </a:xfrm>
          <a:prstGeom prst="rect">
            <a:avLst/>
          </a:prstGeom>
        </p:spPr>
        <p:txBody>
          <a:bodyPr/>
          <a:lst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FontTx/>
              <a:buNone/>
            </a:pPr>
            <a:r>
              <a:rPr lang="en-US" sz="1400" b="1" kern="0" dirty="0" smtClean="0"/>
              <a:t>Evaluating Guarantor’s Probability of Default</a:t>
            </a:r>
          </a:p>
        </p:txBody>
      </p:sp>
      <p:sp>
        <p:nvSpPr>
          <p:cNvPr id="23" name="TextBox 22"/>
          <p:cNvSpPr txBox="1"/>
          <p:nvPr/>
        </p:nvSpPr>
        <p:spPr>
          <a:xfrm>
            <a:off x="134639" y="5820659"/>
            <a:ext cx="4749349" cy="553998"/>
          </a:xfrm>
          <a:prstGeom prst="rect">
            <a:avLst/>
          </a:prstGeom>
          <a:noFill/>
        </p:spPr>
        <p:txBody>
          <a:bodyPr wrap="square" rtlCol="0">
            <a:spAutoFit/>
          </a:bodyPr>
          <a:lstStyle/>
          <a:p>
            <a:r>
              <a:rPr lang="en-US" sz="1000" b="1" dirty="0" smtClean="0">
                <a:solidFill>
                  <a:srgbClr val="FF0000"/>
                </a:solidFill>
              </a:rPr>
              <a:t>Note: This is just a preliminary analysis of the guarantee company.</a:t>
            </a:r>
          </a:p>
          <a:p>
            <a:r>
              <a:rPr lang="en-US" sz="1000" b="1" dirty="0" smtClean="0">
                <a:solidFill>
                  <a:srgbClr val="FF0000"/>
                </a:solidFill>
              </a:rPr>
              <a:t>Guarantee company will be subjected to normal ERM UW due diligence of approval from credit forum</a:t>
            </a:r>
            <a:endParaRPr lang="en-US" sz="1000" b="1" dirty="0">
              <a:solidFill>
                <a:srgbClr val="FF0000"/>
              </a:solidFill>
            </a:endParaRPr>
          </a:p>
        </p:txBody>
      </p:sp>
      <p:sp>
        <p:nvSpPr>
          <p:cNvPr id="70" name="Rectangle 69"/>
          <p:cNvSpPr/>
          <p:nvPr/>
        </p:nvSpPr>
        <p:spPr>
          <a:xfrm>
            <a:off x="6919093" y="1995761"/>
            <a:ext cx="77771" cy="8847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urved Connector 7"/>
          <p:cNvCxnSpPr>
            <a:stCxn id="6" idx="0"/>
            <a:endCxn id="17" idx="2"/>
          </p:cNvCxnSpPr>
          <p:nvPr/>
        </p:nvCxnSpPr>
        <p:spPr>
          <a:xfrm rot="5400000" flipH="1" flipV="1">
            <a:off x="5838154" y="2582962"/>
            <a:ext cx="571646" cy="807832"/>
          </a:xfrm>
          <a:prstGeom prst="curvedConnector2">
            <a:avLst/>
          </a:prstGeom>
          <a:ln>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7" name="Oval 16"/>
          <p:cNvSpPr/>
          <p:nvPr/>
        </p:nvSpPr>
        <p:spPr>
          <a:xfrm>
            <a:off x="6527893" y="2609615"/>
            <a:ext cx="182880" cy="182880"/>
          </a:xfrm>
          <a:prstGeom prst="ellipse">
            <a:avLst/>
          </a:prstGeom>
          <a:solidFill>
            <a:schemeClr val="accent1">
              <a:lumMod val="10000"/>
              <a:lumOff val="9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ontent Placeholder 10"/>
          <p:cNvSpPr txBox="1">
            <a:spLocks/>
          </p:cNvSpPr>
          <p:nvPr/>
        </p:nvSpPr>
        <p:spPr>
          <a:xfrm>
            <a:off x="109319" y="1243820"/>
            <a:ext cx="4774669" cy="2590800"/>
          </a:xfrm>
          <a:prstGeom prst="rect">
            <a:avLst/>
          </a:prstGeom>
          <a:solidFill>
            <a:schemeClr val="accent3">
              <a:lumMod val="20000"/>
              <a:lumOff val="80000"/>
            </a:schemeClr>
          </a:solidFill>
        </p:spPr>
        <p:txBody>
          <a:bodyPr tIns="91440" bIns="91440"/>
          <a:lst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pPr>
            <a:r>
              <a:rPr lang="en-US" sz="1400" b="1" dirty="0" smtClean="0"/>
              <a:t>Analysis Structure</a:t>
            </a:r>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dirty="0" smtClean="0"/>
          </a:p>
          <a:p>
            <a:pPr marL="0" indent="0">
              <a:buNone/>
            </a:pPr>
            <a:endParaRPr lang="en-US" sz="1400" dirty="0" smtClean="0"/>
          </a:p>
          <a:p>
            <a:pPr marL="0" indent="0">
              <a:buNone/>
            </a:pPr>
            <a:r>
              <a:rPr lang="en-US" sz="1400" dirty="0" smtClean="0"/>
              <a:t>Guarantee Firm will default and fail to buyback our asset if its </a:t>
            </a:r>
            <a:r>
              <a:rPr lang="en-US" sz="1400" b="1" dirty="0" smtClean="0"/>
              <a:t>Equity Value </a:t>
            </a:r>
            <a:r>
              <a:rPr lang="en-US" sz="1400" dirty="0" smtClean="0"/>
              <a:t>&lt; 0</a:t>
            </a:r>
          </a:p>
          <a:p>
            <a:pPr marL="0" indent="0">
              <a:buNone/>
            </a:pPr>
            <a:endParaRPr lang="en-US" sz="1400" dirty="0" smtClean="0"/>
          </a:p>
        </p:txBody>
      </p:sp>
      <p:sp>
        <p:nvSpPr>
          <p:cNvPr id="32" name="Oval 31"/>
          <p:cNvSpPr/>
          <p:nvPr/>
        </p:nvSpPr>
        <p:spPr>
          <a:xfrm>
            <a:off x="1093342" y="1579100"/>
            <a:ext cx="1647397" cy="16459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Guaranteed Portfolio</a:t>
            </a:r>
            <a:endParaRPr lang="en-US" sz="1400" dirty="0">
              <a:solidFill>
                <a:schemeClr val="tx1"/>
              </a:solidFill>
            </a:endParaRPr>
          </a:p>
        </p:txBody>
      </p:sp>
      <p:sp>
        <p:nvSpPr>
          <p:cNvPr id="33" name="Rectangle 32"/>
          <p:cNvSpPr/>
          <p:nvPr/>
        </p:nvSpPr>
        <p:spPr>
          <a:xfrm>
            <a:off x="265585" y="2505342"/>
            <a:ext cx="1255774" cy="5121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400" dirty="0" smtClean="0">
                <a:solidFill>
                  <a:schemeClr val="tx1"/>
                </a:solidFill>
              </a:rPr>
              <a:t>Guarantee </a:t>
            </a:r>
            <a:r>
              <a:rPr lang="en-US" sz="1400" dirty="0" smtClean="0">
                <a:solidFill>
                  <a:schemeClr val="tx1"/>
                </a:solidFill>
              </a:rPr>
              <a:t>Firm</a:t>
            </a:r>
          </a:p>
          <a:p>
            <a:pPr algn="ctr"/>
            <a:r>
              <a:rPr lang="en-US" sz="1400" dirty="0" smtClean="0">
                <a:solidFill>
                  <a:schemeClr val="tx1"/>
                </a:solidFill>
              </a:rPr>
              <a:t>A = E + L</a:t>
            </a:r>
            <a:endParaRPr lang="en-US" sz="1400" dirty="0">
              <a:solidFill>
                <a:schemeClr val="tx1"/>
              </a:solidFill>
            </a:endParaRPr>
          </a:p>
        </p:txBody>
      </p:sp>
      <p:sp>
        <p:nvSpPr>
          <p:cNvPr id="35" name="Oval 34"/>
          <p:cNvSpPr/>
          <p:nvPr/>
        </p:nvSpPr>
        <p:spPr>
          <a:xfrm>
            <a:off x="2083806" y="2708989"/>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36" name="Rectangle 35"/>
          <p:cNvSpPr/>
          <p:nvPr/>
        </p:nvSpPr>
        <p:spPr>
          <a:xfrm>
            <a:off x="2977417" y="2786410"/>
            <a:ext cx="1828800" cy="576677"/>
          </a:xfrm>
          <a:prstGeom prst="rect">
            <a:avLst/>
          </a:prstGeom>
          <a:solidFill>
            <a:schemeClr val="accent6">
              <a:lumMod val="90000"/>
            </a:schemeClr>
          </a:solidFill>
          <a:ln>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smtClean="0">
                <a:solidFill>
                  <a:schemeClr val="tx1"/>
                </a:solidFill>
              </a:rPr>
              <a:t>KBANK portfolio</a:t>
            </a:r>
          </a:p>
          <a:p>
            <a:pPr algn="ctr"/>
            <a:r>
              <a:rPr lang="en-US" sz="1000" dirty="0" smtClean="0">
                <a:solidFill>
                  <a:schemeClr val="tx1"/>
                </a:solidFill>
              </a:rPr>
              <a:t>Probability of </a:t>
            </a:r>
            <a:r>
              <a:rPr lang="en-US" sz="1000" dirty="0" smtClean="0">
                <a:solidFill>
                  <a:schemeClr val="tx1"/>
                </a:solidFill>
              </a:rPr>
              <a:t>Default </a:t>
            </a:r>
            <a:r>
              <a:rPr lang="en-US" sz="1000" dirty="0" smtClean="0">
                <a:solidFill>
                  <a:schemeClr val="tx1"/>
                </a:solidFill>
              </a:rPr>
              <a:t>equals to that of the </a:t>
            </a:r>
            <a:r>
              <a:rPr lang="en-US" sz="1000" dirty="0" smtClean="0">
                <a:solidFill>
                  <a:schemeClr val="tx1"/>
                </a:solidFill>
              </a:rPr>
              <a:t>channels</a:t>
            </a:r>
          </a:p>
        </p:txBody>
      </p:sp>
      <p:cxnSp>
        <p:nvCxnSpPr>
          <p:cNvPr id="37" name="Straight Connector 36"/>
          <p:cNvCxnSpPr>
            <a:stCxn id="35" idx="6"/>
            <a:endCxn id="36" idx="1"/>
          </p:cNvCxnSpPr>
          <p:nvPr/>
        </p:nvCxnSpPr>
        <p:spPr>
          <a:xfrm>
            <a:off x="2449566" y="2891869"/>
            <a:ext cx="527851" cy="182880"/>
          </a:xfrm>
          <a:prstGeom prst="line">
            <a:avLst/>
          </a:prstGeom>
        </p:spPr>
        <p:style>
          <a:lnRef idx="1">
            <a:schemeClr val="dk1"/>
          </a:lnRef>
          <a:fillRef idx="0">
            <a:schemeClr val="dk1"/>
          </a:fillRef>
          <a:effectRef idx="0">
            <a:schemeClr val="dk1"/>
          </a:effectRef>
          <a:fontRef idx="minor">
            <a:schemeClr val="tx1"/>
          </a:fontRef>
        </p:style>
      </p:cxnSp>
      <p:sp>
        <p:nvSpPr>
          <p:cNvPr id="38" name="Rectangle 37"/>
          <p:cNvSpPr/>
          <p:nvPr/>
        </p:nvSpPr>
        <p:spPr>
          <a:xfrm>
            <a:off x="2977417" y="1707368"/>
            <a:ext cx="1828800" cy="38262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000" dirty="0">
                <a:solidFill>
                  <a:schemeClr val="tx1"/>
                </a:solidFill>
              </a:rPr>
              <a:t>X ~ PD </a:t>
            </a:r>
            <a:r>
              <a:rPr lang="en-US" sz="1000" dirty="0" smtClean="0">
                <a:solidFill>
                  <a:schemeClr val="tx1"/>
                </a:solidFill>
              </a:rPr>
              <a:t>of Guaranteed </a:t>
            </a:r>
            <a:r>
              <a:rPr lang="en-US" sz="1000" dirty="0" smtClean="0">
                <a:solidFill>
                  <a:schemeClr val="tx1"/>
                </a:solidFill>
              </a:rPr>
              <a:t>portfolio</a:t>
            </a:r>
          </a:p>
          <a:p>
            <a:pPr algn="ctr"/>
            <a:r>
              <a:rPr lang="en-US" sz="1000" dirty="0" smtClean="0">
                <a:solidFill>
                  <a:schemeClr val="tx1"/>
                </a:solidFill>
              </a:rPr>
              <a:t>is </a:t>
            </a:r>
            <a:r>
              <a:rPr lang="en-US" sz="1000" dirty="0" smtClean="0">
                <a:solidFill>
                  <a:schemeClr val="tx1"/>
                </a:solidFill>
              </a:rPr>
              <a:t>a random variable</a:t>
            </a:r>
            <a:endParaRPr lang="en-US" sz="1000" dirty="0">
              <a:solidFill>
                <a:schemeClr val="tx1"/>
              </a:solidFill>
            </a:endParaRPr>
          </a:p>
        </p:txBody>
      </p:sp>
      <p:cxnSp>
        <p:nvCxnSpPr>
          <p:cNvPr id="39" name="Straight Connector 38"/>
          <p:cNvCxnSpPr>
            <a:endCxn id="38" idx="1"/>
          </p:cNvCxnSpPr>
          <p:nvPr/>
        </p:nvCxnSpPr>
        <p:spPr>
          <a:xfrm flipV="1">
            <a:off x="2449565" y="1898680"/>
            <a:ext cx="527852" cy="339034"/>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40" name="Rectangle 39"/>
          <p:cNvSpPr/>
          <p:nvPr/>
        </p:nvSpPr>
        <p:spPr>
          <a:xfrm>
            <a:off x="2977417" y="1333603"/>
            <a:ext cx="1828800" cy="3657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000" dirty="0" smtClean="0">
                <a:solidFill>
                  <a:schemeClr val="bg1"/>
                </a:solidFill>
              </a:rPr>
              <a:t>EP (Expected Payout) =</a:t>
            </a:r>
          </a:p>
          <a:p>
            <a:pPr algn="ctr"/>
            <a:r>
              <a:rPr lang="en-US" sz="1000" dirty="0" smtClean="0">
                <a:solidFill>
                  <a:schemeClr val="bg1"/>
                </a:solidFill>
              </a:rPr>
              <a:t>X </a:t>
            </a:r>
            <a:r>
              <a:rPr lang="en-US" sz="1000" dirty="0">
                <a:solidFill>
                  <a:schemeClr val="bg1"/>
                </a:solidFill>
              </a:rPr>
              <a:t>*</a:t>
            </a:r>
            <a:r>
              <a:rPr lang="en-US" sz="1000" dirty="0" smtClean="0">
                <a:solidFill>
                  <a:schemeClr val="bg1"/>
                </a:solidFill>
              </a:rPr>
              <a:t> Total Guaranteed Amount</a:t>
            </a:r>
          </a:p>
        </p:txBody>
      </p:sp>
      <p:sp>
        <p:nvSpPr>
          <p:cNvPr id="42" name="Rectangle 41"/>
          <p:cNvSpPr/>
          <p:nvPr/>
        </p:nvSpPr>
        <p:spPr>
          <a:xfrm>
            <a:off x="1093342" y="5552938"/>
            <a:ext cx="3046344" cy="266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Criteria 2, Premium Fee &gt; mean of X (</a:t>
            </a:r>
            <a:r>
              <a:rPr lang="en-US" sz="1200" dirty="0" err="1" smtClean="0"/>
              <a:t>Pd</a:t>
            </a:r>
            <a:r>
              <a:rPr lang="en-US" sz="1200" dirty="0" smtClean="0"/>
              <a:t>)</a:t>
            </a:r>
            <a:endParaRPr lang="en-US" sz="1200" dirty="0"/>
          </a:p>
        </p:txBody>
      </p:sp>
      <p:sp>
        <p:nvSpPr>
          <p:cNvPr id="45" name="Rectangle 44"/>
          <p:cNvSpPr/>
          <p:nvPr/>
        </p:nvSpPr>
        <p:spPr>
          <a:xfrm>
            <a:off x="2977417" y="2101479"/>
            <a:ext cx="1828800" cy="36576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u="sng" dirty="0" smtClean="0">
                <a:solidFill>
                  <a:schemeClr val="tx1"/>
                </a:solidFill>
              </a:rPr>
              <a:t>Assumption</a:t>
            </a:r>
            <a:r>
              <a:rPr lang="en-US" sz="1000" dirty="0" smtClean="0">
                <a:solidFill>
                  <a:schemeClr val="tx1"/>
                </a:solidFill>
              </a:rPr>
              <a:t>: X has its mean equals to our portfolio </a:t>
            </a:r>
            <a:r>
              <a:rPr lang="en-US" sz="1000" dirty="0">
                <a:solidFill>
                  <a:schemeClr val="tx1"/>
                </a:solidFill>
              </a:rPr>
              <a:t>PD (</a:t>
            </a:r>
            <a:r>
              <a:rPr lang="en-US" sz="1000" dirty="0" err="1">
                <a:solidFill>
                  <a:schemeClr val="tx1"/>
                </a:solidFill>
              </a:rPr>
              <a:t>Pd</a:t>
            </a:r>
            <a:r>
              <a:rPr lang="en-US" sz="1000" dirty="0">
                <a:solidFill>
                  <a:schemeClr val="tx1"/>
                </a:solidFill>
              </a:rPr>
              <a:t>) </a:t>
            </a:r>
            <a:endParaRPr lang="en-US" sz="1000" dirty="0" smtClean="0">
              <a:solidFill>
                <a:schemeClr val="tx1"/>
              </a:solidFill>
            </a:endParaRPr>
          </a:p>
        </p:txBody>
      </p:sp>
      <p:cxnSp>
        <p:nvCxnSpPr>
          <p:cNvPr id="46" name="Straight Connector 45"/>
          <p:cNvCxnSpPr>
            <a:stCxn id="36" idx="0"/>
            <a:endCxn id="45" idx="2"/>
          </p:cNvCxnSpPr>
          <p:nvPr/>
        </p:nvCxnSpPr>
        <p:spPr>
          <a:xfrm flipV="1">
            <a:off x="3891817" y="2467239"/>
            <a:ext cx="0" cy="31917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8850026" y="2548813"/>
            <a:ext cx="1218603" cy="338554"/>
          </a:xfrm>
          <a:prstGeom prst="rect">
            <a:avLst/>
          </a:prstGeom>
        </p:spPr>
        <p:txBody>
          <a:bodyPr wrap="none">
            <a:spAutoFit/>
          </a:bodyPr>
          <a:lstStyle/>
          <a:p>
            <a:r>
              <a:rPr lang="en-US" sz="800" b="1" kern="0" dirty="0"/>
              <a:t>Stressed </a:t>
            </a:r>
            <a:endParaRPr lang="en-US" sz="800" b="1" kern="0" dirty="0" smtClean="0"/>
          </a:p>
          <a:p>
            <a:r>
              <a:rPr lang="en-US" sz="800" b="1" kern="0" dirty="0" smtClean="0"/>
              <a:t>P</a:t>
            </a:r>
            <a:r>
              <a:rPr lang="en-US" sz="800" b="1" dirty="0" smtClean="0"/>
              <a:t>robability </a:t>
            </a:r>
            <a:r>
              <a:rPr lang="en-US" sz="800" b="1" dirty="0"/>
              <a:t>of Default</a:t>
            </a:r>
            <a:endParaRPr lang="en-US" sz="800" b="1" dirty="0"/>
          </a:p>
        </p:txBody>
      </p:sp>
      <p:cxnSp>
        <p:nvCxnSpPr>
          <p:cNvPr id="62" name="Curved Connector 61"/>
          <p:cNvCxnSpPr>
            <a:stCxn id="71" idx="1"/>
            <a:endCxn id="70" idx="2"/>
          </p:cNvCxnSpPr>
          <p:nvPr/>
        </p:nvCxnSpPr>
        <p:spPr>
          <a:xfrm rot="10800000">
            <a:off x="6957980" y="2880463"/>
            <a:ext cx="652245" cy="1149816"/>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8710685" y="3883850"/>
            <a:ext cx="1480586" cy="296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Criteria 3, </a:t>
            </a:r>
          </a:p>
          <a:p>
            <a:pPr algn="ctr"/>
            <a:r>
              <a:rPr lang="en-US" sz="1000" dirty="0" smtClean="0"/>
              <a:t>Critical PD &gt; </a:t>
            </a:r>
            <a:r>
              <a:rPr lang="en-US" sz="1000" dirty="0" err="1" smtClean="0"/>
              <a:t>Pd</a:t>
            </a:r>
            <a:r>
              <a:rPr lang="en-US" sz="1000" dirty="0" smtClean="0"/>
              <a:t> + 2%? </a:t>
            </a:r>
            <a:endParaRPr lang="en-US" sz="1000" dirty="0"/>
          </a:p>
        </p:txBody>
      </p:sp>
      <p:graphicFrame>
        <p:nvGraphicFramePr>
          <p:cNvPr id="75" name="Chart 74"/>
          <p:cNvGraphicFramePr>
            <a:graphicFrameLocks/>
          </p:cNvGraphicFramePr>
          <p:nvPr>
            <p:extLst>
              <p:ext uri="{D42A27DB-BD31-4B8C-83A1-F6EECF244321}">
                <p14:modId xmlns:p14="http://schemas.microsoft.com/office/powerpoint/2010/main" val="2527195667"/>
              </p:ext>
            </p:extLst>
          </p:nvPr>
        </p:nvGraphicFramePr>
        <p:xfrm>
          <a:off x="5518523" y="4070907"/>
          <a:ext cx="2902723" cy="1444047"/>
        </p:xfrm>
        <a:graphic>
          <a:graphicData uri="http://schemas.openxmlformats.org/drawingml/2006/chart">
            <c:chart xmlns:c="http://schemas.openxmlformats.org/drawingml/2006/chart" xmlns:r="http://schemas.openxmlformats.org/officeDocument/2006/relationships" r:id="rId3"/>
          </a:graphicData>
        </a:graphic>
      </p:graphicFrame>
      <p:sp>
        <p:nvSpPr>
          <p:cNvPr id="76" name="Freeform 75"/>
          <p:cNvSpPr/>
          <p:nvPr/>
        </p:nvSpPr>
        <p:spPr>
          <a:xfrm>
            <a:off x="5650761" y="4912787"/>
            <a:ext cx="645704" cy="344171"/>
          </a:xfrm>
          <a:custGeom>
            <a:avLst/>
            <a:gdLst>
              <a:gd name="connsiteX0" fmla="*/ 1016000 w 1016000"/>
              <a:gd name="connsiteY0" fmla="*/ 0 h 692150"/>
              <a:gd name="connsiteX1" fmla="*/ 1016000 w 1016000"/>
              <a:gd name="connsiteY1" fmla="*/ 692150 h 692150"/>
              <a:gd name="connsiteX2" fmla="*/ 0 w 1016000"/>
              <a:gd name="connsiteY2" fmla="*/ 679450 h 692150"/>
              <a:gd name="connsiteX3" fmla="*/ 241300 w 1016000"/>
              <a:gd name="connsiteY3" fmla="*/ 603250 h 692150"/>
              <a:gd name="connsiteX4" fmla="*/ 463550 w 1016000"/>
              <a:gd name="connsiteY4" fmla="*/ 450850 h 692150"/>
              <a:gd name="connsiteX5" fmla="*/ 723900 w 1016000"/>
              <a:gd name="connsiteY5" fmla="*/ 222250 h 692150"/>
              <a:gd name="connsiteX6" fmla="*/ 1016000 w 1016000"/>
              <a:gd name="connsiteY6" fmla="*/ 0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692150">
                <a:moveTo>
                  <a:pt x="1016000" y="0"/>
                </a:moveTo>
                <a:lnTo>
                  <a:pt x="1016000" y="692150"/>
                </a:lnTo>
                <a:lnTo>
                  <a:pt x="0" y="679450"/>
                </a:lnTo>
                <a:lnTo>
                  <a:pt x="241300" y="603250"/>
                </a:lnTo>
                <a:lnTo>
                  <a:pt x="463550" y="450850"/>
                </a:lnTo>
                <a:lnTo>
                  <a:pt x="723900" y="222250"/>
                </a:lnTo>
                <a:lnTo>
                  <a:pt x="1016000" y="0"/>
                </a:lnTo>
                <a:close/>
              </a:path>
            </a:pathLst>
          </a:custGeom>
          <a:solidFill>
            <a:srgbClr val="33CCCC">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6198930" y="3531588"/>
            <a:ext cx="2439327" cy="1752960"/>
            <a:chOff x="5976627" y="3094389"/>
            <a:chExt cx="2439327" cy="941600"/>
          </a:xfrm>
        </p:grpSpPr>
        <p:sp>
          <p:nvSpPr>
            <p:cNvPr id="14" name="Freeform 13"/>
            <p:cNvSpPr/>
            <p:nvPr/>
          </p:nvSpPr>
          <p:spPr>
            <a:xfrm>
              <a:off x="5996186" y="3215574"/>
              <a:ext cx="1637212" cy="816037"/>
            </a:xfrm>
            <a:custGeom>
              <a:avLst/>
              <a:gdLst>
                <a:gd name="connsiteX0" fmla="*/ 0 w 1637212"/>
                <a:gd name="connsiteY0" fmla="*/ 798620 h 816037"/>
                <a:gd name="connsiteX1" fmla="*/ 69669 w 1637212"/>
                <a:gd name="connsiteY1" fmla="*/ 345774 h 816037"/>
                <a:gd name="connsiteX2" fmla="*/ 165463 w 1637212"/>
                <a:gd name="connsiteY2" fmla="*/ 23557 h 816037"/>
                <a:gd name="connsiteX3" fmla="*/ 383177 w 1637212"/>
                <a:gd name="connsiteY3" fmla="*/ 49683 h 816037"/>
                <a:gd name="connsiteX4" fmla="*/ 609600 w 1637212"/>
                <a:gd name="connsiteY4" fmla="*/ 249980 h 816037"/>
                <a:gd name="connsiteX5" fmla="*/ 1001486 w 1637212"/>
                <a:gd name="connsiteY5" fmla="*/ 458985 h 816037"/>
                <a:gd name="connsiteX6" fmla="*/ 1288869 w 1637212"/>
                <a:gd name="connsiteY6" fmla="*/ 572197 h 816037"/>
                <a:gd name="connsiteX7" fmla="*/ 1593669 w 1637212"/>
                <a:gd name="connsiteY7" fmla="*/ 641865 h 816037"/>
                <a:gd name="connsiteX8" fmla="*/ 1637212 w 1637212"/>
                <a:gd name="connsiteY8" fmla="*/ 816037 h 81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7212" h="816037">
                  <a:moveTo>
                    <a:pt x="0" y="798620"/>
                  </a:moveTo>
                  <a:cubicBezTo>
                    <a:pt x="21046" y="636785"/>
                    <a:pt x="42092" y="474951"/>
                    <a:pt x="69669" y="345774"/>
                  </a:cubicBezTo>
                  <a:cubicBezTo>
                    <a:pt x="97246" y="216597"/>
                    <a:pt x="113212" y="72905"/>
                    <a:pt x="165463" y="23557"/>
                  </a:cubicBezTo>
                  <a:cubicBezTo>
                    <a:pt x="217714" y="-25791"/>
                    <a:pt x="309154" y="11946"/>
                    <a:pt x="383177" y="49683"/>
                  </a:cubicBezTo>
                  <a:cubicBezTo>
                    <a:pt x="457200" y="87420"/>
                    <a:pt x="506549" y="181763"/>
                    <a:pt x="609600" y="249980"/>
                  </a:cubicBezTo>
                  <a:cubicBezTo>
                    <a:pt x="712651" y="318197"/>
                    <a:pt x="888275" y="405282"/>
                    <a:pt x="1001486" y="458985"/>
                  </a:cubicBezTo>
                  <a:cubicBezTo>
                    <a:pt x="1114697" y="512688"/>
                    <a:pt x="1190172" y="541717"/>
                    <a:pt x="1288869" y="572197"/>
                  </a:cubicBezTo>
                  <a:cubicBezTo>
                    <a:pt x="1387566" y="602677"/>
                    <a:pt x="1535612" y="601225"/>
                    <a:pt x="1593669" y="641865"/>
                  </a:cubicBezTo>
                  <a:cubicBezTo>
                    <a:pt x="1651726" y="682505"/>
                    <a:pt x="1611086" y="784105"/>
                    <a:pt x="1637212" y="816037"/>
                  </a:cubicBezTo>
                </a:path>
              </a:pathLst>
            </a:custGeom>
            <a:solidFill>
              <a:srgbClr val="6AD8D8">
                <a:alpha val="70980"/>
              </a:srgb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hart 29"/>
            <p:cNvGraphicFramePr>
              <a:graphicFrameLocks/>
            </p:cNvGraphicFramePr>
            <p:nvPr>
              <p:extLst>
                <p:ext uri="{D42A27DB-BD31-4B8C-83A1-F6EECF244321}">
                  <p14:modId xmlns:p14="http://schemas.microsoft.com/office/powerpoint/2010/main" val="3288848830"/>
                </p:ext>
              </p:extLst>
            </p:nvPr>
          </p:nvGraphicFramePr>
          <p:xfrm>
            <a:off x="5976627" y="3094389"/>
            <a:ext cx="2439327" cy="941600"/>
          </p:xfrm>
          <a:graphic>
            <a:graphicData uri="http://schemas.openxmlformats.org/drawingml/2006/chart">
              <c:chart xmlns:c="http://schemas.openxmlformats.org/drawingml/2006/chart" xmlns:r="http://schemas.openxmlformats.org/officeDocument/2006/relationships" r:id="rId4"/>
            </a:graphicData>
          </a:graphic>
        </p:graphicFrame>
      </p:grpSp>
      <p:sp>
        <p:nvSpPr>
          <p:cNvPr id="74" name="Rectangle 73"/>
          <p:cNvSpPr/>
          <p:nvPr/>
        </p:nvSpPr>
        <p:spPr>
          <a:xfrm>
            <a:off x="6931000" y="4423002"/>
            <a:ext cx="77771" cy="8847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5650761" y="5276398"/>
            <a:ext cx="438912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4-Point Star 76"/>
          <p:cNvSpPr/>
          <p:nvPr/>
        </p:nvSpPr>
        <p:spPr>
          <a:xfrm>
            <a:off x="7754721" y="5220863"/>
            <a:ext cx="182880" cy="182880"/>
          </a:xfrm>
          <a:prstGeom prst="star4">
            <a:avLst/>
          </a:prstGeom>
          <a:solidFill>
            <a:srgbClr val="FF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8268214" y="5384131"/>
            <a:ext cx="1923057" cy="1039766"/>
          </a:xfrm>
          <a:prstGeom prst="rect">
            <a:avLst/>
          </a:prstGeom>
          <a:solidFill>
            <a:srgbClr val="6A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From the assumed distribution we can determine the probability that realization of X will be below or above the critical PD</a:t>
            </a:r>
            <a:endParaRPr lang="en-US" sz="1000" dirty="0" smtClean="0">
              <a:solidFill>
                <a:schemeClr val="tx1"/>
              </a:solidFill>
            </a:endParaRPr>
          </a:p>
        </p:txBody>
      </p:sp>
      <p:sp>
        <p:nvSpPr>
          <p:cNvPr id="80" name="Rectangle 79"/>
          <p:cNvSpPr/>
          <p:nvPr/>
        </p:nvSpPr>
        <p:spPr>
          <a:xfrm>
            <a:off x="5416871" y="4503302"/>
            <a:ext cx="118872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 Buyback</a:t>
            </a:r>
          </a:p>
          <a:p>
            <a:pPr algn="ctr"/>
            <a:r>
              <a:rPr lang="en-US" sz="1000" b="1" dirty="0" smtClean="0">
                <a:solidFill>
                  <a:schemeClr val="tx1"/>
                </a:solidFill>
              </a:rPr>
              <a:t>1-B</a:t>
            </a:r>
            <a:endParaRPr lang="en-US" sz="1000" b="1" dirty="0">
              <a:solidFill>
                <a:schemeClr val="tx1"/>
              </a:solidFill>
            </a:endParaRPr>
          </a:p>
        </p:txBody>
      </p:sp>
      <p:sp>
        <p:nvSpPr>
          <p:cNvPr id="81" name="Rectangle 80"/>
          <p:cNvSpPr/>
          <p:nvPr/>
        </p:nvSpPr>
        <p:spPr>
          <a:xfrm>
            <a:off x="7550144" y="4506806"/>
            <a:ext cx="1188720" cy="27432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Failed Buyback</a:t>
            </a:r>
          </a:p>
          <a:p>
            <a:pPr algn="ctr"/>
            <a:r>
              <a:rPr lang="en-US" sz="1000" b="1" dirty="0" smtClean="0">
                <a:solidFill>
                  <a:schemeClr val="tx1"/>
                </a:solidFill>
              </a:rPr>
              <a:t>B</a:t>
            </a:r>
            <a:endParaRPr lang="en-US" sz="1000" b="1" dirty="0">
              <a:solidFill>
                <a:schemeClr val="tx1"/>
              </a:solidFill>
            </a:endParaRPr>
          </a:p>
        </p:txBody>
      </p:sp>
    </p:spTree>
    <p:extLst>
      <p:ext uri="{BB962C8B-B14F-4D97-AF65-F5344CB8AC3E}">
        <p14:creationId xmlns:p14="http://schemas.microsoft.com/office/powerpoint/2010/main" val="181625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fade">
                                      <p:cBhvr>
                                        <p:cTn id="10" dur="500"/>
                                        <p:tgtEl>
                                          <p:spTgt spid="145"/>
                                        </p:tgtEl>
                                      </p:cBhvr>
                                    </p:animEffect>
                                  </p:childTnLst>
                                </p:cTn>
                              </p:par>
                              <p:par>
                                <p:cTn id="11" presetID="10" presetClass="entr" presetSubtype="0" fill="hold" nodeType="withEffect">
                                  <p:stCondLst>
                                    <p:cond delay="0"/>
                                  </p:stCondLst>
                                  <p:childTnLst>
                                    <p:set>
                                      <p:cBhvr>
                                        <p:cTn id="12" dur="1" fill="hold">
                                          <p:stCondLst>
                                            <p:cond delay="0"/>
                                          </p:stCondLst>
                                        </p:cTn>
                                        <p:tgtEl>
                                          <p:spTgt spid="153"/>
                                        </p:tgtEl>
                                        <p:attrNameLst>
                                          <p:attrName>style.visibility</p:attrName>
                                        </p:attrNameLst>
                                      </p:cBhvr>
                                      <p:to>
                                        <p:strVal val="visible"/>
                                      </p:to>
                                    </p:set>
                                    <p:animEffect transition="in" filter="fade">
                                      <p:cBhvr>
                                        <p:cTn id="13" dur="500"/>
                                        <p:tgtEl>
                                          <p:spTgt spid="1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500"/>
                                        <p:tgtEl>
                                          <p:spTgt spid="15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500"/>
                                        <p:tgtEl>
                                          <p:spTgt spid="8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fade">
                                      <p:cBhvr>
                                        <p:cTn id="53" dur="500"/>
                                        <p:tgtEl>
                                          <p:spTgt spid="1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fade">
                                      <p:cBhvr>
                                        <p:cTn id="59" dur="500"/>
                                        <p:tgtEl>
                                          <p:spTgt spid="64"/>
                                        </p:tgtEl>
                                      </p:cBhvr>
                                    </p:animEffect>
                                  </p:childTnLst>
                                </p:cTn>
                              </p:par>
                              <p:par>
                                <p:cTn id="60" presetID="10" presetClass="entr" presetSubtype="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71" grpId="0" animBg="1"/>
      <p:bldP spid="144" grpId="0" animBg="1"/>
      <p:bldP spid="145" grpId="0" animBg="1"/>
      <p:bldP spid="151" grpId="0"/>
      <p:bldP spid="70" grpId="0" animBg="1"/>
      <p:bldP spid="67" grpId="0" animBg="1"/>
      <p:bldGraphic spid="75" grpId="0">
        <p:bldAsOne/>
      </p:bldGraphic>
      <p:bldP spid="76" grpId="0" animBg="1"/>
      <p:bldP spid="74" grpId="0" animBg="1"/>
      <p:bldP spid="77" grpId="0" animBg="1"/>
      <p:bldP spid="79" grpId="0" animBg="1"/>
      <p:bldP spid="80" grpId="0" animBg="1"/>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10"/>
          <p:cNvSpPr txBox="1">
            <a:spLocks/>
          </p:cNvSpPr>
          <p:nvPr/>
        </p:nvSpPr>
        <p:spPr>
          <a:xfrm>
            <a:off x="5099874" y="5265185"/>
            <a:ext cx="4996626" cy="611216"/>
          </a:xfrm>
          <a:prstGeom prst="rect">
            <a:avLst/>
          </a:prstGeom>
          <a:solidFill>
            <a:schemeClr val="accent3">
              <a:lumMod val="40000"/>
              <a:lumOff val="60000"/>
            </a:schemeClr>
          </a:solidFill>
        </p:spPr>
        <p:txBody>
          <a:bodyPr anchor="ctr"/>
          <a:lst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pPr>
            <a:r>
              <a:rPr lang="en-US" sz="1200" dirty="0" smtClean="0"/>
              <a:t>%ECL =	(Formula Above)</a:t>
            </a:r>
            <a:endParaRPr lang="en-US" sz="1200" dirty="0" smtClean="0">
              <a:solidFill>
                <a:srgbClr val="FF0000"/>
              </a:solidFill>
            </a:endParaRPr>
          </a:p>
        </p:txBody>
      </p:sp>
      <p:sp>
        <p:nvSpPr>
          <p:cNvPr id="2" name="Rectangle 1"/>
          <p:cNvSpPr/>
          <p:nvPr/>
        </p:nvSpPr>
        <p:spPr>
          <a:xfrm>
            <a:off x="5054492" y="851222"/>
            <a:ext cx="5232508" cy="1850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3 Overall Project Evaluation</a:t>
            </a:r>
            <a:endParaRPr lang="en-US" sz="1600" dirty="0"/>
          </a:p>
        </p:txBody>
      </p:sp>
      <p:sp>
        <p:nvSpPr>
          <p:cNvPr id="51" name="Content Placeholder 10"/>
          <p:cNvSpPr txBox="1">
            <a:spLocks/>
          </p:cNvSpPr>
          <p:nvPr/>
        </p:nvSpPr>
        <p:spPr>
          <a:xfrm>
            <a:off x="5099874" y="4330750"/>
            <a:ext cx="4996626" cy="838200"/>
          </a:xfrm>
          <a:prstGeom prst="rect">
            <a:avLst/>
          </a:prstGeom>
          <a:solidFill>
            <a:schemeClr val="accent3">
              <a:lumMod val="20000"/>
              <a:lumOff val="80000"/>
            </a:schemeClr>
          </a:solidFill>
        </p:spPr>
        <p:txBody>
          <a:bodyPr anchor="ctr"/>
          <a:lst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pPr>
            <a:r>
              <a:rPr lang="en-US" sz="1200" dirty="0" smtClean="0"/>
              <a:t>%EBPT =	%Yield to KBANK</a:t>
            </a:r>
          </a:p>
          <a:p>
            <a:pPr marL="0" indent="0">
              <a:buNone/>
            </a:pPr>
            <a:r>
              <a:rPr lang="en-US" sz="1200" dirty="0"/>
              <a:t>	</a:t>
            </a:r>
            <a:r>
              <a:rPr lang="en-US" sz="1200" dirty="0" smtClean="0"/>
              <a:t>- %Cost of Fund (MFTP)</a:t>
            </a:r>
          </a:p>
          <a:p>
            <a:pPr marL="0" indent="0">
              <a:buNone/>
            </a:pPr>
            <a:r>
              <a:rPr lang="en-US" sz="1200" dirty="0"/>
              <a:t>	</a:t>
            </a:r>
            <a:r>
              <a:rPr lang="en-US" sz="1200" dirty="0" smtClean="0"/>
              <a:t>- %OPEX</a:t>
            </a:r>
          </a:p>
        </p:txBody>
      </p:sp>
      <p:sp>
        <p:nvSpPr>
          <p:cNvPr id="88" name="Rectangle 87"/>
          <p:cNvSpPr/>
          <p:nvPr/>
        </p:nvSpPr>
        <p:spPr>
          <a:xfrm>
            <a:off x="0" y="851222"/>
            <a:ext cx="4960620" cy="186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2 Guarantee Company’s Ability to Guarantee</a:t>
            </a:r>
            <a:endParaRPr lang="en-US" sz="1400" dirty="0"/>
          </a:p>
        </p:txBody>
      </p:sp>
      <p:sp>
        <p:nvSpPr>
          <p:cNvPr id="89" name="Content Placeholder 10"/>
          <p:cNvSpPr txBox="1">
            <a:spLocks/>
          </p:cNvSpPr>
          <p:nvPr/>
        </p:nvSpPr>
        <p:spPr>
          <a:xfrm>
            <a:off x="72716" y="4331112"/>
            <a:ext cx="4887904" cy="1130505"/>
          </a:xfrm>
          <a:prstGeom prst="rect">
            <a:avLst/>
          </a:prstGeom>
          <a:solidFill>
            <a:schemeClr val="accent3">
              <a:lumMod val="20000"/>
              <a:lumOff val="80000"/>
            </a:schemeClr>
          </a:solidFill>
        </p:spPr>
        <p:txBody>
          <a:bodyPr anchor="t"/>
          <a:lst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pPr>
            <a:r>
              <a:rPr lang="en-US" sz="1200" b="1" dirty="0" smtClean="0">
                <a:latin typeface="Arial" panose="020B0604020202020204" pitchFamily="34" charset="0"/>
                <a:cs typeface="Arial" panose="020B0604020202020204" pitchFamily="34" charset="0"/>
              </a:rPr>
              <a:t>We’ll use HQ LGD values as a benchmark + some conservation buffer for our own lack of collection capability</a:t>
            </a:r>
          </a:p>
          <a:p>
            <a:pPr marL="0" indent="0">
              <a:buNone/>
            </a:pPr>
            <a:endParaRPr lang="en-US" sz="1200" b="1" dirty="0">
              <a:latin typeface="Arial" panose="020B0604020202020204" pitchFamily="34" charset="0"/>
              <a:cs typeface="Arial" panose="020B0604020202020204" pitchFamily="34" charset="0"/>
            </a:endParaRPr>
          </a:p>
          <a:p>
            <a:pPr marL="0" indent="0">
              <a:buNone/>
            </a:pPr>
            <a:r>
              <a:rPr lang="en-US" sz="1200" b="1" dirty="0" smtClean="0">
                <a:latin typeface="Arial" panose="020B0604020202020204" pitchFamily="34" charset="0"/>
                <a:cs typeface="Arial" panose="020B0604020202020204" pitchFamily="34" charset="0"/>
              </a:rPr>
              <a:t>But for 	Buyback Success, LGD_S = 0%</a:t>
            </a:r>
          </a:p>
          <a:p>
            <a:pPr marL="0" indent="0">
              <a:buNone/>
            </a:pPr>
            <a:r>
              <a:rPr lang="en-US" sz="1200" b="1" dirty="0" smtClean="0">
                <a:latin typeface="Arial" panose="020B0604020202020204" pitchFamily="34" charset="0"/>
                <a:cs typeface="Arial" panose="020B0604020202020204" pitchFamily="34" charset="0"/>
              </a:rPr>
              <a:t>	Buyback Failure, LGD_F </a:t>
            </a:r>
            <a:r>
              <a:rPr lang="en-US" sz="1200" b="1" dirty="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LGD - %Margin Deposit</a:t>
            </a:r>
            <a:endParaRPr lang="en-US" sz="1200" b="1" dirty="0">
              <a:latin typeface="Arial" panose="020B0604020202020204" pitchFamily="34" charset="0"/>
              <a:cs typeface="Arial" panose="020B0604020202020204" pitchFamily="34" charset="0"/>
            </a:endParaRPr>
          </a:p>
        </p:txBody>
      </p:sp>
      <p:grpSp>
        <p:nvGrpSpPr>
          <p:cNvPr id="90" name="Group 89"/>
          <p:cNvGrpSpPr/>
          <p:nvPr/>
        </p:nvGrpSpPr>
        <p:grpSpPr>
          <a:xfrm>
            <a:off x="1180933" y="1139354"/>
            <a:ext cx="7559374" cy="3008878"/>
            <a:chOff x="2559972" y="2556300"/>
            <a:chExt cx="7559374" cy="3008878"/>
          </a:xfrm>
        </p:grpSpPr>
        <p:sp>
          <p:nvSpPr>
            <p:cNvPr id="91" name="Rectangle 90"/>
            <p:cNvSpPr/>
            <p:nvPr/>
          </p:nvSpPr>
          <p:spPr>
            <a:xfrm>
              <a:off x="4081767" y="3210078"/>
              <a:ext cx="2080351" cy="2355100"/>
            </a:xfrm>
            <a:prstGeom prst="rect">
              <a:avLst/>
            </a:prstGeom>
            <a:noFill/>
            <a:ln w="28575">
              <a:solidFill>
                <a:schemeClr val="tx2">
                  <a:lumMod val="60000"/>
                  <a:lumOff val="40000"/>
                </a:schemeClr>
              </a:solidFill>
              <a:prstDash val="dash"/>
            </a:ln>
          </p:spPr>
          <p:style>
            <a:lnRef idx="2">
              <a:schemeClr val="dk1"/>
            </a:lnRef>
            <a:fillRef idx="1">
              <a:schemeClr val="lt1"/>
            </a:fillRef>
            <a:effectRef idx="0">
              <a:schemeClr val="dk1"/>
            </a:effectRef>
            <a:fontRef idx="minor">
              <a:schemeClr val="dk1"/>
            </a:fontRef>
          </p:style>
          <p:txBody>
            <a:bodyPr tIns="91440" bIns="0" rtlCol="0" anchor="t"/>
            <a:lstStyle/>
            <a:p>
              <a:r>
                <a:rPr lang="en-US" sz="1200" b="1" dirty="0" smtClean="0">
                  <a:latin typeface="Arial" panose="020B0604020202020204" pitchFamily="34" charset="0"/>
                  <a:cs typeface="Arial" panose="020B0604020202020204" pitchFamily="34" charset="0"/>
                </a:rPr>
                <a:t>           Without Fallback</a:t>
              </a: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100" dirty="0" smtClean="0">
                <a:latin typeface="Arial" panose="020B0604020202020204" pitchFamily="34" charset="0"/>
                <a:cs typeface="Arial" panose="020B0604020202020204" pitchFamily="34" charset="0"/>
              </a:endParaRPr>
            </a:p>
            <a:p>
              <a:endParaRPr lang="en-US" sz="1100" b="1" dirty="0" smtClean="0">
                <a:latin typeface="Arial" panose="020B0604020202020204" pitchFamily="34" charset="0"/>
                <a:cs typeface="Arial" panose="020B0604020202020204" pitchFamily="34" charset="0"/>
              </a:endParaRPr>
            </a:p>
            <a:p>
              <a:endParaRPr lang="en-US" sz="1100" b="1" dirty="0" smtClean="0">
                <a:latin typeface="Arial" panose="020B0604020202020204" pitchFamily="34" charset="0"/>
                <a:cs typeface="Arial" panose="020B0604020202020204" pitchFamily="34" charset="0"/>
              </a:endParaRPr>
            </a:p>
            <a:p>
              <a:r>
                <a:rPr lang="en-US" sz="1100" b="1" dirty="0" smtClean="0">
                  <a:latin typeface="Arial" panose="020B0604020202020204" pitchFamily="34" charset="0"/>
                  <a:cs typeface="Arial" panose="020B0604020202020204" pitchFamily="34" charset="0"/>
                </a:rPr>
                <a:t>%Expected Credit Loss ECL </a:t>
              </a:r>
            </a:p>
            <a:p>
              <a:r>
                <a:rPr lang="en-US" sz="1100" dirty="0" smtClean="0">
                  <a:latin typeface="Arial" panose="020B0604020202020204" pitchFamily="34" charset="0"/>
                  <a:cs typeface="Arial" panose="020B0604020202020204" pitchFamily="34" charset="0"/>
                </a:rPr>
                <a:t>= (1-PD)x0+PDxLGD</a:t>
              </a:r>
            </a:p>
            <a:p>
              <a:r>
                <a:rPr lang="en-US" sz="1100" b="1" dirty="0" smtClean="0">
                  <a:latin typeface="Arial" panose="020B0604020202020204" pitchFamily="34" charset="0"/>
                  <a:cs typeface="Arial" panose="020B0604020202020204" pitchFamily="34" charset="0"/>
                </a:rPr>
                <a:t>= </a:t>
              </a:r>
              <a:r>
                <a:rPr lang="en-US" sz="1100" b="1" u="sng" dirty="0" smtClean="0">
                  <a:latin typeface="Arial" panose="020B0604020202020204" pitchFamily="34" charset="0"/>
                  <a:cs typeface="Arial" panose="020B0604020202020204" pitchFamily="34" charset="0"/>
                </a:rPr>
                <a:t>PDxEADxLGD</a:t>
              </a:r>
            </a:p>
          </p:txBody>
        </p:sp>
        <p:sp>
          <p:nvSpPr>
            <p:cNvPr id="92" name="Rectangle 91"/>
            <p:cNvSpPr/>
            <p:nvPr/>
          </p:nvSpPr>
          <p:spPr>
            <a:xfrm>
              <a:off x="6303777" y="3210078"/>
              <a:ext cx="3815569" cy="2355100"/>
            </a:xfrm>
            <a:prstGeom prst="rect">
              <a:avLst/>
            </a:prstGeom>
            <a:noFill/>
            <a:ln w="28575">
              <a:solidFill>
                <a:schemeClr val="tx2">
                  <a:lumMod val="60000"/>
                  <a:lumOff val="40000"/>
                </a:schemeClr>
              </a:solidFill>
              <a:prstDash val="dash"/>
            </a:ln>
          </p:spPr>
          <p:style>
            <a:lnRef idx="2">
              <a:schemeClr val="dk1"/>
            </a:lnRef>
            <a:fillRef idx="1">
              <a:schemeClr val="lt1"/>
            </a:fillRef>
            <a:effectRef idx="0">
              <a:schemeClr val="dk1"/>
            </a:effectRef>
            <a:fontRef idx="minor">
              <a:schemeClr val="dk1"/>
            </a:fontRef>
          </p:style>
          <p:txBody>
            <a:bodyPr tIns="91440" bIns="0" rtlCol="0" anchor="t"/>
            <a:lstStyle/>
            <a:p>
              <a:r>
                <a:rPr lang="en-US" sz="1200" b="1" dirty="0" smtClean="0">
                  <a:latin typeface="Arial" panose="020B0604020202020204" pitchFamily="34" charset="0"/>
                  <a:cs typeface="Arial" panose="020B0604020202020204" pitchFamily="34" charset="0"/>
                </a:rPr>
                <a:t>            With Fallback</a:t>
              </a: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100" b="1" dirty="0" smtClean="0">
                <a:latin typeface="Arial" panose="020B0604020202020204" pitchFamily="34" charset="0"/>
                <a:cs typeface="Arial" panose="020B0604020202020204" pitchFamily="34" charset="0"/>
              </a:endParaRPr>
            </a:p>
            <a:p>
              <a:endParaRPr lang="en-US" sz="1100" b="1" dirty="0" smtClean="0">
                <a:latin typeface="Arial" panose="020B0604020202020204" pitchFamily="34" charset="0"/>
                <a:cs typeface="Arial" panose="020B0604020202020204" pitchFamily="34" charset="0"/>
              </a:endParaRPr>
            </a:p>
            <a:p>
              <a:r>
                <a:rPr lang="en-US" sz="1100" b="1" dirty="0" smtClean="0">
                  <a:latin typeface="Arial" panose="020B0604020202020204" pitchFamily="34" charset="0"/>
                  <a:cs typeface="Arial" panose="020B0604020202020204" pitchFamily="34" charset="0"/>
                </a:rPr>
                <a:t>%Expected Credit Loss ECL</a:t>
              </a:r>
            </a:p>
            <a:p>
              <a:r>
                <a:rPr lang="en-US" sz="1100" dirty="0" smtClean="0">
                  <a:latin typeface="Arial" panose="020B0604020202020204" pitchFamily="34" charset="0"/>
                  <a:cs typeface="Arial" panose="020B0604020202020204" pitchFamily="34" charset="0"/>
                </a:rPr>
                <a:t>= (1-PD)x0+PDxEADx(1-B)</a:t>
              </a:r>
              <a:r>
                <a:rPr lang="en-US" sz="1100" dirty="0" err="1" smtClean="0">
                  <a:latin typeface="Arial" panose="020B0604020202020204" pitchFamily="34" charset="0"/>
                  <a:cs typeface="Arial" panose="020B0604020202020204" pitchFamily="34" charset="0"/>
                </a:rPr>
                <a:t>xLGD_S+PDxEADxBxLGD_F</a:t>
              </a:r>
              <a:endParaRPr lang="en-US" sz="1100" dirty="0" smtClean="0">
                <a:latin typeface="Arial" panose="020B0604020202020204" pitchFamily="34" charset="0"/>
                <a:cs typeface="Arial" panose="020B0604020202020204" pitchFamily="34" charset="0"/>
              </a:endParaRPr>
            </a:p>
            <a:p>
              <a:r>
                <a:rPr lang="en-US" sz="1100" b="1" dirty="0" smtClean="0">
                  <a:latin typeface="Arial" panose="020B0604020202020204" pitchFamily="34" charset="0"/>
                  <a:cs typeface="Arial" panose="020B0604020202020204" pitchFamily="34" charset="0"/>
                </a:rPr>
                <a:t>= </a:t>
              </a:r>
              <a:r>
                <a:rPr lang="en-US" sz="1100" b="1" u="sng" dirty="0" err="1" smtClean="0">
                  <a:latin typeface="Arial" panose="020B0604020202020204" pitchFamily="34" charset="0"/>
                  <a:cs typeface="Arial" panose="020B0604020202020204" pitchFamily="34" charset="0"/>
                </a:rPr>
                <a:t>PDxEADx</a:t>
              </a:r>
              <a:r>
                <a:rPr lang="en-US" sz="1100" b="1" u="sng" dirty="0" smtClean="0">
                  <a:latin typeface="Arial" panose="020B0604020202020204" pitchFamily="34" charset="0"/>
                  <a:cs typeface="Arial" panose="020B0604020202020204" pitchFamily="34" charset="0"/>
                </a:rPr>
                <a:t> ((1-B)</a:t>
              </a:r>
              <a:r>
                <a:rPr lang="en-US" sz="1100" b="1" u="sng" dirty="0" err="1" smtClean="0">
                  <a:latin typeface="Arial" panose="020B0604020202020204" pitchFamily="34" charset="0"/>
                  <a:cs typeface="Arial" panose="020B0604020202020204" pitchFamily="34" charset="0"/>
                </a:rPr>
                <a:t>xLGD_S+BxLGD_F</a:t>
              </a:r>
              <a:r>
                <a:rPr lang="en-US" sz="1100" b="1" u="sng" dirty="0" smtClean="0">
                  <a:latin typeface="Arial" panose="020B0604020202020204" pitchFamily="34" charset="0"/>
                  <a:cs typeface="Arial" panose="020B0604020202020204" pitchFamily="34" charset="0"/>
                </a:rPr>
                <a:t>)</a:t>
              </a:r>
            </a:p>
          </p:txBody>
        </p:sp>
        <p:sp>
          <p:nvSpPr>
            <p:cNvPr id="93" name="Oval 92"/>
            <p:cNvSpPr/>
            <p:nvPr/>
          </p:nvSpPr>
          <p:spPr>
            <a:xfrm>
              <a:off x="4159537" y="3257802"/>
              <a:ext cx="396254" cy="374845"/>
            </a:xfrm>
            <a:prstGeom prst="ellipse">
              <a:avLst/>
            </a:prstGeom>
            <a:solidFill>
              <a:srgbClr val="FF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4" name="Oval 93"/>
            <p:cNvSpPr/>
            <p:nvPr/>
          </p:nvSpPr>
          <p:spPr>
            <a:xfrm>
              <a:off x="6433531" y="3243577"/>
              <a:ext cx="389242" cy="367258"/>
            </a:xfrm>
            <a:prstGeom prst="ellipse">
              <a:avLst/>
            </a:prstGeom>
            <a:solidFill>
              <a:srgbClr val="FF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5" name="Oval 94"/>
            <p:cNvSpPr/>
            <p:nvPr/>
          </p:nvSpPr>
          <p:spPr>
            <a:xfrm>
              <a:off x="2559972" y="3347843"/>
              <a:ext cx="1101583" cy="457200"/>
            </a:xfrm>
            <a:prstGeom prst="ellipse">
              <a:avLst/>
            </a:prstGeom>
            <a:ln w="12700"/>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200" dirty="0" smtClean="0">
                  <a:latin typeface="Arial" panose="020B0604020202020204" pitchFamily="34" charset="0"/>
                  <a:cs typeface="Arial" panose="020B0604020202020204" pitchFamily="34" charset="0"/>
                </a:rPr>
                <a:t>Origination</a:t>
              </a:r>
              <a:endParaRPr lang="en-US" sz="1200" dirty="0">
                <a:latin typeface="Arial" panose="020B0604020202020204" pitchFamily="34" charset="0"/>
                <a:cs typeface="Arial" panose="020B0604020202020204" pitchFamily="34" charset="0"/>
              </a:endParaRPr>
            </a:p>
          </p:txBody>
        </p:sp>
        <p:sp>
          <p:nvSpPr>
            <p:cNvPr id="96" name="Rectangle 95"/>
            <p:cNvSpPr/>
            <p:nvPr/>
          </p:nvSpPr>
          <p:spPr>
            <a:xfrm>
              <a:off x="4696047" y="2556300"/>
              <a:ext cx="914400" cy="365760"/>
            </a:xfrm>
            <a:prstGeom prst="rect">
              <a:avLst/>
            </a:prstGeom>
            <a:ln w="127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dirty="0" smtClean="0">
                  <a:latin typeface="Arial" panose="020B0604020202020204" pitchFamily="34" charset="0"/>
                  <a:cs typeface="Arial" panose="020B0604020202020204" pitchFamily="34" charset="0"/>
                </a:rPr>
                <a:t>No Default</a:t>
              </a:r>
              <a:endParaRPr lang="en-US" sz="1200" dirty="0">
                <a:latin typeface="Arial" panose="020B0604020202020204" pitchFamily="34" charset="0"/>
                <a:cs typeface="Arial" panose="020B0604020202020204" pitchFamily="34" charset="0"/>
              </a:endParaRPr>
            </a:p>
          </p:txBody>
        </p:sp>
        <p:sp>
          <p:nvSpPr>
            <p:cNvPr id="97" name="Rectangle 96"/>
            <p:cNvSpPr/>
            <p:nvPr/>
          </p:nvSpPr>
          <p:spPr>
            <a:xfrm>
              <a:off x="4696770" y="4005129"/>
              <a:ext cx="914400" cy="36576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Default</a:t>
              </a:r>
              <a:endParaRPr lang="en-US" sz="1200" dirty="0">
                <a:latin typeface="Arial" panose="020B0604020202020204" pitchFamily="34" charset="0"/>
                <a:cs typeface="Arial" panose="020B0604020202020204" pitchFamily="34" charset="0"/>
              </a:endParaRPr>
            </a:p>
          </p:txBody>
        </p:sp>
        <p:cxnSp>
          <p:nvCxnSpPr>
            <p:cNvPr id="98" name="Straight Connector 97"/>
            <p:cNvCxnSpPr>
              <a:stCxn id="95" idx="7"/>
              <a:endCxn id="96" idx="1"/>
            </p:cNvCxnSpPr>
            <p:nvPr/>
          </p:nvCxnSpPr>
          <p:spPr>
            <a:xfrm flipV="1">
              <a:off x="3500232" y="2739180"/>
              <a:ext cx="1195815" cy="67561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5" idx="5"/>
              <a:endCxn id="97" idx="1"/>
            </p:cNvCxnSpPr>
            <p:nvPr/>
          </p:nvCxnSpPr>
          <p:spPr>
            <a:xfrm>
              <a:off x="3500232" y="3738088"/>
              <a:ext cx="1196538" cy="44992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rot="19547772">
              <a:off x="3706799" y="2770780"/>
              <a:ext cx="56297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(1-PD)</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rot="1863776">
              <a:off x="3621510" y="3835588"/>
              <a:ext cx="362600"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PD</a:t>
              </a:r>
              <a:endParaRPr lang="en-US" sz="1000" dirty="0">
                <a:latin typeface="Arial" panose="020B0604020202020204" pitchFamily="34" charset="0"/>
                <a:cs typeface="Arial" panose="020B0604020202020204" pitchFamily="34" charset="0"/>
              </a:endParaRPr>
            </a:p>
          </p:txBody>
        </p:sp>
        <p:cxnSp>
          <p:nvCxnSpPr>
            <p:cNvPr id="102" name="Straight Connector 101"/>
            <p:cNvCxnSpPr>
              <a:stCxn id="104" idx="7"/>
              <a:endCxn id="105" idx="1"/>
            </p:cNvCxnSpPr>
            <p:nvPr/>
          </p:nvCxnSpPr>
          <p:spPr>
            <a:xfrm flipV="1">
              <a:off x="8071620" y="3730809"/>
              <a:ext cx="908124" cy="30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7" idx="3"/>
              <a:endCxn id="104" idx="2"/>
            </p:cNvCxnSpPr>
            <p:nvPr/>
          </p:nvCxnSpPr>
          <p:spPr>
            <a:xfrm>
              <a:off x="5611170" y="4188009"/>
              <a:ext cx="1496959" cy="12243"/>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108129" y="3971652"/>
              <a:ext cx="1128800" cy="457200"/>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Buyback</a:t>
              </a:r>
              <a:endParaRPr lang="en-US" sz="1200" dirty="0">
                <a:latin typeface="Arial" panose="020B0604020202020204" pitchFamily="34" charset="0"/>
                <a:cs typeface="Arial" panose="020B0604020202020204" pitchFamily="34" charset="0"/>
              </a:endParaRPr>
            </a:p>
          </p:txBody>
        </p:sp>
        <p:sp>
          <p:nvSpPr>
            <p:cNvPr id="105" name="Rectangle 104"/>
            <p:cNvSpPr/>
            <p:nvPr/>
          </p:nvSpPr>
          <p:spPr>
            <a:xfrm>
              <a:off x="8979744" y="3547929"/>
              <a:ext cx="914400" cy="36576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Buyback Success</a:t>
              </a:r>
              <a:endParaRPr lang="en-US" sz="1200" dirty="0">
                <a:latin typeface="Arial" panose="020B0604020202020204" pitchFamily="34" charset="0"/>
                <a:cs typeface="Arial" panose="020B0604020202020204" pitchFamily="34" charset="0"/>
              </a:endParaRPr>
            </a:p>
          </p:txBody>
        </p:sp>
        <p:cxnSp>
          <p:nvCxnSpPr>
            <p:cNvPr id="106" name="Straight Connector 105"/>
            <p:cNvCxnSpPr>
              <a:stCxn id="104" idx="5"/>
              <a:endCxn id="107" idx="1"/>
            </p:cNvCxnSpPr>
            <p:nvPr/>
          </p:nvCxnSpPr>
          <p:spPr>
            <a:xfrm>
              <a:off x="8071620" y="4361897"/>
              <a:ext cx="969502" cy="184298"/>
            </a:xfrm>
            <a:prstGeom prst="line">
              <a:avLst/>
            </a:prstGeom>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9041122" y="4363315"/>
              <a:ext cx="914400" cy="36576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Buyback</a:t>
              </a:r>
            </a:p>
            <a:p>
              <a:pPr algn="ctr"/>
              <a:r>
                <a:rPr lang="en-US" sz="1200" dirty="0" smtClean="0">
                  <a:latin typeface="Arial" panose="020B0604020202020204" pitchFamily="34" charset="0"/>
                  <a:cs typeface="Arial" panose="020B0604020202020204" pitchFamily="34" charset="0"/>
                </a:rPr>
                <a:t>Fail</a:t>
              </a:r>
              <a:endParaRPr lang="en-US" sz="1200" dirty="0">
                <a:latin typeface="Arial" panose="020B0604020202020204" pitchFamily="34" charset="0"/>
                <a:cs typeface="Arial" panose="020B0604020202020204" pitchFamily="34" charset="0"/>
              </a:endParaRPr>
            </a:p>
          </p:txBody>
        </p:sp>
        <p:sp>
          <p:nvSpPr>
            <p:cNvPr id="108" name="TextBox 107"/>
            <p:cNvSpPr txBox="1"/>
            <p:nvPr/>
          </p:nvSpPr>
          <p:spPr>
            <a:xfrm rot="20473620">
              <a:off x="8162592" y="3610936"/>
              <a:ext cx="49725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(1-B)</a:t>
              </a:r>
              <a:endParaRPr lang="en-US" sz="1100" dirty="0">
                <a:latin typeface="Arial" panose="020B0604020202020204" pitchFamily="34" charset="0"/>
                <a:cs typeface="Arial" panose="020B0604020202020204" pitchFamily="34" charset="0"/>
              </a:endParaRPr>
            </a:p>
          </p:txBody>
        </p:sp>
        <p:sp>
          <p:nvSpPr>
            <p:cNvPr id="109" name="TextBox 108"/>
            <p:cNvSpPr txBox="1"/>
            <p:nvPr/>
          </p:nvSpPr>
          <p:spPr>
            <a:xfrm rot="1024538">
              <a:off x="8343311" y="4496091"/>
              <a:ext cx="27924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B</a:t>
              </a:r>
              <a:endParaRPr lang="en-US" sz="1100" dirty="0">
                <a:latin typeface="Arial" panose="020B0604020202020204" pitchFamily="34" charset="0"/>
                <a:cs typeface="Arial" panose="020B0604020202020204" pitchFamily="34" charset="0"/>
              </a:endParaRPr>
            </a:p>
          </p:txBody>
        </p:sp>
      </p:grpSp>
      <p:sp>
        <p:nvSpPr>
          <p:cNvPr id="110" name="Rectangle 109"/>
          <p:cNvSpPr/>
          <p:nvPr/>
        </p:nvSpPr>
        <p:spPr>
          <a:xfrm>
            <a:off x="48982" y="5696038"/>
            <a:ext cx="4911638" cy="51866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u="sng" dirty="0" smtClean="0">
                <a:solidFill>
                  <a:schemeClr val="tx1"/>
                </a:solidFill>
              </a:rPr>
              <a:t>Outcome:</a:t>
            </a:r>
            <a:endParaRPr lang="en-US" sz="1400" b="1" u="sng" dirty="0">
              <a:solidFill>
                <a:schemeClr val="tx1"/>
              </a:solidFill>
            </a:endParaRPr>
          </a:p>
          <a:p>
            <a:pPr algn="ctr"/>
            <a:r>
              <a:rPr lang="en-US" sz="1400" b="1" dirty="0">
                <a:solidFill>
                  <a:schemeClr val="tx1"/>
                </a:solidFill>
              </a:rPr>
              <a:t>Probability of Buyback Failure (B) &amp; ECL with Fallback</a:t>
            </a:r>
            <a:endParaRPr lang="en-US" sz="1400" b="1" dirty="0">
              <a:solidFill>
                <a:schemeClr val="tx1"/>
              </a:solidFill>
            </a:endParaRPr>
          </a:p>
        </p:txBody>
      </p:sp>
      <p:sp>
        <p:nvSpPr>
          <p:cNvPr id="111" name="Rectangle 110"/>
          <p:cNvSpPr/>
          <p:nvPr/>
        </p:nvSpPr>
        <p:spPr>
          <a:xfrm>
            <a:off x="5099874" y="5966197"/>
            <a:ext cx="4996626" cy="254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Criteria 4, %EBPT &gt; %ECL</a:t>
            </a:r>
            <a:endParaRPr lang="en-US" sz="1400" dirty="0"/>
          </a:p>
        </p:txBody>
      </p:sp>
    </p:spTree>
    <p:extLst>
      <p:ext uri="{BB962C8B-B14F-4D97-AF65-F5344CB8AC3E}">
        <p14:creationId xmlns:p14="http://schemas.microsoft.com/office/powerpoint/2010/main" val="3456369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009900" y="2514600"/>
            <a:ext cx="4419600" cy="1107996"/>
          </a:xfrm>
          <a:prstGeom prst="rect">
            <a:avLst/>
          </a:prstGeom>
          <a:noFill/>
        </p:spPr>
        <p:txBody>
          <a:bodyPr wrap="square" rtlCol="0">
            <a:spAutoFit/>
          </a:bodyPr>
          <a:lstStyle/>
          <a:p>
            <a:pPr algn="ctr"/>
            <a:r>
              <a:rPr lang="en-US" sz="6600" dirty="0" smtClean="0">
                <a:solidFill>
                  <a:schemeClr val="bg1">
                    <a:lumMod val="50000"/>
                  </a:schemeClr>
                </a:solidFill>
              </a:rPr>
              <a:t>Appendix</a:t>
            </a:r>
            <a:endParaRPr lang="en-US" sz="6600" dirty="0">
              <a:solidFill>
                <a:schemeClr val="bg1">
                  <a:lumMod val="50000"/>
                </a:schemeClr>
              </a:solidFill>
            </a:endParaRPr>
          </a:p>
        </p:txBody>
      </p:sp>
    </p:spTree>
    <p:extLst>
      <p:ext uri="{BB962C8B-B14F-4D97-AF65-F5344CB8AC3E}">
        <p14:creationId xmlns:p14="http://schemas.microsoft.com/office/powerpoint/2010/main" val="2208433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Rectangle 33"/>
          <p:cNvSpPr/>
          <p:nvPr/>
        </p:nvSpPr>
        <p:spPr>
          <a:xfrm>
            <a:off x="5180394" y="1435879"/>
            <a:ext cx="4717781" cy="1017896"/>
          </a:xfrm>
          <a:prstGeom prst="rect">
            <a:avLst/>
          </a:prstGeom>
          <a:solidFill>
            <a:schemeClr val="bg1"/>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endParaRPr lang="en-US" sz="1400" dirty="0" smtClean="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endParaRPr lang="en-US" sz="1400" dirty="0">
              <a:solidFill>
                <a:schemeClr val="tx1"/>
              </a:solidFill>
              <a:latin typeface="Arial" panose="020B0604020202020204" pitchFamily="34" charset="0"/>
              <a:cs typeface="Arial" panose="020B0604020202020204" pitchFamily="34" charset="0"/>
            </a:endParaRPr>
          </a:p>
        </p:txBody>
      </p:sp>
      <p:sp>
        <p:nvSpPr>
          <p:cNvPr id="2" name="Rectangle 1"/>
          <p:cNvSpPr/>
          <p:nvPr/>
        </p:nvSpPr>
        <p:spPr>
          <a:xfrm>
            <a:off x="419100" y="1968898"/>
            <a:ext cx="4572000" cy="435570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8302"/>
            <a:r>
              <a:rPr lang="en-US" sz="1600" kern="0" dirty="0">
                <a:solidFill>
                  <a:schemeClr val="tx1"/>
                </a:solidFill>
              </a:rPr>
              <a:t>There are 3 aspects of portfolio quality to assess the viability of car </a:t>
            </a:r>
            <a:r>
              <a:rPr lang="en-US" sz="1600" kern="0" dirty="0" smtClean="0">
                <a:solidFill>
                  <a:schemeClr val="tx1"/>
                </a:solidFill>
              </a:rPr>
              <a:t>dealer</a:t>
            </a:r>
          </a:p>
          <a:p>
            <a:pPr indent="-48302"/>
            <a:endParaRPr lang="en-US" sz="1600" kern="0" dirty="0">
              <a:solidFill>
                <a:schemeClr val="tx1"/>
              </a:solidFill>
            </a:endParaRPr>
          </a:p>
          <a:p>
            <a:pPr marL="342900" indent="-342900">
              <a:buFont typeface="+mj-lt"/>
              <a:buAutoNum type="arabicPeriod"/>
            </a:pPr>
            <a:r>
              <a:rPr lang="en-US" sz="1600" b="1" kern="0" dirty="0">
                <a:solidFill>
                  <a:schemeClr val="tx1"/>
                </a:solidFill>
              </a:rPr>
              <a:t>Asset Quality Monitoring: </a:t>
            </a:r>
            <a:r>
              <a:rPr lang="en-US" sz="1600" kern="0" dirty="0">
                <a:solidFill>
                  <a:schemeClr val="tx1"/>
                </a:solidFill>
              </a:rPr>
              <a:t>Current portfolio conditions, risk appetite, aggressiveness compared to benchmark, peers &amp; </a:t>
            </a:r>
            <a:r>
              <a:rPr lang="en-US" sz="1600" kern="0" dirty="0" smtClean="0">
                <a:solidFill>
                  <a:schemeClr val="tx1"/>
                </a:solidFill>
              </a:rPr>
              <a:t>(internal trigger)</a:t>
            </a:r>
            <a:endParaRPr lang="th-TH" sz="1600" b="1" kern="0" dirty="0">
              <a:solidFill>
                <a:schemeClr val="tx1"/>
              </a:solidFill>
            </a:endParaRPr>
          </a:p>
          <a:p>
            <a:pPr marL="342900" indent="-342900">
              <a:buFont typeface="+mj-lt"/>
              <a:buAutoNum type="arabicPeriod"/>
            </a:pPr>
            <a:r>
              <a:rPr lang="en-US" sz="1600" b="1" kern="0" dirty="0">
                <a:solidFill>
                  <a:schemeClr val="tx1"/>
                </a:solidFill>
              </a:rPr>
              <a:t>Delinquency Flowrates: </a:t>
            </a:r>
            <a:r>
              <a:rPr lang="en-US" sz="1600" kern="0" dirty="0">
                <a:solidFill>
                  <a:schemeClr val="tx1"/>
                </a:solidFill>
              </a:rPr>
              <a:t>Probability of default, expected loss and portfolio composition in next 1 </a:t>
            </a:r>
            <a:r>
              <a:rPr lang="en-US" sz="1600" kern="0" dirty="0" smtClean="0">
                <a:solidFill>
                  <a:schemeClr val="tx1"/>
                </a:solidFill>
              </a:rPr>
              <a:t>year</a:t>
            </a:r>
            <a:endParaRPr lang="th-TH" sz="1600" b="1" kern="0" dirty="0">
              <a:solidFill>
                <a:schemeClr val="tx1"/>
              </a:solidFill>
            </a:endParaRPr>
          </a:p>
          <a:p>
            <a:pPr marL="342900" indent="-342900">
              <a:buFont typeface="+mj-lt"/>
              <a:buAutoNum type="arabicPeriod"/>
            </a:pPr>
            <a:r>
              <a:rPr lang="en-US" sz="1600" b="1" kern="0" dirty="0">
                <a:solidFill>
                  <a:schemeClr val="tx1"/>
                </a:solidFill>
              </a:rPr>
              <a:t>Vintage Analysis: </a:t>
            </a:r>
            <a:r>
              <a:rPr lang="en-US" sz="1600" kern="0" dirty="0">
                <a:solidFill>
                  <a:schemeClr val="tx1"/>
                </a:solidFill>
              </a:rPr>
              <a:t>Credit quality of the borrowers and credit approval </a:t>
            </a:r>
            <a:r>
              <a:rPr lang="en-US" sz="1600" kern="0" dirty="0" smtClean="0">
                <a:solidFill>
                  <a:schemeClr val="tx1"/>
                </a:solidFill>
              </a:rPr>
              <a:t>capability</a:t>
            </a:r>
          </a:p>
          <a:p>
            <a:endParaRPr lang="en-US" sz="1600" b="1" u="sng" kern="0" dirty="0" smtClean="0">
              <a:solidFill>
                <a:schemeClr val="tx1"/>
              </a:solidFill>
            </a:endParaRPr>
          </a:p>
          <a:p>
            <a:r>
              <a:rPr lang="en-US" sz="1600" b="1" u="sng" kern="0" dirty="0" smtClean="0">
                <a:solidFill>
                  <a:schemeClr val="tx1"/>
                </a:solidFill>
              </a:rPr>
              <a:t>Outcome</a:t>
            </a:r>
            <a:r>
              <a:rPr lang="en-US" sz="1600" b="1" u="sng" kern="0" dirty="0">
                <a:solidFill>
                  <a:schemeClr val="tx1"/>
                </a:solidFill>
              </a:rPr>
              <a:t>:</a:t>
            </a:r>
            <a:r>
              <a:rPr lang="en-US" sz="1600" b="1" kern="0" dirty="0">
                <a:solidFill>
                  <a:schemeClr val="tx1"/>
                </a:solidFill>
              </a:rPr>
              <a:t> </a:t>
            </a:r>
            <a:endParaRPr lang="en-US" sz="1600" b="1" kern="0" dirty="0" smtClean="0">
              <a:solidFill>
                <a:schemeClr val="tx1"/>
              </a:solidFill>
            </a:endParaRPr>
          </a:p>
          <a:p>
            <a:r>
              <a:rPr lang="en-US" sz="1600" b="1" kern="0" dirty="0" smtClean="0">
                <a:solidFill>
                  <a:srgbClr val="FF0000"/>
                </a:solidFill>
              </a:rPr>
              <a:t>Portfolio Probability of Default &amp;</a:t>
            </a:r>
          </a:p>
          <a:p>
            <a:r>
              <a:rPr lang="en-US" sz="1600" b="1" kern="0" dirty="0" smtClean="0">
                <a:solidFill>
                  <a:srgbClr val="FF0000"/>
                </a:solidFill>
              </a:rPr>
              <a:t>Expected </a:t>
            </a:r>
            <a:r>
              <a:rPr lang="en-US" sz="1600" b="1" kern="0" dirty="0">
                <a:solidFill>
                  <a:srgbClr val="FF0000"/>
                </a:solidFill>
              </a:rPr>
              <a:t>Credit Loss Without fallback</a:t>
            </a:r>
          </a:p>
        </p:txBody>
      </p:sp>
      <p:grpSp>
        <p:nvGrpSpPr>
          <p:cNvPr id="3" name="Group 2"/>
          <p:cNvGrpSpPr/>
          <p:nvPr/>
        </p:nvGrpSpPr>
        <p:grpSpPr>
          <a:xfrm>
            <a:off x="5372100" y="1624787"/>
            <a:ext cx="1371600" cy="640080"/>
            <a:chOff x="697955" y="2862806"/>
            <a:chExt cx="2275223" cy="1123788"/>
          </a:xfrm>
        </p:grpSpPr>
        <p:grpSp>
          <p:nvGrpSpPr>
            <p:cNvPr id="4" name="Group 3"/>
            <p:cNvGrpSpPr/>
            <p:nvPr/>
          </p:nvGrpSpPr>
          <p:grpSpPr>
            <a:xfrm>
              <a:off x="697955" y="2862806"/>
              <a:ext cx="2275223" cy="1123788"/>
              <a:chOff x="467977" y="2855214"/>
              <a:chExt cx="2275223" cy="1123788"/>
            </a:xfrm>
          </p:grpSpPr>
          <p:sp>
            <p:nvSpPr>
              <p:cNvPr id="6" name="Donut 5"/>
              <p:cNvSpPr/>
              <p:nvPr/>
            </p:nvSpPr>
            <p:spPr>
              <a:xfrm flipH="1" flipV="1">
                <a:off x="467977" y="2855214"/>
                <a:ext cx="1177925" cy="1123788"/>
              </a:xfrm>
              <a:prstGeom prst="donut">
                <a:avLst>
                  <a:gd name="adj" fmla="val 7133"/>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1600200" y="3261035"/>
                <a:ext cx="1143000" cy="3121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t>Data</a:t>
                </a:r>
                <a:endParaRPr lang="en-US" b="1" dirty="0"/>
              </a:p>
            </p:txBody>
          </p:sp>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ackgroundRemoval t="20117" b="100000" l="7031" r="86914"/>
                        </a14:imgEffect>
                      </a14:imgLayer>
                    </a14:imgProps>
                  </a:ext>
                  <a:ext uri="{28A0092B-C50C-407E-A947-70E740481C1C}">
                    <a14:useLocalDpi xmlns:a14="http://schemas.microsoft.com/office/drawing/2010/main" val="0"/>
                  </a:ext>
                </a:extLst>
              </a:blip>
              <a:stretch>
                <a:fillRect/>
              </a:stretch>
            </p:blipFill>
            <p:spPr>
              <a:xfrm>
                <a:off x="656202" y="2958953"/>
                <a:ext cx="804319" cy="804319"/>
              </a:xfrm>
              <a:prstGeom prst="rect">
                <a:avLst/>
              </a:prstGeom>
            </p:spPr>
          </p:pic>
        </p:gr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757" y="2983467"/>
              <a:ext cx="804319" cy="804319"/>
            </a:xfrm>
            <a:prstGeom prst="rect">
              <a:avLst/>
            </a:prstGeom>
          </p:spPr>
        </p:pic>
      </p:grpSp>
      <p:sp>
        <p:nvSpPr>
          <p:cNvPr id="9" name="TextBox 8"/>
          <p:cNvSpPr txBox="1"/>
          <p:nvPr/>
        </p:nvSpPr>
        <p:spPr>
          <a:xfrm>
            <a:off x="6868815" y="1698606"/>
            <a:ext cx="2850165" cy="492443"/>
          </a:xfrm>
          <a:prstGeom prst="rect">
            <a:avLst/>
          </a:prstGeom>
          <a:noFill/>
        </p:spPr>
        <p:txBody>
          <a:bodyPr wrap="square" rtlCol="0">
            <a:spAutoFit/>
          </a:bodyPr>
          <a:lstStyle/>
          <a:p>
            <a:r>
              <a:rPr lang="en-US" sz="1300" kern="0" dirty="0" smtClean="0"/>
              <a:t>We </a:t>
            </a:r>
            <a:r>
              <a:rPr lang="en-US" sz="1300" kern="0" dirty="0"/>
              <a:t>use monthly </a:t>
            </a:r>
            <a:r>
              <a:rPr lang="en-US" sz="1300" kern="0" dirty="0" smtClean="0"/>
              <a:t>portfolio data and vintage </a:t>
            </a:r>
            <a:r>
              <a:rPr lang="en-US" sz="1300" kern="0" dirty="0"/>
              <a:t>from loan channel partner. </a:t>
            </a:r>
          </a:p>
        </p:txBody>
      </p:sp>
      <p:sp>
        <p:nvSpPr>
          <p:cNvPr id="25" name="Rectangle 24"/>
          <p:cNvSpPr/>
          <p:nvPr/>
        </p:nvSpPr>
        <p:spPr>
          <a:xfrm>
            <a:off x="425678" y="1447800"/>
            <a:ext cx="4565422" cy="521098"/>
          </a:xfrm>
          <a:prstGeom prst="rect">
            <a:avLst/>
          </a:prstGeom>
          <a:solidFill>
            <a:schemeClr val="accent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Partner Channel’s </a:t>
            </a:r>
            <a:br>
              <a:rPr lang="en-US" dirty="0" smtClean="0"/>
            </a:br>
            <a:r>
              <a:rPr lang="en-US" dirty="0" smtClean="0"/>
              <a:t>Asset Quality</a:t>
            </a:r>
            <a:endParaRPr lang="en-US" dirty="0"/>
          </a:p>
        </p:txBody>
      </p:sp>
      <p:sp>
        <p:nvSpPr>
          <p:cNvPr id="27" name="Title 2"/>
          <p:cNvSpPr txBox="1">
            <a:spLocks/>
          </p:cNvSpPr>
          <p:nvPr/>
        </p:nvSpPr>
        <p:spPr>
          <a:xfrm>
            <a:off x="425678" y="819567"/>
            <a:ext cx="9861322" cy="496187"/>
          </a:xfrm>
          <a:prstGeom prst="rect">
            <a:avLst/>
          </a:prstGeom>
        </p:spPr>
        <p:txBody>
          <a:bodyPr lIns="0" tIns="0" rIns="0" bIns="0"/>
          <a:lstStyle>
            <a:lvl1pPr algn="ctr" rtl="0" eaLnBrk="0" fontAlgn="base" hangingPunct="0">
              <a:spcBef>
                <a:spcPct val="0"/>
              </a:spcBef>
              <a:spcAft>
                <a:spcPct val="0"/>
              </a:spcAft>
              <a:defRPr sz="3713">
                <a:solidFill>
                  <a:schemeClr val="tx2"/>
                </a:solidFill>
                <a:latin typeface="+mj-lt"/>
                <a:ea typeface="+mj-ea"/>
                <a:cs typeface="+mj-cs"/>
              </a:defRPr>
            </a:lvl1pPr>
            <a:lvl2pPr algn="ctr" rtl="0" eaLnBrk="0" fontAlgn="base" hangingPunct="0">
              <a:spcBef>
                <a:spcPct val="0"/>
              </a:spcBef>
              <a:spcAft>
                <a:spcPct val="0"/>
              </a:spcAft>
              <a:defRPr sz="3713">
                <a:solidFill>
                  <a:schemeClr val="tx2"/>
                </a:solidFill>
                <a:latin typeface="Arial" pitchFamily="34" charset="0"/>
                <a:cs typeface="Angsana New" pitchFamily="18" charset="-34"/>
              </a:defRPr>
            </a:lvl2pPr>
            <a:lvl3pPr algn="ctr" rtl="0" eaLnBrk="0" fontAlgn="base" hangingPunct="0">
              <a:spcBef>
                <a:spcPct val="0"/>
              </a:spcBef>
              <a:spcAft>
                <a:spcPct val="0"/>
              </a:spcAft>
              <a:defRPr sz="3713">
                <a:solidFill>
                  <a:schemeClr val="tx2"/>
                </a:solidFill>
                <a:latin typeface="Arial" pitchFamily="34" charset="0"/>
                <a:cs typeface="Angsana New" pitchFamily="18" charset="-34"/>
              </a:defRPr>
            </a:lvl3pPr>
            <a:lvl4pPr algn="ctr" rtl="0" eaLnBrk="0" fontAlgn="base" hangingPunct="0">
              <a:spcBef>
                <a:spcPct val="0"/>
              </a:spcBef>
              <a:spcAft>
                <a:spcPct val="0"/>
              </a:spcAft>
              <a:defRPr sz="3713">
                <a:solidFill>
                  <a:schemeClr val="tx2"/>
                </a:solidFill>
                <a:latin typeface="Arial" pitchFamily="34" charset="0"/>
                <a:cs typeface="Angsana New" pitchFamily="18" charset="-34"/>
              </a:defRPr>
            </a:lvl4pPr>
            <a:lvl5pPr algn="ctr" rtl="0" eaLnBrk="0" fontAlgn="base" hangingPunct="0">
              <a:spcBef>
                <a:spcPct val="0"/>
              </a:spcBef>
              <a:spcAft>
                <a:spcPct val="0"/>
              </a:spcAft>
              <a:defRPr sz="3713">
                <a:solidFill>
                  <a:schemeClr val="tx2"/>
                </a:solidFill>
                <a:latin typeface="Arial" pitchFamily="34" charset="0"/>
                <a:cs typeface="Angsana New" pitchFamily="18" charset="-34"/>
              </a:defRPr>
            </a:lvl5pPr>
            <a:lvl6pPr marL="385812" algn="ctr" rtl="0" eaLnBrk="1" fontAlgn="base" hangingPunct="1">
              <a:spcBef>
                <a:spcPct val="0"/>
              </a:spcBef>
              <a:spcAft>
                <a:spcPct val="0"/>
              </a:spcAft>
              <a:defRPr sz="3713">
                <a:solidFill>
                  <a:schemeClr val="tx2"/>
                </a:solidFill>
                <a:latin typeface="Times New Roman" pitchFamily="18" charset="0"/>
                <a:cs typeface="Angsana New" pitchFamily="18" charset="-34"/>
              </a:defRPr>
            </a:lvl6pPr>
            <a:lvl7pPr marL="771626" algn="ctr" rtl="0" eaLnBrk="1" fontAlgn="base" hangingPunct="1">
              <a:spcBef>
                <a:spcPct val="0"/>
              </a:spcBef>
              <a:spcAft>
                <a:spcPct val="0"/>
              </a:spcAft>
              <a:defRPr sz="3713">
                <a:solidFill>
                  <a:schemeClr val="tx2"/>
                </a:solidFill>
                <a:latin typeface="Times New Roman" pitchFamily="18" charset="0"/>
                <a:cs typeface="Angsana New" pitchFamily="18" charset="-34"/>
              </a:defRPr>
            </a:lvl7pPr>
            <a:lvl8pPr marL="1157439" algn="ctr" rtl="0" eaLnBrk="1" fontAlgn="base" hangingPunct="1">
              <a:spcBef>
                <a:spcPct val="0"/>
              </a:spcBef>
              <a:spcAft>
                <a:spcPct val="0"/>
              </a:spcAft>
              <a:defRPr sz="3713">
                <a:solidFill>
                  <a:schemeClr val="tx2"/>
                </a:solidFill>
                <a:latin typeface="Times New Roman" pitchFamily="18" charset="0"/>
                <a:cs typeface="Angsana New" pitchFamily="18" charset="-34"/>
              </a:defRPr>
            </a:lvl8pPr>
            <a:lvl9pPr marL="1543252" algn="ctr" rtl="0" eaLnBrk="1" fontAlgn="base" hangingPunct="1">
              <a:spcBef>
                <a:spcPct val="0"/>
              </a:spcBef>
              <a:spcAft>
                <a:spcPct val="0"/>
              </a:spcAft>
              <a:defRPr sz="3713">
                <a:solidFill>
                  <a:schemeClr val="tx2"/>
                </a:solidFill>
                <a:latin typeface="Times New Roman" pitchFamily="18" charset="0"/>
                <a:cs typeface="Angsana New" pitchFamily="18" charset="-34"/>
              </a:defRPr>
            </a:lvl9pPr>
          </a:lstStyle>
          <a:p>
            <a:pPr algn="l"/>
            <a:r>
              <a:rPr lang="en-US" sz="2800" b="1" kern="0" dirty="0"/>
              <a:t>Framework for </a:t>
            </a:r>
            <a:r>
              <a:rPr lang="en-US" sz="2800" b="1" kern="0" dirty="0" smtClean="0"/>
              <a:t>Retail </a:t>
            </a:r>
            <a:r>
              <a:rPr lang="en-US" sz="2800" b="1" kern="0" dirty="0"/>
              <a:t>Lending ECL Evaluation</a:t>
            </a:r>
          </a:p>
        </p:txBody>
      </p:sp>
      <p:sp>
        <p:nvSpPr>
          <p:cNvPr id="28" name="Rectangle 27"/>
          <p:cNvSpPr/>
          <p:nvPr/>
        </p:nvSpPr>
        <p:spPr>
          <a:xfrm>
            <a:off x="5180395" y="2573900"/>
            <a:ext cx="4717781" cy="3750699"/>
          </a:xfrm>
          <a:prstGeom prst="rect">
            <a:avLst/>
          </a:prstGeom>
          <a:solidFill>
            <a:schemeClr val="bg1"/>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rPr>
              <a:t>Key Assumptions</a:t>
            </a:r>
          </a:p>
          <a:p>
            <a:endParaRPr lang="en-US" sz="1400" b="1" dirty="0">
              <a:solidFill>
                <a:schemeClr val="tx1"/>
              </a:solidFill>
            </a:endParaRPr>
          </a:p>
          <a:p>
            <a:pPr marL="342900" indent="-342900">
              <a:buFont typeface="+mj-lt"/>
              <a:buAutoNum type="arabicPeriod"/>
            </a:pPr>
            <a:r>
              <a:rPr lang="en-US" sz="1200" dirty="0" smtClean="0">
                <a:solidFill>
                  <a:schemeClr val="tx1"/>
                </a:solidFill>
                <a:latin typeface="Arial" panose="020B0604020202020204" pitchFamily="34" charset="0"/>
                <a:cs typeface="Arial" panose="020B0604020202020204" pitchFamily="34" charset="0"/>
              </a:rPr>
              <a:t>The PD &amp; </a:t>
            </a:r>
            <a:r>
              <a:rPr lang="en-US" sz="1200" dirty="0">
                <a:solidFill>
                  <a:schemeClr val="tx1"/>
                </a:solidFill>
                <a:latin typeface="Arial" panose="020B0604020202020204" pitchFamily="34" charset="0"/>
                <a:cs typeface="Arial" panose="020B0604020202020204" pitchFamily="34" charset="0"/>
              </a:rPr>
              <a:t>ECL </a:t>
            </a:r>
            <a:r>
              <a:rPr lang="en-US" sz="1200" dirty="0" smtClean="0">
                <a:solidFill>
                  <a:schemeClr val="tx1"/>
                </a:solidFill>
                <a:latin typeface="Arial" panose="020B0604020202020204" pitchFamily="34" charset="0"/>
                <a:cs typeface="Arial" panose="020B0604020202020204" pitchFamily="34" charset="0"/>
              </a:rPr>
              <a:t>calculated </a:t>
            </a:r>
            <a:r>
              <a:rPr lang="en-US" sz="1200" dirty="0">
                <a:solidFill>
                  <a:schemeClr val="tx1"/>
                </a:solidFill>
                <a:latin typeface="Arial" panose="020B0604020202020204" pitchFamily="34" charset="0"/>
                <a:cs typeface="Arial" panose="020B0604020202020204" pitchFamily="34" charset="0"/>
              </a:rPr>
              <a:t>assumes that we </a:t>
            </a:r>
            <a:r>
              <a:rPr lang="en-US" sz="1200" dirty="0" smtClean="0">
                <a:solidFill>
                  <a:schemeClr val="tx1"/>
                </a:solidFill>
                <a:latin typeface="Arial" panose="020B0604020202020204" pitchFamily="34" charset="0"/>
                <a:cs typeface="Arial" panose="020B0604020202020204" pitchFamily="34" charset="0"/>
              </a:rPr>
              <a:t>would be </a:t>
            </a:r>
            <a:r>
              <a:rPr lang="en-US" sz="1200" dirty="0">
                <a:solidFill>
                  <a:schemeClr val="tx1"/>
                </a:solidFill>
                <a:latin typeface="Arial" panose="020B0604020202020204" pitchFamily="34" charset="0"/>
                <a:cs typeface="Arial" panose="020B0604020202020204" pitchFamily="34" charset="0"/>
              </a:rPr>
              <a:t>receiving the same </a:t>
            </a:r>
            <a:r>
              <a:rPr lang="en-US" sz="1200" dirty="0" smtClean="0">
                <a:solidFill>
                  <a:schemeClr val="tx1"/>
                </a:solidFill>
                <a:latin typeface="Arial" panose="020B0604020202020204" pitchFamily="34" charset="0"/>
                <a:cs typeface="Arial" panose="020B0604020202020204" pitchFamily="34" charset="0"/>
              </a:rPr>
              <a:t>asset quality that is currently held by the partner channels. No further PD reduction from our own approval criteria.</a:t>
            </a:r>
          </a:p>
          <a:p>
            <a:pPr marL="342900" indent="-342900">
              <a:buFont typeface="+mj-lt"/>
              <a:buAutoNum type="arabicPeriod"/>
            </a:pPr>
            <a:endParaRPr lang="en-US" sz="1200"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US" sz="1200" dirty="0" smtClean="0">
                <a:solidFill>
                  <a:schemeClr val="tx1"/>
                </a:solidFill>
                <a:latin typeface="Arial" panose="020B0604020202020204" pitchFamily="34" charset="0"/>
                <a:cs typeface="Arial" panose="020B0604020202020204" pitchFamily="34" charset="0"/>
              </a:rPr>
              <a:t>Flow rate is calculated from </a:t>
            </a:r>
            <a:r>
              <a:rPr lang="en-US" sz="1200" dirty="0">
                <a:solidFill>
                  <a:schemeClr val="tx1"/>
                </a:solidFill>
                <a:latin typeface="Arial" panose="020B0604020202020204" pitchFamily="34" charset="0"/>
                <a:cs typeface="Arial" panose="020B0604020202020204" pitchFamily="34" charset="0"/>
              </a:rPr>
              <a:t>the best approximation that we have based on the </a:t>
            </a:r>
            <a:r>
              <a:rPr lang="en-US" sz="1200" dirty="0" smtClean="0">
                <a:solidFill>
                  <a:schemeClr val="tx1"/>
                </a:solidFill>
                <a:latin typeface="Arial" panose="020B0604020202020204" pitchFamily="34" charset="0"/>
                <a:cs typeface="Arial" panose="020B0604020202020204" pitchFamily="34" charset="0"/>
              </a:rPr>
              <a:t>given the portfolio data. We use the loan outstanding in each bucket and </a:t>
            </a:r>
            <a:r>
              <a:rPr lang="en-US" sz="1200" dirty="0">
                <a:solidFill>
                  <a:schemeClr val="tx1"/>
                </a:solidFill>
                <a:latin typeface="Arial" panose="020B0604020202020204" pitchFamily="34" charset="0"/>
                <a:cs typeface="Arial" panose="020B0604020202020204" pitchFamily="34" charset="0"/>
              </a:rPr>
              <a:t>assumed that all the customers can only roll forward or roll back to the current loan status </a:t>
            </a:r>
            <a:r>
              <a:rPr lang="en-US" sz="1200" dirty="0" smtClean="0">
                <a:solidFill>
                  <a:schemeClr val="tx1"/>
                </a:solidFill>
                <a:latin typeface="Arial" panose="020B0604020202020204" pitchFamily="34" charset="0"/>
                <a:cs typeface="Arial" panose="020B0604020202020204" pitchFamily="34" charset="0"/>
              </a:rPr>
              <a:t>only. </a:t>
            </a:r>
            <a:br>
              <a:rPr lang="en-US" sz="1200" dirty="0" smtClean="0">
                <a:solidFill>
                  <a:schemeClr val="tx1"/>
                </a:solidFill>
                <a:latin typeface="Arial" panose="020B0604020202020204" pitchFamily="34" charset="0"/>
                <a:cs typeface="Arial" panose="020B0604020202020204" pitchFamily="34" charset="0"/>
              </a:rPr>
            </a:br>
            <a:r>
              <a:rPr lang="en-US" sz="1200" dirty="0" smtClean="0">
                <a:solidFill>
                  <a:schemeClr val="tx1"/>
                </a:solidFill>
                <a:latin typeface="Arial" panose="020B0604020202020204" pitchFamily="34" charset="0"/>
                <a:cs typeface="Arial" panose="020B0604020202020204" pitchFamily="34" charset="0"/>
              </a:rPr>
              <a:t/>
            </a:r>
            <a:br>
              <a:rPr lang="en-US" sz="1200" dirty="0" smtClean="0">
                <a:solidFill>
                  <a:schemeClr val="tx1"/>
                </a:solidFill>
                <a:latin typeface="Arial" panose="020B0604020202020204" pitchFamily="34" charset="0"/>
                <a:cs typeface="Arial" panose="020B0604020202020204" pitchFamily="34" charset="0"/>
              </a:rPr>
            </a:br>
            <a:r>
              <a:rPr lang="en-US" sz="1200" dirty="0" smtClean="0">
                <a:solidFill>
                  <a:schemeClr val="tx1"/>
                </a:solidFill>
                <a:latin typeface="Arial" panose="020B0604020202020204" pitchFamily="34" charset="0"/>
                <a:cs typeface="Arial" panose="020B0604020202020204" pitchFamily="34" charset="0"/>
              </a:rPr>
              <a:t>This </a:t>
            </a:r>
            <a:r>
              <a:rPr lang="en-US" sz="1200" dirty="0">
                <a:solidFill>
                  <a:schemeClr val="tx1"/>
                </a:solidFill>
                <a:latin typeface="Arial" panose="020B0604020202020204" pitchFamily="34" charset="0"/>
                <a:cs typeface="Arial" panose="020B0604020202020204" pitchFamily="34" charset="0"/>
              </a:rPr>
              <a:t>approximation will yield a conservative set of flow rates which will impact the probability of default</a:t>
            </a:r>
            <a:r>
              <a:rPr lang="en-US" sz="1200" dirty="0" smtClean="0">
                <a:solidFill>
                  <a:schemeClr val="tx1"/>
                </a:solidFill>
                <a:latin typeface="Arial" panose="020B0604020202020204" pitchFamily="34" charset="0"/>
                <a:cs typeface="Arial" panose="020B0604020202020204" pitchFamily="34" charset="0"/>
              </a:rPr>
              <a:t>!</a:t>
            </a:r>
          </a:p>
          <a:p>
            <a:pPr marL="342900" indent="-342900">
              <a:buFont typeface="+mj-lt"/>
              <a:buAutoNum type="arabicPeriod"/>
            </a:pP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3207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413646" y="1971435"/>
            <a:ext cx="4581144" cy="4353163"/>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kern="0" dirty="0">
                <a:solidFill>
                  <a:schemeClr val="tx1"/>
                </a:solidFill>
              </a:rPr>
              <a:t>We try to estimate the probability (B) that the guarantee company would not be able to repay the guarantee claim.</a:t>
            </a:r>
          </a:p>
          <a:p>
            <a:endParaRPr lang="en-US" sz="1600" kern="0" dirty="0">
              <a:solidFill>
                <a:schemeClr val="tx1"/>
              </a:solidFill>
            </a:endParaRPr>
          </a:p>
          <a:p>
            <a:endParaRPr lang="en-US" sz="1600" b="1" u="sng" kern="0" dirty="0" smtClean="0">
              <a:solidFill>
                <a:schemeClr val="tx1"/>
              </a:solidFill>
            </a:endParaRPr>
          </a:p>
          <a:p>
            <a:endParaRPr lang="en-US" sz="1600" b="1" u="sng" kern="0" dirty="0">
              <a:solidFill>
                <a:schemeClr val="tx1"/>
              </a:solidFill>
            </a:endParaRPr>
          </a:p>
          <a:p>
            <a:endParaRPr lang="en-US" sz="1600" b="1" u="sng" kern="0" dirty="0" smtClean="0">
              <a:solidFill>
                <a:schemeClr val="tx1"/>
              </a:solidFill>
            </a:endParaRPr>
          </a:p>
          <a:p>
            <a:endParaRPr lang="en-US" sz="1600" b="1" u="sng" kern="0" dirty="0">
              <a:solidFill>
                <a:schemeClr val="tx1"/>
              </a:solidFill>
            </a:endParaRPr>
          </a:p>
          <a:p>
            <a:endParaRPr lang="en-US" sz="1600" kern="0" dirty="0" smtClean="0">
              <a:solidFill>
                <a:schemeClr val="tx1"/>
              </a:solidFill>
            </a:endParaRPr>
          </a:p>
          <a:p>
            <a:endParaRPr lang="en-US" sz="1600" b="1" u="sng" kern="0" dirty="0" smtClean="0">
              <a:solidFill>
                <a:schemeClr val="tx1"/>
              </a:solidFill>
            </a:endParaRPr>
          </a:p>
          <a:p>
            <a:r>
              <a:rPr lang="en-US" sz="1600" b="1" u="sng" kern="0" dirty="0" smtClean="0">
                <a:solidFill>
                  <a:schemeClr val="tx1"/>
                </a:solidFill>
              </a:rPr>
              <a:t/>
            </a:r>
            <a:br>
              <a:rPr lang="en-US" sz="1600" b="1" u="sng" kern="0" dirty="0" smtClean="0">
                <a:solidFill>
                  <a:schemeClr val="tx1"/>
                </a:solidFill>
              </a:rPr>
            </a:br>
            <a:endParaRPr lang="en-US" sz="1600" b="1" u="sng" kern="0" dirty="0" smtClean="0">
              <a:solidFill>
                <a:schemeClr val="tx1"/>
              </a:solidFill>
            </a:endParaRPr>
          </a:p>
          <a:p>
            <a:endParaRPr lang="en-US" sz="1600" b="1" u="sng" kern="0" dirty="0" smtClean="0">
              <a:solidFill>
                <a:schemeClr val="tx1"/>
              </a:solidFill>
            </a:endParaRPr>
          </a:p>
          <a:p>
            <a:endParaRPr lang="en-US" sz="1600" b="1" u="sng" kern="0" dirty="0" smtClean="0">
              <a:solidFill>
                <a:schemeClr val="tx1"/>
              </a:solidFill>
            </a:endParaRPr>
          </a:p>
          <a:p>
            <a:r>
              <a:rPr lang="en-US" sz="1600" b="1" u="sng" kern="0" dirty="0" smtClean="0">
                <a:solidFill>
                  <a:schemeClr val="tx1"/>
                </a:solidFill>
              </a:rPr>
              <a:t>Outcome:</a:t>
            </a:r>
            <a:r>
              <a:rPr lang="en-US" sz="1600" b="1" kern="0" dirty="0" smtClean="0">
                <a:solidFill>
                  <a:schemeClr val="tx1"/>
                </a:solidFill>
              </a:rPr>
              <a:t> </a:t>
            </a:r>
            <a:br>
              <a:rPr lang="en-US" sz="1600" b="1" kern="0" dirty="0" smtClean="0">
                <a:solidFill>
                  <a:schemeClr val="tx1"/>
                </a:solidFill>
              </a:rPr>
            </a:br>
            <a:r>
              <a:rPr lang="en-US" sz="1600" b="1" kern="0" dirty="0" smtClean="0">
                <a:solidFill>
                  <a:srgbClr val="FF0000"/>
                </a:solidFill>
              </a:rPr>
              <a:t>Expected Credit Loss With Fallback</a:t>
            </a:r>
            <a:br>
              <a:rPr lang="en-US" sz="1600" b="1" kern="0" dirty="0" smtClean="0">
                <a:solidFill>
                  <a:srgbClr val="FF0000"/>
                </a:solidFill>
              </a:rPr>
            </a:br>
            <a:r>
              <a:rPr lang="en-US" sz="1600" b="1" kern="0" dirty="0" smtClean="0">
                <a:solidFill>
                  <a:srgbClr val="FF0000"/>
                </a:solidFill>
              </a:rPr>
              <a:t>(Combining with 1)</a:t>
            </a:r>
            <a:endParaRPr lang="en-US" sz="1600" b="1" kern="0" dirty="0">
              <a:solidFill>
                <a:srgbClr val="FF0000"/>
              </a:solidFill>
            </a:endParaRPr>
          </a:p>
        </p:txBody>
      </p:sp>
      <p:sp>
        <p:nvSpPr>
          <p:cNvPr id="42" name="Content Placeholder 10"/>
          <p:cNvSpPr txBox="1">
            <a:spLocks/>
          </p:cNvSpPr>
          <p:nvPr/>
        </p:nvSpPr>
        <p:spPr>
          <a:xfrm>
            <a:off x="425678" y="2819400"/>
            <a:ext cx="4569112" cy="2590800"/>
          </a:xfrm>
          <a:prstGeom prst="rect">
            <a:avLst/>
          </a:prstGeom>
          <a:solidFill>
            <a:schemeClr val="accent1">
              <a:lumMod val="10000"/>
              <a:lumOff val="90000"/>
            </a:schemeClr>
          </a:solidFill>
        </p:spPr>
        <p:txBody>
          <a:bodyPr tIns="91440" bIns="91440"/>
          <a:lstStyle>
            <a:lvl1pPr marL="289360" indent="-289360" algn="l" rtl="0" eaLnBrk="0" fontAlgn="base" hangingPunct="0">
              <a:spcBef>
                <a:spcPct val="20000"/>
              </a:spcBef>
              <a:spcAft>
                <a:spcPct val="0"/>
              </a:spcAft>
              <a:buChar char="•"/>
              <a:defRPr sz="2701">
                <a:solidFill>
                  <a:schemeClr val="tx1"/>
                </a:solidFill>
                <a:latin typeface="+mn-lt"/>
                <a:ea typeface="+mn-ea"/>
                <a:cs typeface="+mn-cs"/>
              </a:defRPr>
            </a:lvl1pPr>
            <a:lvl2pPr marL="626946" indent="-241134" algn="l" rtl="0" eaLnBrk="0" fontAlgn="base" hangingPunct="0">
              <a:spcBef>
                <a:spcPct val="20000"/>
              </a:spcBef>
              <a:spcAft>
                <a:spcPct val="0"/>
              </a:spcAft>
              <a:buChar char="–"/>
              <a:defRPr sz="2363">
                <a:solidFill>
                  <a:schemeClr val="tx1"/>
                </a:solidFill>
                <a:latin typeface="+mn-lt"/>
                <a:cs typeface="+mn-cs"/>
              </a:defRPr>
            </a:lvl2pPr>
            <a:lvl3pPr marL="964533" indent="-192907" algn="l" rtl="0" eaLnBrk="0" fontAlgn="base" hangingPunct="0">
              <a:spcBef>
                <a:spcPct val="20000"/>
              </a:spcBef>
              <a:spcAft>
                <a:spcPct val="0"/>
              </a:spcAft>
              <a:buChar char="•"/>
              <a:defRPr sz="2025">
                <a:solidFill>
                  <a:schemeClr val="tx1"/>
                </a:solidFill>
                <a:latin typeface="+mn-lt"/>
                <a:cs typeface="+mn-cs"/>
              </a:defRPr>
            </a:lvl3pPr>
            <a:lvl4pPr marL="1350346" indent="-192907" algn="l" rtl="0" eaLnBrk="0" fontAlgn="base" hangingPunct="0">
              <a:spcBef>
                <a:spcPct val="20000"/>
              </a:spcBef>
              <a:spcAft>
                <a:spcPct val="0"/>
              </a:spcAft>
              <a:buChar char="–"/>
              <a:defRPr sz="1688">
                <a:solidFill>
                  <a:schemeClr val="tx1"/>
                </a:solidFill>
                <a:latin typeface="+mn-lt"/>
                <a:cs typeface="+mn-cs"/>
              </a:defRPr>
            </a:lvl4pPr>
            <a:lvl5pPr marL="1736158" indent="-192907" algn="l" rtl="0" eaLnBrk="0" fontAlgn="base" hangingPunct="0">
              <a:spcBef>
                <a:spcPct val="20000"/>
              </a:spcBef>
              <a:spcAft>
                <a:spcPct val="0"/>
              </a:spcAft>
              <a:buChar char="»"/>
              <a:defRPr sz="1688">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pPr>
            <a:r>
              <a:rPr lang="en-US" sz="1400" b="1" dirty="0" smtClean="0"/>
              <a:t>Analysis Structure</a:t>
            </a:r>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dirty="0" smtClean="0"/>
          </a:p>
          <a:p>
            <a:pPr marL="0" indent="0">
              <a:buNone/>
            </a:pPr>
            <a:endParaRPr lang="en-US" sz="1400" dirty="0" smtClean="0"/>
          </a:p>
          <a:p>
            <a:pPr marL="0" indent="0">
              <a:buNone/>
            </a:pPr>
            <a:r>
              <a:rPr lang="en-US" sz="1400" dirty="0" smtClean="0"/>
              <a:t>Guarantee Firm will default and fail to buyback our asset if its </a:t>
            </a:r>
            <a:r>
              <a:rPr lang="en-US" sz="1400" b="1" dirty="0" smtClean="0"/>
              <a:t>Equity Value </a:t>
            </a:r>
            <a:r>
              <a:rPr lang="en-US" sz="1400" dirty="0" smtClean="0"/>
              <a:t>&lt; 0</a:t>
            </a:r>
          </a:p>
          <a:p>
            <a:pPr marL="0" indent="0">
              <a:buNone/>
            </a:pPr>
            <a:endParaRPr lang="en-US" sz="1400" dirty="0" smtClean="0"/>
          </a:p>
        </p:txBody>
      </p:sp>
      <p:sp>
        <p:nvSpPr>
          <p:cNvPr id="40" name="Rectangle 39"/>
          <p:cNvSpPr/>
          <p:nvPr/>
        </p:nvSpPr>
        <p:spPr>
          <a:xfrm>
            <a:off x="5180394" y="1435879"/>
            <a:ext cx="4717781" cy="1017896"/>
          </a:xfrm>
          <a:prstGeom prst="rect">
            <a:avLst/>
          </a:prstGeom>
          <a:solidFill>
            <a:schemeClr val="bg1"/>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endParaRPr lang="en-US" sz="1400" dirty="0" smtClean="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endParaRPr lang="en-US" sz="1400" dirty="0">
              <a:solidFill>
                <a:schemeClr val="tx1"/>
              </a:solidFill>
              <a:latin typeface="Arial" panose="020B0604020202020204" pitchFamily="34" charset="0"/>
              <a:cs typeface="Arial" panose="020B0604020202020204" pitchFamily="34" charset="0"/>
            </a:endParaRPr>
          </a:p>
        </p:txBody>
      </p:sp>
      <p:grpSp>
        <p:nvGrpSpPr>
          <p:cNvPr id="18" name="Group 17"/>
          <p:cNvGrpSpPr/>
          <p:nvPr/>
        </p:nvGrpSpPr>
        <p:grpSpPr>
          <a:xfrm>
            <a:off x="5372100" y="1624786"/>
            <a:ext cx="1371600" cy="640080"/>
            <a:chOff x="697955" y="2862806"/>
            <a:chExt cx="2275223" cy="1123788"/>
          </a:xfrm>
        </p:grpSpPr>
        <p:grpSp>
          <p:nvGrpSpPr>
            <p:cNvPr id="19" name="Group 18"/>
            <p:cNvGrpSpPr/>
            <p:nvPr/>
          </p:nvGrpSpPr>
          <p:grpSpPr>
            <a:xfrm>
              <a:off x="697955" y="2862806"/>
              <a:ext cx="2275223" cy="1123788"/>
              <a:chOff x="467977" y="2855214"/>
              <a:chExt cx="2275223" cy="1123788"/>
            </a:xfrm>
          </p:grpSpPr>
          <p:sp>
            <p:nvSpPr>
              <p:cNvPr id="21" name="Donut 20"/>
              <p:cNvSpPr/>
              <p:nvPr/>
            </p:nvSpPr>
            <p:spPr>
              <a:xfrm flipH="1" flipV="1">
                <a:off x="467977" y="2855214"/>
                <a:ext cx="1177925" cy="1123788"/>
              </a:xfrm>
              <a:prstGeom prst="donut">
                <a:avLst>
                  <a:gd name="adj" fmla="val 7133"/>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p:cNvSpPr/>
              <p:nvPr/>
            </p:nvSpPr>
            <p:spPr>
              <a:xfrm>
                <a:off x="1600200" y="3261035"/>
                <a:ext cx="1143000" cy="3121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t>Data</a:t>
                </a:r>
                <a:endParaRPr lang="en-US" b="1" dirty="0"/>
              </a:p>
            </p:txBody>
          </p:sp>
          <p:pic>
            <p:nvPicPr>
              <p:cNvPr id="23" name="Picture 22"/>
              <p:cNvPicPr>
                <a:picLocks noChangeAspect="1"/>
              </p:cNvPicPr>
              <p:nvPr/>
            </p:nvPicPr>
            <p:blipFill>
              <a:blip r:embed="rId2" cstate="print">
                <a:extLst>
                  <a:ext uri="{BEBA8EAE-BF5A-486C-A8C5-ECC9F3942E4B}">
                    <a14:imgProps xmlns:a14="http://schemas.microsoft.com/office/drawing/2010/main">
                      <a14:imgLayer r:embed="rId3">
                        <a14:imgEffect>
                          <a14:backgroundRemoval t="20117" b="100000" l="7031" r="86914"/>
                        </a14:imgEffect>
                      </a14:imgLayer>
                    </a14:imgProps>
                  </a:ext>
                  <a:ext uri="{28A0092B-C50C-407E-A947-70E740481C1C}">
                    <a14:useLocalDpi xmlns:a14="http://schemas.microsoft.com/office/drawing/2010/main" val="0"/>
                  </a:ext>
                </a:extLst>
              </a:blip>
              <a:stretch>
                <a:fillRect/>
              </a:stretch>
            </p:blipFill>
            <p:spPr>
              <a:xfrm>
                <a:off x="656202" y="2958953"/>
                <a:ext cx="804319" cy="804319"/>
              </a:xfrm>
              <a:prstGeom prst="rect">
                <a:avLst/>
              </a:prstGeom>
            </p:spPr>
          </p:pic>
        </p:gr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757" y="2983467"/>
              <a:ext cx="804319" cy="804319"/>
            </a:xfrm>
            <a:prstGeom prst="rect">
              <a:avLst/>
            </a:prstGeom>
          </p:spPr>
        </p:pic>
      </p:grpSp>
      <p:sp>
        <p:nvSpPr>
          <p:cNvPr id="24" name="TextBox 23"/>
          <p:cNvSpPr txBox="1"/>
          <p:nvPr/>
        </p:nvSpPr>
        <p:spPr>
          <a:xfrm>
            <a:off x="6896100" y="1598578"/>
            <a:ext cx="2850165" cy="692497"/>
          </a:xfrm>
          <a:prstGeom prst="rect">
            <a:avLst/>
          </a:prstGeom>
          <a:noFill/>
        </p:spPr>
        <p:txBody>
          <a:bodyPr wrap="square" rtlCol="0">
            <a:spAutoFit/>
          </a:bodyPr>
          <a:lstStyle/>
          <a:p>
            <a:r>
              <a:rPr lang="en-US" sz="1300" kern="0" dirty="0" smtClean="0"/>
              <a:t>We use the financial report from the guarantee company as well as the portfolio asset quality</a:t>
            </a:r>
            <a:endParaRPr lang="en-US" sz="1300" kern="0" dirty="0"/>
          </a:p>
        </p:txBody>
      </p:sp>
      <p:sp>
        <p:nvSpPr>
          <p:cNvPr id="26" name="Rectangle 25"/>
          <p:cNvSpPr/>
          <p:nvPr/>
        </p:nvSpPr>
        <p:spPr>
          <a:xfrm>
            <a:off x="413646" y="1447800"/>
            <a:ext cx="4581144" cy="523636"/>
          </a:xfrm>
          <a:prstGeom prst="rect">
            <a:avLst/>
          </a:prstGeom>
          <a:solidFill>
            <a:schemeClr val="accent1"/>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Guarantee Company’s </a:t>
            </a:r>
            <a:br>
              <a:rPr lang="en-US" dirty="0" smtClean="0"/>
            </a:br>
            <a:r>
              <a:rPr lang="en-US" dirty="0" smtClean="0"/>
              <a:t>Ability to Guarantee</a:t>
            </a:r>
            <a:endParaRPr lang="en-US" dirty="0"/>
          </a:p>
        </p:txBody>
      </p:sp>
      <p:sp>
        <p:nvSpPr>
          <p:cNvPr id="27" name="Title 2"/>
          <p:cNvSpPr txBox="1">
            <a:spLocks/>
          </p:cNvSpPr>
          <p:nvPr/>
        </p:nvSpPr>
        <p:spPr>
          <a:xfrm>
            <a:off x="425678" y="819567"/>
            <a:ext cx="9861322" cy="496187"/>
          </a:xfrm>
          <a:prstGeom prst="rect">
            <a:avLst/>
          </a:prstGeom>
        </p:spPr>
        <p:txBody>
          <a:bodyPr lIns="0" tIns="0" rIns="0" bIns="0"/>
          <a:lstStyle>
            <a:lvl1pPr algn="ctr" rtl="0" eaLnBrk="0" fontAlgn="base" hangingPunct="0">
              <a:spcBef>
                <a:spcPct val="0"/>
              </a:spcBef>
              <a:spcAft>
                <a:spcPct val="0"/>
              </a:spcAft>
              <a:defRPr sz="3713">
                <a:solidFill>
                  <a:schemeClr val="tx2"/>
                </a:solidFill>
                <a:latin typeface="+mj-lt"/>
                <a:ea typeface="+mj-ea"/>
                <a:cs typeface="+mj-cs"/>
              </a:defRPr>
            </a:lvl1pPr>
            <a:lvl2pPr algn="ctr" rtl="0" eaLnBrk="0" fontAlgn="base" hangingPunct="0">
              <a:spcBef>
                <a:spcPct val="0"/>
              </a:spcBef>
              <a:spcAft>
                <a:spcPct val="0"/>
              </a:spcAft>
              <a:defRPr sz="3713">
                <a:solidFill>
                  <a:schemeClr val="tx2"/>
                </a:solidFill>
                <a:latin typeface="Arial" pitchFamily="34" charset="0"/>
                <a:cs typeface="Angsana New" pitchFamily="18" charset="-34"/>
              </a:defRPr>
            </a:lvl2pPr>
            <a:lvl3pPr algn="ctr" rtl="0" eaLnBrk="0" fontAlgn="base" hangingPunct="0">
              <a:spcBef>
                <a:spcPct val="0"/>
              </a:spcBef>
              <a:spcAft>
                <a:spcPct val="0"/>
              </a:spcAft>
              <a:defRPr sz="3713">
                <a:solidFill>
                  <a:schemeClr val="tx2"/>
                </a:solidFill>
                <a:latin typeface="Arial" pitchFamily="34" charset="0"/>
                <a:cs typeface="Angsana New" pitchFamily="18" charset="-34"/>
              </a:defRPr>
            </a:lvl3pPr>
            <a:lvl4pPr algn="ctr" rtl="0" eaLnBrk="0" fontAlgn="base" hangingPunct="0">
              <a:spcBef>
                <a:spcPct val="0"/>
              </a:spcBef>
              <a:spcAft>
                <a:spcPct val="0"/>
              </a:spcAft>
              <a:defRPr sz="3713">
                <a:solidFill>
                  <a:schemeClr val="tx2"/>
                </a:solidFill>
                <a:latin typeface="Arial" pitchFamily="34" charset="0"/>
                <a:cs typeface="Angsana New" pitchFamily="18" charset="-34"/>
              </a:defRPr>
            </a:lvl4pPr>
            <a:lvl5pPr algn="ctr" rtl="0" eaLnBrk="0" fontAlgn="base" hangingPunct="0">
              <a:spcBef>
                <a:spcPct val="0"/>
              </a:spcBef>
              <a:spcAft>
                <a:spcPct val="0"/>
              </a:spcAft>
              <a:defRPr sz="3713">
                <a:solidFill>
                  <a:schemeClr val="tx2"/>
                </a:solidFill>
                <a:latin typeface="Arial" pitchFamily="34" charset="0"/>
                <a:cs typeface="Angsana New" pitchFamily="18" charset="-34"/>
              </a:defRPr>
            </a:lvl5pPr>
            <a:lvl6pPr marL="385812" algn="ctr" rtl="0" eaLnBrk="1" fontAlgn="base" hangingPunct="1">
              <a:spcBef>
                <a:spcPct val="0"/>
              </a:spcBef>
              <a:spcAft>
                <a:spcPct val="0"/>
              </a:spcAft>
              <a:defRPr sz="3713">
                <a:solidFill>
                  <a:schemeClr val="tx2"/>
                </a:solidFill>
                <a:latin typeface="Times New Roman" pitchFamily="18" charset="0"/>
                <a:cs typeface="Angsana New" pitchFamily="18" charset="-34"/>
              </a:defRPr>
            </a:lvl6pPr>
            <a:lvl7pPr marL="771626" algn="ctr" rtl="0" eaLnBrk="1" fontAlgn="base" hangingPunct="1">
              <a:spcBef>
                <a:spcPct val="0"/>
              </a:spcBef>
              <a:spcAft>
                <a:spcPct val="0"/>
              </a:spcAft>
              <a:defRPr sz="3713">
                <a:solidFill>
                  <a:schemeClr val="tx2"/>
                </a:solidFill>
                <a:latin typeface="Times New Roman" pitchFamily="18" charset="0"/>
                <a:cs typeface="Angsana New" pitchFamily="18" charset="-34"/>
              </a:defRPr>
            </a:lvl7pPr>
            <a:lvl8pPr marL="1157439" algn="ctr" rtl="0" eaLnBrk="1" fontAlgn="base" hangingPunct="1">
              <a:spcBef>
                <a:spcPct val="0"/>
              </a:spcBef>
              <a:spcAft>
                <a:spcPct val="0"/>
              </a:spcAft>
              <a:defRPr sz="3713">
                <a:solidFill>
                  <a:schemeClr val="tx2"/>
                </a:solidFill>
                <a:latin typeface="Times New Roman" pitchFamily="18" charset="0"/>
                <a:cs typeface="Angsana New" pitchFamily="18" charset="-34"/>
              </a:defRPr>
            </a:lvl8pPr>
            <a:lvl9pPr marL="1543252" algn="ctr" rtl="0" eaLnBrk="1" fontAlgn="base" hangingPunct="1">
              <a:spcBef>
                <a:spcPct val="0"/>
              </a:spcBef>
              <a:spcAft>
                <a:spcPct val="0"/>
              </a:spcAft>
              <a:defRPr sz="3713">
                <a:solidFill>
                  <a:schemeClr val="tx2"/>
                </a:solidFill>
                <a:latin typeface="Times New Roman" pitchFamily="18" charset="0"/>
                <a:cs typeface="Angsana New" pitchFamily="18" charset="-34"/>
              </a:defRPr>
            </a:lvl9pPr>
          </a:lstStyle>
          <a:p>
            <a:pPr algn="l"/>
            <a:r>
              <a:rPr lang="en-US" sz="2800" b="1" kern="0" dirty="0"/>
              <a:t>Framework for </a:t>
            </a:r>
            <a:r>
              <a:rPr lang="en-US" sz="2800" b="1" kern="0" dirty="0" smtClean="0"/>
              <a:t>Retail </a:t>
            </a:r>
            <a:r>
              <a:rPr lang="en-US" sz="2800" b="1" kern="0" dirty="0"/>
              <a:t>Lending ECL Evaluation</a:t>
            </a:r>
          </a:p>
        </p:txBody>
      </p:sp>
      <p:sp>
        <p:nvSpPr>
          <p:cNvPr id="41" name="Rectangle 40"/>
          <p:cNvSpPr/>
          <p:nvPr/>
        </p:nvSpPr>
        <p:spPr>
          <a:xfrm>
            <a:off x="5180395" y="2573900"/>
            <a:ext cx="4717781" cy="3750699"/>
          </a:xfrm>
          <a:prstGeom prst="rect">
            <a:avLst/>
          </a:prstGeom>
          <a:solidFill>
            <a:schemeClr val="bg1"/>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rPr>
              <a:t>Key Assumptions</a:t>
            </a:r>
          </a:p>
          <a:p>
            <a:pPr marL="342900" indent="-342900">
              <a:buFont typeface="+mj-lt"/>
              <a:buAutoNum type="arabicPeriod"/>
            </a:pPr>
            <a:endParaRPr lang="en-US" sz="1400" dirty="0" smtClean="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US" sz="1200" dirty="0" smtClean="0">
                <a:solidFill>
                  <a:schemeClr val="tx1"/>
                </a:solidFill>
                <a:latin typeface="Arial" panose="020B0604020202020204" pitchFamily="34" charset="0"/>
                <a:cs typeface="Arial" panose="020B0604020202020204" pitchFamily="34" charset="0"/>
              </a:rPr>
              <a:t>Guarantee company has a homogeneous asset pool (They only provide guarantee for only 1 type of asset and from a particular loan channels)</a:t>
            </a:r>
          </a:p>
          <a:p>
            <a:pPr marL="342900" indent="-342900">
              <a:buFont typeface="+mj-lt"/>
              <a:buAutoNum type="arabicPeriod"/>
            </a:pPr>
            <a:endParaRPr lang="en-US" sz="1200" dirty="0" smtClean="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US" sz="1200" dirty="0" smtClean="0">
                <a:solidFill>
                  <a:schemeClr val="tx1"/>
                </a:solidFill>
                <a:latin typeface="Arial" panose="020B0604020202020204" pitchFamily="34" charset="0"/>
                <a:cs typeface="Arial" panose="020B0604020202020204" pitchFamily="34" charset="0"/>
              </a:rPr>
              <a:t>Cash flows to the guarantee company do not have a significant impact on the company’s capital structure (balance sheet)</a:t>
            </a:r>
          </a:p>
          <a:p>
            <a:pPr marL="342900" indent="-342900">
              <a:buFont typeface="+mj-lt"/>
              <a:buAutoNum type="arabicPeriod"/>
            </a:pPr>
            <a:endParaRPr lang="en-US" sz="1200"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US" sz="1200" dirty="0" smtClean="0">
                <a:solidFill>
                  <a:schemeClr val="tx1"/>
                </a:solidFill>
                <a:latin typeface="Arial" panose="020B0604020202020204" pitchFamily="34" charset="0"/>
                <a:cs typeface="Arial" panose="020B0604020202020204" pitchFamily="34" charset="0"/>
              </a:rPr>
              <a:t>The Loss </a:t>
            </a:r>
            <a:r>
              <a:rPr lang="en-US" sz="1200" dirty="0">
                <a:solidFill>
                  <a:schemeClr val="tx1"/>
                </a:solidFill>
                <a:latin typeface="Arial" panose="020B0604020202020204" pitchFamily="34" charset="0"/>
                <a:cs typeface="Arial" panose="020B0604020202020204" pitchFamily="34" charset="0"/>
              </a:rPr>
              <a:t>G</a:t>
            </a:r>
            <a:r>
              <a:rPr lang="en-US" sz="1200" dirty="0" smtClean="0">
                <a:solidFill>
                  <a:schemeClr val="tx1"/>
                </a:solidFill>
                <a:latin typeface="Arial" panose="020B0604020202020204" pitchFamily="34" charset="0"/>
                <a:cs typeface="Arial" panose="020B0604020202020204" pitchFamily="34" charset="0"/>
              </a:rPr>
              <a:t>iven </a:t>
            </a:r>
            <a:r>
              <a:rPr lang="en-US" sz="1200" dirty="0">
                <a:solidFill>
                  <a:schemeClr val="tx1"/>
                </a:solidFill>
                <a:latin typeface="Arial" panose="020B0604020202020204" pitchFamily="34" charset="0"/>
                <a:cs typeface="Arial" panose="020B0604020202020204" pitchFamily="34" charset="0"/>
              </a:rPr>
              <a:t>D</a:t>
            </a:r>
            <a:r>
              <a:rPr lang="en-US" sz="1200" dirty="0" smtClean="0">
                <a:solidFill>
                  <a:schemeClr val="tx1"/>
                </a:solidFill>
                <a:latin typeface="Arial" panose="020B0604020202020204" pitchFamily="34" charset="0"/>
                <a:cs typeface="Arial" panose="020B0604020202020204" pitchFamily="34" charset="0"/>
              </a:rPr>
              <a:t>efault for successful buyback is 0% and for unsuccessful buyback is </a:t>
            </a:r>
            <a:r>
              <a:rPr lang="en-US" sz="1200" u="sng" dirty="0" smtClean="0">
                <a:solidFill>
                  <a:schemeClr val="tx1"/>
                </a:solidFill>
                <a:latin typeface="Arial" panose="020B0604020202020204" pitchFamily="34" charset="0"/>
                <a:cs typeface="Arial" panose="020B0604020202020204" pitchFamily="34" charset="0"/>
              </a:rPr>
              <a:t>100% - Deposit%</a:t>
            </a:r>
          </a:p>
          <a:p>
            <a:pPr marL="342900" indent="-342900">
              <a:buFont typeface="+mj-lt"/>
              <a:buAutoNum type="arabicPeriod"/>
            </a:pPr>
            <a:endParaRPr lang="en-US" sz="1200" dirty="0" smtClean="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US" sz="1200" dirty="0" smtClean="0">
                <a:solidFill>
                  <a:schemeClr val="tx1"/>
                </a:solidFill>
                <a:latin typeface="Arial" panose="020B0604020202020204" pitchFamily="34" charset="0"/>
                <a:cs typeface="Arial" panose="020B0604020202020204" pitchFamily="34" charset="0"/>
              </a:rPr>
              <a:t>Default rate of guarantee company’s portfolio (X) is independent to our portfolio, but they have the same expected value</a:t>
            </a:r>
          </a:p>
          <a:p>
            <a:pPr marL="342900" indent="-342900">
              <a:buFont typeface="+mj-lt"/>
              <a:buAutoNum type="arabicPeriod"/>
            </a:pPr>
            <a:endParaRPr lang="en-US" sz="1200"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US" sz="1200" dirty="0" smtClean="0">
                <a:solidFill>
                  <a:schemeClr val="tx1"/>
                </a:solidFill>
                <a:latin typeface="Arial" panose="020B0604020202020204" pitchFamily="34" charset="0"/>
                <a:cs typeface="Arial" panose="020B0604020202020204" pitchFamily="34" charset="0"/>
              </a:rPr>
              <a:t>It is assumed that the distribution of this default rate is log normally distributed</a:t>
            </a:r>
            <a:endParaRPr lang="en-US" sz="1200"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endParaRPr lang="en-US" sz="1200" dirty="0" smtClean="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endParaRPr lang="en-US" sz="1200" dirty="0">
              <a:solidFill>
                <a:schemeClr val="tx1"/>
              </a:solidFill>
              <a:latin typeface="Arial" panose="020B0604020202020204" pitchFamily="34" charset="0"/>
              <a:cs typeface="Arial" panose="020B0604020202020204" pitchFamily="34" charset="0"/>
            </a:endParaRPr>
          </a:p>
        </p:txBody>
      </p:sp>
      <p:sp>
        <p:nvSpPr>
          <p:cNvPr id="43" name="Oval 42"/>
          <p:cNvSpPr/>
          <p:nvPr/>
        </p:nvSpPr>
        <p:spPr>
          <a:xfrm>
            <a:off x="1409700" y="3154680"/>
            <a:ext cx="1647397" cy="16459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Guaranteed Portfolio</a:t>
            </a:r>
            <a:endParaRPr lang="en-US" sz="1400" dirty="0">
              <a:solidFill>
                <a:schemeClr val="tx1"/>
              </a:solidFill>
            </a:endParaRPr>
          </a:p>
        </p:txBody>
      </p:sp>
      <p:sp>
        <p:nvSpPr>
          <p:cNvPr id="44" name="Rectangle 43"/>
          <p:cNvSpPr/>
          <p:nvPr/>
        </p:nvSpPr>
        <p:spPr>
          <a:xfrm>
            <a:off x="639971" y="3731311"/>
            <a:ext cx="1066800" cy="5121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Guarantee Firm</a:t>
            </a:r>
            <a:endParaRPr lang="en-US" sz="1400" dirty="0"/>
          </a:p>
        </p:txBody>
      </p:sp>
      <p:sp>
        <p:nvSpPr>
          <p:cNvPr id="45" name="Oval 44"/>
          <p:cNvSpPr/>
          <p:nvPr/>
        </p:nvSpPr>
        <p:spPr>
          <a:xfrm>
            <a:off x="2400164" y="4284569"/>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46" name="Rectangle 45"/>
          <p:cNvSpPr/>
          <p:nvPr/>
        </p:nvSpPr>
        <p:spPr>
          <a:xfrm>
            <a:off x="3282039" y="3962400"/>
            <a:ext cx="1487498" cy="706752"/>
          </a:xfrm>
          <a:prstGeom prst="rect">
            <a:avLst/>
          </a:prstGeom>
          <a:solidFill>
            <a:schemeClr val="accent6">
              <a:lumMod val="90000"/>
            </a:schemeClr>
          </a:solidFill>
          <a:ln>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smtClean="0">
                <a:solidFill>
                  <a:schemeClr val="tx1"/>
                </a:solidFill>
              </a:rPr>
              <a:t>KBANK portfolio</a:t>
            </a:r>
          </a:p>
          <a:p>
            <a:pPr algn="ctr"/>
            <a:r>
              <a:rPr lang="en-US" sz="1000" dirty="0" smtClean="0">
                <a:solidFill>
                  <a:schemeClr val="tx1"/>
                </a:solidFill>
              </a:rPr>
              <a:t>Probability of Default  equals to that of the channels</a:t>
            </a:r>
            <a:endParaRPr lang="en-US" sz="1000" dirty="0">
              <a:solidFill>
                <a:schemeClr val="tx1"/>
              </a:solidFill>
            </a:endParaRPr>
          </a:p>
        </p:txBody>
      </p:sp>
      <p:cxnSp>
        <p:nvCxnSpPr>
          <p:cNvPr id="47" name="Straight Connector 46"/>
          <p:cNvCxnSpPr>
            <a:stCxn id="45" idx="6"/>
            <a:endCxn id="46" idx="1"/>
          </p:cNvCxnSpPr>
          <p:nvPr/>
        </p:nvCxnSpPr>
        <p:spPr>
          <a:xfrm flipV="1">
            <a:off x="2765924" y="4315776"/>
            <a:ext cx="516115" cy="151673"/>
          </a:xfrm>
          <a:prstGeom prst="line">
            <a:avLst/>
          </a:prstGeom>
        </p:spPr>
        <p:style>
          <a:lnRef idx="1">
            <a:schemeClr val="dk1"/>
          </a:lnRef>
          <a:fillRef idx="0">
            <a:schemeClr val="dk1"/>
          </a:fillRef>
          <a:effectRef idx="0">
            <a:schemeClr val="dk1"/>
          </a:effectRef>
          <a:fontRef idx="minor">
            <a:schemeClr val="tx1"/>
          </a:fontRef>
        </p:style>
      </p:cxnSp>
      <p:sp>
        <p:nvSpPr>
          <p:cNvPr id="48" name="Rectangle 47"/>
          <p:cNvSpPr/>
          <p:nvPr/>
        </p:nvSpPr>
        <p:spPr>
          <a:xfrm>
            <a:off x="3293426" y="3200400"/>
            <a:ext cx="1487498" cy="53091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smtClean="0">
                <a:solidFill>
                  <a:schemeClr val="tx1"/>
                </a:solidFill>
              </a:rPr>
              <a:t>Guaranteed portfolio</a:t>
            </a:r>
          </a:p>
          <a:p>
            <a:pPr algn="ctr"/>
            <a:r>
              <a:rPr lang="en-US" sz="1000" dirty="0" smtClean="0">
                <a:solidFill>
                  <a:schemeClr val="tx1"/>
                </a:solidFill>
              </a:rPr>
              <a:t>Probability of Default  is a random variable</a:t>
            </a:r>
            <a:endParaRPr lang="en-US" sz="1000" dirty="0">
              <a:solidFill>
                <a:schemeClr val="tx1"/>
              </a:solidFill>
            </a:endParaRPr>
          </a:p>
        </p:txBody>
      </p:sp>
      <p:cxnSp>
        <p:nvCxnSpPr>
          <p:cNvPr id="49" name="Straight Connector 48"/>
          <p:cNvCxnSpPr>
            <a:endCxn id="48" idx="1"/>
          </p:cNvCxnSpPr>
          <p:nvPr/>
        </p:nvCxnSpPr>
        <p:spPr>
          <a:xfrm flipV="1">
            <a:off x="2765924" y="3465856"/>
            <a:ext cx="527502" cy="265455"/>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48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5239318"/>
              </p:ext>
            </p:extLst>
          </p:nvPr>
        </p:nvGraphicFramePr>
        <p:xfrm>
          <a:off x="486833" y="597932"/>
          <a:ext cx="9448798" cy="5517136"/>
        </p:xfrm>
        <a:graphic>
          <a:graphicData uri="http://schemas.openxmlformats.org/drawingml/2006/table">
            <a:tbl>
              <a:tblPr firstRow="1" firstCol="1" bandRow="1">
                <a:tableStyleId>{5C22544A-7EE6-4342-B048-85BDC9FD1C3A}</a:tableStyleId>
              </a:tblPr>
              <a:tblGrid>
                <a:gridCol w="1540264">
                  <a:extLst>
                    <a:ext uri="{9D8B030D-6E8A-4147-A177-3AD203B41FA5}">
                      <a16:colId xmlns:a16="http://schemas.microsoft.com/office/drawing/2014/main" val="180688800"/>
                    </a:ext>
                  </a:extLst>
                </a:gridCol>
                <a:gridCol w="1126735">
                  <a:extLst>
                    <a:ext uri="{9D8B030D-6E8A-4147-A177-3AD203B41FA5}">
                      <a16:colId xmlns:a16="http://schemas.microsoft.com/office/drawing/2014/main" val="909108511"/>
                    </a:ext>
                  </a:extLst>
                </a:gridCol>
                <a:gridCol w="1066800">
                  <a:extLst>
                    <a:ext uri="{9D8B030D-6E8A-4147-A177-3AD203B41FA5}">
                      <a16:colId xmlns:a16="http://schemas.microsoft.com/office/drawing/2014/main" val="2543471094"/>
                    </a:ext>
                  </a:extLst>
                </a:gridCol>
                <a:gridCol w="1219200">
                  <a:extLst>
                    <a:ext uri="{9D8B030D-6E8A-4147-A177-3AD203B41FA5}">
                      <a16:colId xmlns:a16="http://schemas.microsoft.com/office/drawing/2014/main" val="3790905899"/>
                    </a:ext>
                  </a:extLst>
                </a:gridCol>
                <a:gridCol w="1299643">
                  <a:extLst>
                    <a:ext uri="{9D8B030D-6E8A-4147-A177-3AD203B41FA5}">
                      <a16:colId xmlns:a16="http://schemas.microsoft.com/office/drawing/2014/main" val="3854483528"/>
                    </a:ext>
                  </a:extLst>
                </a:gridCol>
                <a:gridCol w="1574555">
                  <a:extLst>
                    <a:ext uri="{9D8B030D-6E8A-4147-A177-3AD203B41FA5}">
                      <a16:colId xmlns:a16="http://schemas.microsoft.com/office/drawing/2014/main" val="4260603087"/>
                    </a:ext>
                  </a:extLst>
                </a:gridCol>
                <a:gridCol w="1621601">
                  <a:extLst>
                    <a:ext uri="{9D8B030D-6E8A-4147-A177-3AD203B41FA5}">
                      <a16:colId xmlns:a16="http://schemas.microsoft.com/office/drawing/2014/main" val="357977324"/>
                    </a:ext>
                  </a:extLst>
                </a:gridCol>
              </a:tblGrid>
              <a:tr h="106681">
                <a:tc>
                  <a:txBody>
                    <a:bodyPr/>
                    <a:lstStyle/>
                    <a:p>
                      <a:pPr algn="ctr"/>
                      <a:r>
                        <a:rPr lang="en-US" sz="1200" dirty="0" smtClean="0">
                          <a:effectLst/>
                          <a:latin typeface="+mn-lt"/>
                        </a:rPr>
                        <a:t>Product</a:t>
                      </a:r>
                      <a:endParaRPr lang="en-US" sz="1200" dirty="0">
                        <a:effectLst/>
                        <a:latin typeface="+mn-lt"/>
                      </a:endParaRPr>
                    </a:p>
                  </a:txBody>
                  <a:tcPr marL="0" marR="0" marT="0" marB="0" anchor="ctr">
                    <a:solidFill>
                      <a:schemeClr val="bg1">
                        <a:lumMod val="65000"/>
                      </a:schemeClr>
                    </a:solidFill>
                  </a:tcPr>
                </a:tc>
                <a:tc gridSpan="4">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DengXian"/>
                        </a:rPr>
                        <a:t>C</a:t>
                      </a:r>
                      <a:r>
                        <a:rPr lang="en-US" sz="1200" dirty="0" smtClean="0">
                          <a:effectLst/>
                          <a:latin typeface="+mn-lt"/>
                        </a:rPr>
                        <a:t>ar Loans</a:t>
                      </a:r>
                      <a:endParaRPr lang="en-US" sz="1200" dirty="0" smtClean="0">
                        <a:effectLst/>
                        <a:latin typeface="+mn-lt"/>
                        <a:ea typeface="DengXian"/>
                      </a:endParaRPr>
                    </a:p>
                  </a:txBody>
                  <a:tcPr marL="0" marR="0" marT="0" marB="0" anchor="ctr">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200" dirty="0" smtClean="0">
                          <a:effectLst/>
                          <a:latin typeface="+mn-lt"/>
                        </a:rPr>
                        <a:t>Educational Loans</a:t>
                      </a:r>
                      <a:endParaRPr lang="en-US" sz="1200" dirty="0" smtClean="0">
                        <a:effectLst/>
                        <a:latin typeface="+mn-lt"/>
                        <a:ea typeface="DengXian"/>
                      </a:endParaRPr>
                    </a:p>
                  </a:txBody>
                  <a:tcPr marL="0" marR="0" marT="0" marB="0" anchor="ctr">
                    <a:solidFill>
                      <a:schemeClr val="bg1">
                        <a:lumMod val="65000"/>
                      </a:schemeClr>
                    </a:solidFill>
                  </a:tcPr>
                </a:tc>
                <a:tc hMerge="1">
                  <a:txBody>
                    <a:bodyPr/>
                    <a:lstStyle/>
                    <a:p>
                      <a:endParaRPr lang="en-US"/>
                    </a:p>
                  </a:txBody>
                  <a:tcPr/>
                </a:tc>
                <a:extLst>
                  <a:ext uri="{0D108BD9-81ED-4DB2-BD59-A6C34878D82A}">
                    <a16:rowId xmlns:a16="http://schemas.microsoft.com/office/drawing/2014/main" val="754452865"/>
                  </a:ext>
                </a:extLst>
              </a:tr>
              <a:tr h="95350">
                <a:tc>
                  <a:txBody>
                    <a:bodyPr/>
                    <a:lstStyle/>
                    <a:p>
                      <a:pPr algn="ctr"/>
                      <a:r>
                        <a:rPr lang="en-US" sz="1200" dirty="0" smtClean="0">
                          <a:effectLst/>
                          <a:latin typeface="+mn-lt"/>
                        </a:rPr>
                        <a:t>Partners</a:t>
                      </a:r>
                      <a:endParaRPr lang="en-US" sz="1200" dirty="0">
                        <a:effectLst/>
                        <a:latin typeface="+mn-lt"/>
                      </a:endParaRPr>
                    </a:p>
                  </a:txBody>
                  <a:tcPr marL="0" marR="0" marT="0" marB="0" anchor="ctr">
                    <a:solidFill>
                      <a:srgbClr val="81B29A"/>
                    </a:solidFill>
                  </a:tcPr>
                </a:tc>
                <a:tc gridSpan="2">
                  <a:txBody>
                    <a:bodyPr/>
                    <a:lstStyle/>
                    <a:p>
                      <a:pPr marL="0" marR="0" algn="ctr">
                        <a:spcBef>
                          <a:spcPts val="0"/>
                        </a:spcBef>
                        <a:spcAft>
                          <a:spcPts val="0"/>
                        </a:spcAft>
                      </a:pPr>
                      <a:r>
                        <a:rPr lang="en-US" sz="1200" b="1" dirty="0" smtClean="0">
                          <a:effectLst/>
                          <a:latin typeface="Arial" panose="020B0604020202020204" pitchFamily="34" charset="0"/>
                          <a:ea typeface="DengXian"/>
                          <a:cs typeface="Arial" panose="020B0604020202020204" pitchFamily="34" charset="0"/>
                        </a:rPr>
                        <a:t>CUPD</a:t>
                      </a:r>
                      <a:endParaRPr lang="en-US" sz="1200" b="1" dirty="0">
                        <a:effectLst/>
                        <a:latin typeface="Arial" panose="020B0604020202020204" pitchFamily="34" charset="0"/>
                        <a:ea typeface="DengXian"/>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chemeClr val="accent2">
                        <a:lumMod val="40000"/>
                        <a:lumOff val="60000"/>
                      </a:schemeClr>
                    </a:solidFill>
                  </a:tcPr>
                </a:tc>
                <a:tc hMerge="1">
                  <a:txBody>
                    <a:bodyPr/>
                    <a:lstStyle/>
                    <a:p>
                      <a:endParaRPr lang="en-US"/>
                    </a:p>
                  </a:txBody>
                  <a:tcPr/>
                </a:tc>
                <a:tc gridSpan="2">
                  <a:txBody>
                    <a:bodyPr/>
                    <a:lstStyle/>
                    <a:p>
                      <a:pPr marL="0" marR="0" algn="ctr">
                        <a:spcBef>
                          <a:spcPts val="0"/>
                        </a:spcBef>
                        <a:spcAft>
                          <a:spcPts val="0"/>
                        </a:spcAft>
                      </a:pPr>
                      <a:r>
                        <a:rPr lang="en-US" sz="1200" b="1" dirty="0" smtClean="0">
                          <a:effectLst/>
                          <a:latin typeface="Arial" panose="020B0604020202020204" pitchFamily="34" charset="0"/>
                          <a:ea typeface="DengXian"/>
                          <a:cs typeface="Arial" panose="020B0604020202020204" pitchFamily="34" charset="0"/>
                        </a:rPr>
                        <a:t>PAOC</a:t>
                      </a:r>
                      <a:endParaRPr lang="en-US" sz="1200" b="1"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chemeClr val="accent2">
                        <a:lumMod val="40000"/>
                        <a:lumOff val="60000"/>
                      </a:schemeClr>
                    </a:solidFill>
                  </a:tcPr>
                </a:tc>
                <a:tc hMerge="1">
                  <a:txBody>
                    <a:bodyPr/>
                    <a:lstStyle/>
                    <a:p>
                      <a:endParaRPr lang="en-US"/>
                    </a:p>
                  </a:txBody>
                  <a:tcPr/>
                </a:tc>
                <a:tc gridSpan="2">
                  <a:txBody>
                    <a:bodyPr/>
                    <a:lstStyle/>
                    <a:p>
                      <a:pPr marL="0" marR="0" algn="ctr">
                        <a:spcBef>
                          <a:spcPts val="0"/>
                        </a:spcBef>
                        <a:spcAft>
                          <a:spcPts val="0"/>
                        </a:spcAft>
                      </a:pPr>
                      <a:r>
                        <a:rPr lang="en-US" sz="1200" b="1" dirty="0" smtClean="0">
                          <a:effectLst/>
                          <a:latin typeface="Arial" panose="020B0604020202020204" pitchFamily="34" charset="0"/>
                          <a:ea typeface="DengXian"/>
                          <a:cs typeface="Arial" panose="020B0604020202020204" pitchFamily="34" charset="0"/>
                        </a:rPr>
                        <a:t>PAOC</a:t>
                      </a:r>
                      <a:endParaRPr lang="en-US" sz="1200" b="1" dirty="0">
                        <a:effectLst/>
                        <a:latin typeface="Arial" panose="020B0604020202020204" pitchFamily="34" charset="0"/>
                        <a:ea typeface="DengXian"/>
                        <a:cs typeface="Arial" panose="020B0604020202020204" pitchFamily="34" charset="0"/>
                      </a:endParaRPr>
                    </a:p>
                  </a:txBody>
                  <a:tcPr marL="0" marR="0" marT="0" marB="0" anchor="ctr">
                    <a:solidFill>
                      <a:schemeClr val="accent2">
                        <a:lumMod val="40000"/>
                        <a:lumOff val="60000"/>
                      </a:schemeClr>
                    </a:solidFill>
                  </a:tcPr>
                </a:tc>
                <a:tc hMerge="1">
                  <a:txBody>
                    <a:bodyPr/>
                    <a:lstStyle/>
                    <a:p>
                      <a:endParaRPr lang="en-US"/>
                    </a:p>
                  </a:txBody>
                  <a:tcPr/>
                </a:tc>
                <a:extLst>
                  <a:ext uri="{0D108BD9-81ED-4DB2-BD59-A6C34878D82A}">
                    <a16:rowId xmlns:a16="http://schemas.microsoft.com/office/drawing/2014/main" val="543823284"/>
                  </a:ext>
                </a:extLst>
              </a:tr>
              <a:tr h="243839">
                <a:tc>
                  <a:txBody>
                    <a:bodyPr/>
                    <a:lstStyle/>
                    <a:p>
                      <a:pPr algn="ctr"/>
                      <a:r>
                        <a:rPr lang="en-US" sz="1200" b="1" kern="1200" dirty="0" smtClean="0">
                          <a:solidFill>
                            <a:schemeClr val="lt1"/>
                          </a:solidFill>
                          <a:effectLst/>
                          <a:latin typeface="+mn-lt"/>
                          <a:ea typeface="+mn-ea"/>
                          <a:cs typeface="+mn-cs"/>
                        </a:rPr>
                        <a:t>Channels</a:t>
                      </a:r>
                      <a:endParaRPr lang="en-US" sz="1200" b="1" kern="1200" dirty="0">
                        <a:solidFill>
                          <a:schemeClr val="lt1"/>
                        </a:solidFill>
                        <a:effectLst/>
                        <a:latin typeface="+mn-lt"/>
                        <a:ea typeface="+mn-ea"/>
                        <a:cs typeface="+mn-cs"/>
                      </a:endParaRPr>
                    </a:p>
                  </a:txBody>
                  <a:tcPr marL="0" marR="0" marT="0" marB="0" anchor="ctr">
                    <a:solidFill>
                      <a:srgbClr val="81B29A"/>
                    </a:solidFill>
                  </a:tcPr>
                </a:tc>
                <a:tc>
                  <a:txBody>
                    <a:bodyPr/>
                    <a:lstStyle/>
                    <a:p>
                      <a:pPr marL="0" marR="0" algn="ctr">
                        <a:spcBef>
                          <a:spcPts val="0"/>
                        </a:spcBef>
                        <a:spcAft>
                          <a:spcPts val="0"/>
                        </a:spcAft>
                      </a:pPr>
                      <a:r>
                        <a:rPr lang="en-US" sz="1200" b="1" dirty="0" err="1" smtClean="0">
                          <a:effectLst/>
                          <a:latin typeface="Arial" panose="020B0604020202020204" pitchFamily="34" charset="0"/>
                          <a:ea typeface="DengXian"/>
                          <a:cs typeface="Arial" panose="020B0604020202020204" pitchFamily="34" charset="0"/>
                        </a:rPr>
                        <a:t>Huihuang</a:t>
                      </a:r>
                      <a:endParaRPr lang="en-US" sz="1200" b="1" dirty="0">
                        <a:effectLst/>
                        <a:latin typeface="Arial" panose="020B0604020202020204" pitchFamily="34" charset="0"/>
                        <a:ea typeface="DengXian"/>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chemeClr val="accent2">
                        <a:lumMod val="40000"/>
                        <a:lumOff val="60000"/>
                      </a:schemeClr>
                    </a:solidFill>
                  </a:tcPr>
                </a:tc>
                <a:tc>
                  <a:txBody>
                    <a:bodyPr/>
                    <a:lstStyle/>
                    <a:p>
                      <a:pPr marL="0" marR="0" algn="ctr">
                        <a:spcBef>
                          <a:spcPts val="0"/>
                        </a:spcBef>
                        <a:spcAft>
                          <a:spcPts val="0"/>
                        </a:spcAft>
                      </a:pPr>
                      <a:r>
                        <a:rPr lang="en-US" sz="1200" b="1" kern="1200" dirty="0" smtClean="0">
                          <a:solidFill>
                            <a:schemeClr val="tx1"/>
                          </a:solidFill>
                          <a:effectLst/>
                          <a:latin typeface="Arial" panose="020B0604020202020204" pitchFamily="34" charset="0"/>
                          <a:ea typeface="+mn-ea"/>
                          <a:cs typeface="Arial" panose="020B0604020202020204" pitchFamily="34" charset="0"/>
                        </a:rPr>
                        <a:t>Shanghai </a:t>
                      </a:r>
                      <a:r>
                        <a:rPr lang="en-US" sz="1200" b="1" kern="1200" dirty="0" err="1" smtClean="0">
                          <a:solidFill>
                            <a:schemeClr val="tx1"/>
                          </a:solidFill>
                          <a:effectLst/>
                          <a:latin typeface="Arial" panose="020B0604020202020204" pitchFamily="34" charset="0"/>
                          <a:ea typeface="+mn-ea"/>
                          <a:cs typeface="Arial" panose="020B0604020202020204" pitchFamily="34" charset="0"/>
                        </a:rPr>
                        <a:t>Yixing</a:t>
                      </a:r>
                      <a:r>
                        <a:rPr lang="en-US" sz="1200" b="1" kern="1200" dirty="0" smtClean="0">
                          <a:solidFill>
                            <a:schemeClr val="tx1"/>
                          </a:solidFill>
                          <a:effectLst/>
                          <a:latin typeface="Arial" panose="020B0604020202020204" pitchFamily="34" charset="0"/>
                          <a:ea typeface="+mn-ea"/>
                          <a:cs typeface="Arial" panose="020B0604020202020204" pitchFamily="34" charset="0"/>
                        </a:rPr>
                        <a:t> </a:t>
                      </a:r>
                      <a:endParaRPr lang="en-US" sz="1200" b="1"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40000"/>
                        <a:lumOff val="60000"/>
                      </a:schemeClr>
                    </a:solidFill>
                  </a:tcPr>
                </a:tc>
                <a:tc>
                  <a:txBody>
                    <a:bodyPr/>
                    <a:lstStyle/>
                    <a:p>
                      <a:pPr marL="0" marR="0" algn="ctr">
                        <a:spcBef>
                          <a:spcPts val="0"/>
                        </a:spcBef>
                        <a:spcAft>
                          <a:spcPts val="0"/>
                        </a:spcAft>
                      </a:pPr>
                      <a:r>
                        <a:rPr lang="en-US" sz="1050" b="1" dirty="0" err="1" smtClean="0">
                          <a:solidFill>
                            <a:schemeClr val="tx1"/>
                          </a:solidFill>
                          <a:effectLst/>
                          <a:latin typeface="Arial" panose="020B0604020202020204" pitchFamily="34" charset="0"/>
                          <a:ea typeface="DengXian"/>
                          <a:cs typeface="Arial" panose="020B0604020202020204" pitchFamily="34" charset="0"/>
                        </a:rPr>
                        <a:t>Zhong</a:t>
                      </a:r>
                      <a:r>
                        <a:rPr lang="en-US" sz="1050" b="1" dirty="0" smtClean="0">
                          <a:solidFill>
                            <a:schemeClr val="tx1"/>
                          </a:solidFill>
                          <a:effectLst/>
                          <a:latin typeface="Arial" panose="020B0604020202020204" pitchFamily="34" charset="0"/>
                          <a:ea typeface="DengXian"/>
                          <a:cs typeface="Arial" panose="020B0604020202020204" pitchFamily="34" charset="0"/>
                        </a:rPr>
                        <a:t> </a:t>
                      </a:r>
                      <a:r>
                        <a:rPr lang="en-US" sz="1050" b="1" dirty="0" err="1" smtClean="0">
                          <a:solidFill>
                            <a:schemeClr val="tx1"/>
                          </a:solidFill>
                          <a:effectLst/>
                          <a:latin typeface="Arial" panose="020B0604020202020204" pitchFamily="34" charset="0"/>
                          <a:ea typeface="DengXian"/>
                          <a:cs typeface="Arial" panose="020B0604020202020204" pitchFamily="34" charset="0"/>
                        </a:rPr>
                        <a:t>Cai</a:t>
                      </a:r>
                      <a:endParaRPr lang="en-US" sz="1050" b="1" dirty="0">
                        <a:solidFill>
                          <a:schemeClr val="tx1"/>
                        </a:solidFill>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chemeClr val="accent2">
                        <a:lumMod val="40000"/>
                        <a:lumOff val="60000"/>
                      </a:schemeClr>
                    </a:solidFill>
                  </a:tcPr>
                </a:tc>
                <a:tc>
                  <a:txBody>
                    <a:bodyPr/>
                    <a:lstStyle/>
                    <a:p>
                      <a:pPr marL="0" marR="0" algn="ctr">
                        <a:spcBef>
                          <a:spcPts val="0"/>
                        </a:spcBef>
                        <a:spcAft>
                          <a:spcPts val="0"/>
                        </a:spcAft>
                      </a:pPr>
                      <a:r>
                        <a:rPr lang="en-US" sz="1050" b="1" dirty="0" smtClean="0">
                          <a:solidFill>
                            <a:schemeClr val="tx1"/>
                          </a:solidFill>
                          <a:effectLst/>
                          <a:latin typeface="Arial" panose="020B0604020202020204" pitchFamily="34" charset="0"/>
                          <a:ea typeface="DengXian"/>
                          <a:cs typeface="Arial" panose="020B0604020202020204" pitchFamily="34" charset="0"/>
                        </a:rPr>
                        <a:t>Tuan Shang Pu Hui </a:t>
                      </a:r>
                      <a:endParaRPr lang="en-US" sz="1050" b="1" dirty="0">
                        <a:solidFill>
                          <a:schemeClr val="tx1"/>
                        </a:solidFill>
                        <a:effectLst/>
                        <a:latin typeface="Arial" panose="020B0604020202020204" pitchFamily="34" charset="0"/>
                        <a:ea typeface="DengXian"/>
                        <a:cs typeface="Arial" panose="020B0604020202020204" pitchFamily="34" charset="0"/>
                      </a:endParaRPr>
                    </a:p>
                  </a:txBody>
                  <a:tcPr marL="0" marR="0" marT="0" marB="0" anchor="ctr">
                    <a:solidFill>
                      <a:schemeClr val="accent2">
                        <a:lumMod val="40000"/>
                        <a:lumOff val="60000"/>
                      </a:schemeClr>
                    </a:solidFill>
                  </a:tcPr>
                </a:tc>
                <a:tc>
                  <a:txBody>
                    <a:bodyPr/>
                    <a:lstStyle/>
                    <a:p>
                      <a:pPr marL="0" marR="0" algn="ctr">
                        <a:spcBef>
                          <a:spcPts val="0"/>
                        </a:spcBef>
                        <a:spcAft>
                          <a:spcPts val="0"/>
                        </a:spcAft>
                      </a:pPr>
                      <a:r>
                        <a:rPr lang="en-US" sz="1200" b="1" dirty="0" err="1" smtClean="0">
                          <a:effectLst/>
                          <a:latin typeface="Arial" panose="020B0604020202020204" pitchFamily="34" charset="0"/>
                          <a:ea typeface="DengXian"/>
                          <a:cs typeface="Arial" panose="020B0604020202020204" pitchFamily="34" charset="0"/>
                        </a:rPr>
                        <a:t>Shimiao</a:t>
                      </a:r>
                      <a:endParaRPr lang="en-US" sz="1200" b="1" dirty="0">
                        <a:effectLst/>
                        <a:latin typeface="Arial" panose="020B0604020202020204" pitchFamily="34" charset="0"/>
                        <a:ea typeface="DengXian"/>
                        <a:cs typeface="Arial" panose="020B0604020202020204" pitchFamily="34" charset="0"/>
                      </a:endParaRPr>
                    </a:p>
                  </a:txBody>
                  <a:tcPr marL="0" marR="0" marT="0" marB="0" anchor="ctr">
                    <a:solidFill>
                      <a:schemeClr val="accent2">
                        <a:lumMod val="40000"/>
                        <a:lumOff val="60000"/>
                      </a:schemeClr>
                    </a:solidFill>
                  </a:tcPr>
                </a:tc>
                <a:tc>
                  <a:txBody>
                    <a:bodyPr/>
                    <a:lstStyle/>
                    <a:p>
                      <a:pPr marL="0" marR="0" algn="ctr">
                        <a:spcBef>
                          <a:spcPts val="0"/>
                        </a:spcBef>
                        <a:spcAft>
                          <a:spcPts val="0"/>
                        </a:spcAft>
                      </a:pPr>
                      <a:r>
                        <a:rPr lang="en-US" sz="1200" b="1" dirty="0" err="1" smtClean="0">
                          <a:effectLst/>
                          <a:latin typeface="Arial" panose="020B0604020202020204" pitchFamily="34" charset="0"/>
                          <a:ea typeface="DengXian"/>
                          <a:cs typeface="Arial" panose="020B0604020202020204" pitchFamily="34" charset="0"/>
                        </a:rPr>
                        <a:t>Ufin</a:t>
                      </a:r>
                      <a:endParaRPr lang="en-US" sz="1200" b="1" dirty="0">
                        <a:effectLst/>
                        <a:latin typeface="Arial" panose="020B0604020202020204" pitchFamily="34" charset="0"/>
                        <a:ea typeface="DengXian"/>
                        <a:cs typeface="Arial" panose="020B060402020202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4056063837"/>
                  </a:ext>
                </a:extLst>
              </a:tr>
              <a:tr h="95350">
                <a:tc>
                  <a:txBody>
                    <a:bodyPr/>
                    <a:lstStyle/>
                    <a:p>
                      <a:pPr marL="0" marR="0" algn="ctr">
                        <a:spcBef>
                          <a:spcPts val="0"/>
                        </a:spcBef>
                        <a:spcAft>
                          <a:spcPts val="0"/>
                        </a:spcAft>
                      </a:pPr>
                      <a:r>
                        <a:rPr lang="en-US" sz="1200" dirty="0" smtClean="0">
                          <a:effectLst/>
                          <a:latin typeface="+mn-lt"/>
                          <a:ea typeface="DengXian"/>
                        </a:rPr>
                        <a:t>1Y PD</a:t>
                      </a:r>
                      <a:endParaRPr lang="en-US" sz="1200" dirty="0">
                        <a:effectLst/>
                        <a:latin typeface="+mn-lt"/>
                        <a:ea typeface="DengXian"/>
                      </a:endParaRPr>
                    </a:p>
                  </a:txBody>
                  <a:tcPr marL="0" marR="0" marT="0" marB="0" anchor="ctr">
                    <a:solidFill>
                      <a:srgbClr val="E07A5F"/>
                    </a:solidFill>
                  </a:tcPr>
                </a:tc>
                <a:tc>
                  <a:txBody>
                    <a:bodyPr/>
                    <a:lstStyle/>
                    <a:p>
                      <a:pPr marL="0" marR="0" algn="ctr">
                        <a:spcBef>
                          <a:spcPts val="0"/>
                        </a:spcBef>
                        <a:spcAft>
                          <a:spcPts val="0"/>
                        </a:spcAft>
                      </a:pPr>
                      <a:endParaRPr lang="en-US" sz="1000" dirty="0">
                        <a:effectLst/>
                        <a:latin typeface="Arial" panose="020B0604020202020204" pitchFamily="34" charset="0"/>
                        <a:ea typeface="DengXian"/>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rgbClr val="F3CABF"/>
                    </a:solidFill>
                  </a:tcPr>
                </a:tc>
                <a:tc>
                  <a:txBody>
                    <a:bodyPr/>
                    <a:lstStyle/>
                    <a:p>
                      <a:pPr marL="0" marR="0" algn="ctr" defTabSz="771626" rtl="0" eaLnBrk="1" latinLnBrk="0" hangingPunct="1">
                        <a:spcBef>
                          <a:spcPts val="0"/>
                        </a:spcBef>
                        <a:spcAft>
                          <a:spcPts val="0"/>
                        </a:spcAft>
                      </a:pPr>
                      <a:r>
                        <a:rPr lang="en-US" sz="1000" kern="1200" dirty="0" smtClean="0">
                          <a:solidFill>
                            <a:srgbClr val="FF0000"/>
                          </a:solidFill>
                          <a:effectLst/>
                          <a:latin typeface="Arial" panose="020B0604020202020204" pitchFamily="34" charset="0"/>
                          <a:ea typeface="+mn-ea"/>
                          <a:cs typeface="Arial" panose="020B0604020202020204" pitchFamily="34" charset="0"/>
                        </a:rPr>
                        <a:t>4.5</a:t>
                      </a:r>
                      <a:endParaRPr lang="en-US" sz="1000" kern="1200" dirty="0">
                        <a:solidFill>
                          <a:srgbClr val="FF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F3CABF"/>
                    </a:solidFill>
                  </a:tcPr>
                </a:tc>
                <a:tc>
                  <a:txBody>
                    <a:bodyPr/>
                    <a:lstStyle/>
                    <a:p>
                      <a:pPr marL="0" marR="0" algn="ctr">
                        <a:spcBef>
                          <a:spcPts val="0"/>
                        </a:spcBef>
                        <a:spcAft>
                          <a:spcPts val="0"/>
                        </a:spcAft>
                      </a:pPr>
                      <a:r>
                        <a:rPr lang="en-US" sz="1000" dirty="0" smtClean="0">
                          <a:effectLst/>
                          <a:latin typeface="Arial" panose="020B0604020202020204" pitchFamily="34" charset="0"/>
                          <a:ea typeface="DengXian"/>
                          <a:cs typeface="Arial" panose="020B0604020202020204" pitchFamily="34" charset="0"/>
                        </a:rPr>
                        <a:t>10.7%</a:t>
                      </a:r>
                      <a:endParaRPr lang="en-US" sz="1000"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rgbClr val="F3CABF"/>
                    </a:solidFill>
                  </a:tcPr>
                </a:tc>
                <a:tc>
                  <a:txBody>
                    <a:bodyPr/>
                    <a:lstStyle/>
                    <a:p>
                      <a:endParaRPr lang="en-US" dirty="0"/>
                    </a:p>
                  </a:txBody>
                  <a:tcPr marL="0" marR="0" marT="0" marB="0" anchor="ctr">
                    <a:solidFill>
                      <a:srgbClr val="F3CABF"/>
                    </a:solidFill>
                  </a:tcPr>
                </a:tc>
                <a:tc>
                  <a:txBody>
                    <a:bodyPr/>
                    <a:lstStyle/>
                    <a:p>
                      <a:pPr marL="0" marR="0" algn="ctr">
                        <a:spcBef>
                          <a:spcPts val="0"/>
                        </a:spcBef>
                        <a:spcAft>
                          <a:spcPts val="0"/>
                        </a:spcAft>
                      </a:pPr>
                      <a:r>
                        <a:rPr lang="en-US" sz="1000" dirty="0" smtClean="0">
                          <a:effectLst/>
                          <a:latin typeface="Arial" panose="020B0604020202020204" pitchFamily="34" charset="0"/>
                          <a:ea typeface="DengXian"/>
                          <a:cs typeface="Arial" panose="020B0604020202020204" pitchFamily="34" charset="0"/>
                        </a:rPr>
                        <a:t>3.87%</a:t>
                      </a:r>
                    </a:p>
                  </a:txBody>
                  <a:tcPr marL="45720" marR="0" marT="0" marB="0" anchor="ctr">
                    <a:solidFill>
                      <a:srgbClr val="F3CABF"/>
                    </a:solidFill>
                  </a:tcPr>
                </a:tc>
                <a:tc>
                  <a:txBody>
                    <a:bodyPr/>
                    <a:lstStyle/>
                    <a:p>
                      <a:pPr marL="0" marR="0" algn="ctr" defTabSz="771626" rtl="0" eaLnBrk="1" latinLnBrk="0" hangingPunct="1">
                        <a:spcBef>
                          <a:spcPts val="0"/>
                        </a:spcBef>
                        <a:spcAft>
                          <a:spcPts val="0"/>
                        </a:spcAft>
                      </a:pPr>
                      <a:r>
                        <a:rPr lang="en-US" sz="1000" kern="1200" dirty="0" smtClean="0">
                          <a:solidFill>
                            <a:srgbClr val="FF0000"/>
                          </a:solidFill>
                          <a:effectLst/>
                          <a:latin typeface="Arial" panose="020B0604020202020204" pitchFamily="34" charset="0"/>
                          <a:ea typeface="+mn-ea"/>
                          <a:cs typeface="Arial" panose="020B0604020202020204" pitchFamily="34" charset="0"/>
                        </a:rPr>
                        <a:t>0.31%</a:t>
                      </a:r>
                      <a:endParaRPr lang="en-US" sz="1000" kern="1200" dirty="0">
                        <a:solidFill>
                          <a:srgbClr val="FF0000"/>
                        </a:solidFill>
                        <a:effectLst/>
                        <a:latin typeface="Arial" panose="020B0604020202020204" pitchFamily="34" charset="0"/>
                        <a:ea typeface="+mn-ea"/>
                        <a:cs typeface="Arial" panose="020B0604020202020204" pitchFamily="34" charset="0"/>
                      </a:endParaRPr>
                    </a:p>
                  </a:txBody>
                  <a:tcPr marL="45720" marR="0" marT="0" marB="0" anchor="ctr">
                    <a:solidFill>
                      <a:srgbClr val="F3CABF"/>
                    </a:solidFill>
                  </a:tcPr>
                </a:tc>
                <a:extLst>
                  <a:ext uri="{0D108BD9-81ED-4DB2-BD59-A6C34878D82A}">
                    <a16:rowId xmlns:a16="http://schemas.microsoft.com/office/drawing/2014/main" val="4119764168"/>
                  </a:ext>
                </a:extLst>
              </a:tr>
              <a:tr h="95350">
                <a:tc>
                  <a:txBody>
                    <a:bodyPr/>
                    <a:lstStyle/>
                    <a:p>
                      <a:pPr marL="0" marR="0" algn="ctr">
                        <a:spcBef>
                          <a:spcPts val="0"/>
                        </a:spcBef>
                        <a:spcAft>
                          <a:spcPts val="0"/>
                        </a:spcAft>
                      </a:pPr>
                      <a:r>
                        <a:rPr lang="en-US" sz="1200" dirty="0" smtClean="0">
                          <a:effectLst/>
                          <a:latin typeface="+mn-lt"/>
                          <a:ea typeface="DengXian"/>
                        </a:rPr>
                        <a:t>ECL wo</a:t>
                      </a:r>
                      <a:r>
                        <a:rPr lang="en-US" sz="1200" baseline="0" dirty="0" smtClean="0">
                          <a:effectLst/>
                          <a:latin typeface="+mn-lt"/>
                          <a:ea typeface="DengXian"/>
                        </a:rPr>
                        <a:t> Fallback</a:t>
                      </a:r>
                      <a:endParaRPr lang="en-US" sz="1200" dirty="0">
                        <a:effectLst/>
                        <a:latin typeface="+mn-lt"/>
                        <a:ea typeface="DengXian"/>
                      </a:endParaRPr>
                    </a:p>
                  </a:txBody>
                  <a:tcPr marL="0" marR="0" marT="0" marB="0" anchor="ctr">
                    <a:solidFill>
                      <a:srgbClr val="E07A5F"/>
                    </a:solidFill>
                  </a:tcPr>
                </a:tc>
                <a:tc>
                  <a:txBody>
                    <a:bodyPr/>
                    <a:lstStyle/>
                    <a:p>
                      <a:pPr marL="0" marR="0" algn="ctr">
                        <a:spcBef>
                          <a:spcPts val="0"/>
                        </a:spcBef>
                        <a:spcAft>
                          <a:spcPts val="0"/>
                        </a:spcAft>
                      </a:pPr>
                      <a:endParaRPr lang="en-US" sz="1000" dirty="0">
                        <a:effectLst/>
                        <a:latin typeface="Arial" panose="020B0604020202020204" pitchFamily="34" charset="0"/>
                        <a:ea typeface="DengXian"/>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kern="1200" dirty="0" smtClean="0">
                          <a:solidFill>
                            <a:srgbClr val="FF0000"/>
                          </a:solidFill>
                          <a:effectLst/>
                          <a:latin typeface="Arial" panose="020B0604020202020204" pitchFamily="34" charset="0"/>
                          <a:ea typeface="+mn-ea"/>
                          <a:cs typeface="Arial" panose="020B0604020202020204" pitchFamily="34" charset="0"/>
                        </a:rPr>
                        <a:t>2.3%</a:t>
                      </a:r>
                      <a:endParaRPr lang="en-US" sz="1000" kern="1200" dirty="0" smtClean="0">
                        <a:solidFill>
                          <a:srgbClr val="FF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F3CABF"/>
                    </a:solidFill>
                  </a:tcPr>
                </a:tc>
                <a:tc>
                  <a:txBody>
                    <a:bodyPr/>
                    <a:lstStyle/>
                    <a:p>
                      <a:pPr marL="0" marR="0" algn="ctr">
                        <a:spcBef>
                          <a:spcPts val="0"/>
                        </a:spcBef>
                        <a:spcAft>
                          <a:spcPts val="0"/>
                        </a:spcAft>
                      </a:pPr>
                      <a:r>
                        <a:rPr lang="en-US" sz="1000" dirty="0" smtClean="0">
                          <a:effectLst/>
                          <a:latin typeface="Arial" panose="020B0604020202020204" pitchFamily="34" charset="0"/>
                          <a:ea typeface="DengXian"/>
                          <a:cs typeface="Arial" panose="020B0604020202020204" pitchFamily="34" charset="0"/>
                        </a:rPr>
                        <a:t>5.49%</a:t>
                      </a:r>
                      <a:endParaRPr lang="en-US" sz="1000"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rgbClr val="F3CABF"/>
                    </a:solidFill>
                  </a:tcPr>
                </a:tc>
                <a:tc>
                  <a:txBody>
                    <a:bodyPr/>
                    <a:lstStyle/>
                    <a:p>
                      <a:endParaRPr lang="en-US"/>
                    </a:p>
                  </a:txBody>
                  <a:tcPr marL="0" marR="0" marT="0" marB="0" anchor="ctr">
                    <a:solidFill>
                      <a:srgbClr val="F3CABF"/>
                    </a:solidFill>
                  </a:tcPr>
                </a:tc>
                <a:tc>
                  <a:txBody>
                    <a:bodyPr/>
                    <a:lstStyle/>
                    <a:p>
                      <a:pPr marL="0" marR="0" algn="ctr">
                        <a:spcBef>
                          <a:spcPts val="0"/>
                        </a:spcBef>
                        <a:spcAft>
                          <a:spcPts val="0"/>
                        </a:spcAft>
                      </a:pPr>
                      <a:r>
                        <a:rPr lang="en-US" sz="1000" dirty="0" smtClean="0">
                          <a:effectLst/>
                          <a:latin typeface="Arial" panose="020B0604020202020204" pitchFamily="34" charset="0"/>
                          <a:ea typeface="DengXian"/>
                          <a:cs typeface="Arial" panose="020B0604020202020204" pitchFamily="34" charset="0"/>
                        </a:rPr>
                        <a:t>3.39%</a:t>
                      </a:r>
                    </a:p>
                  </a:txBody>
                  <a:tcPr marL="45720" marR="0" marT="0" marB="0" anchor="ctr">
                    <a:solidFill>
                      <a:srgbClr val="F3CABF"/>
                    </a:solidFill>
                  </a:tcPr>
                </a:tc>
                <a:tc>
                  <a:txBody>
                    <a:bodyPr/>
                    <a:lstStyle/>
                    <a:p>
                      <a:pPr marL="0" marR="0" algn="ctr" defTabSz="771626" rtl="0" eaLnBrk="1" latinLnBrk="0" hangingPunct="1">
                        <a:spcBef>
                          <a:spcPts val="0"/>
                        </a:spcBef>
                        <a:spcAft>
                          <a:spcPts val="0"/>
                        </a:spcAft>
                      </a:pPr>
                      <a:r>
                        <a:rPr lang="en-US" sz="1000" kern="1200" dirty="0" smtClean="0">
                          <a:solidFill>
                            <a:srgbClr val="FF0000"/>
                          </a:solidFill>
                          <a:effectLst/>
                          <a:latin typeface="Arial" panose="020B0604020202020204" pitchFamily="34" charset="0"/>
                          <a:ea typeface="+mn-ea"/>
                          <a:cs typeface="Arial" panose="020B0604020202020204" pitchFamily="34" charset="0"/>
                        </a:rPr>
                        <a:t>0.27%</a:t>
                      </a:r>
                      <a:endParaRPr lang="en-US" sz="1000" kern="1200" dirty="0">
                        <a:solidFill>
                          <a:srgbClr val="FF0000"/>
                        </a:solidFill>
                        <a:effectLst/>
                        <a:latin typeface="Arial" panose="020B0604020202020204" pitchFamily="34" charset="0"/>
                        <a:ea typeface="+mn-ea"/>
                        <a:cs typeface="Arial" panose="020B0604020202020204" pitchFamily="34" charset="0"/>
                      </a:endParaRPr>
                    </a:p>
                  </a:txBody>
                  <a:tcPr marL="45720" marR="0" marT="0" marB="0" anchor="ctr">
                    <a:solidFill>
                      <a:srgbClr val="F3CABF"/>
                    </a:solidFill>
                  </a:tcPr>
                </a:tc>
                <a:extLst>
                  <a:ext uri="{0D108BD9-81ED-4DB2-BD59-A6C34878D82A}">
                    <a16:rowId xmlns:a16="http://schemas.microsoft.com/office/drawing/2014/main" val="1451803796"/>
                  </a:ext>
                </a:extLst>
              </a:tr>
              <a:tr h="63567">
                <a:tc>
                  <a:txBody>
                    <a:bodyPr/>
                    <a:lstStyle/>
                    <a:p>
                      <a:pPr algn="ctr"/>
                      <a:endParaRPr lang="en-US" sz="800" b="1" kern="1200" dirty="0">
                        <a:solidFill>
                          <a:schemeClr val="lt1"/>
                        </a:solidFill>
                        <a:effectLst/>
                        <a:latin typeface="+mn-lt"/>
                        <a:ea typeface="+mn-ea"/>
                        <a:cs typeface="+mn-cs"/>
                      </a:endParaRPr>
                    </a:p>
                  </a:txBody>
                  <a:tcPr marL="0" marR="0" marT="0" marB="0" anchor="ctr">
                    <a:solidFill>
                      <a:schemeClr val="bg1"/>
                    </a:solidFill>
                  </a:tcPr>
                </a:tc>
                <a:tc>
                  <a:txBody>
                    <a:bodyPr/>
                    <a:lstStyle/>
                    <a:p>
                      <a:pPr marL="0" marR="0" algn="ctr">
                        <a:spcBef>
                          <a:spcPts val="0"/>
                        </a:spcBef>
                        <a:spcAft>
                          <a:spcPts val="0"/>
                        </a:spcAft>
                      </a:pPr>
                      <a:endParaRPr lang="en-US" sz="800" b="1" dirty="0">
                        <a:effectLst/>
                        <a:latin typeface="Arial" panose="020B0604020202020204" pitchFamily="34" charset="0"/>
                        <a:ea typeface="DengXian"/>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chemeClr val="bg1"/>
                    </a:solidFill>
                  </a:tcPr>
                </a:tc>
                <a:tc>
                  <a:txBody>
                    <a:bodyPr/>
                    <a:lstStyle/>
                    <a:p>
                      <a:pPr marL="0" marR="0" algn="ctr">
                        <a:spcBef>
                          <a:spcPts val="0"/>
                        </a:spcBef>
                        <a:spcAft>
                          <a:spcPts val="0"/>
                        </a:spcAft>
                      </a:pPr>
                      <a:endParaRPr lang="en-US" sz="800" b="1"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solidFill>
                  </a:tcPr>
                </a:tc>
                <a:tc>
                  <a:txBody>
                    <a:bodyPr/>
                    <a:lstStyle/>
                    <a:p>
                      <a:pPr marL="0" marR="0" algn="ctr">
                        <a:spcBef>
                          <a:spcPts val="0"/>
                        </a:spcBef>
                        <a:spcAft>
                          <a:spcPts val="0"/>
                        </a:spcAft>
                      </a:pPr>
                      <a:endParaRPr lang="en-US" sz="800" b="1"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chemeClr val="bg1"/>
                    </a:solidFill>
                  </a:tcPr>
                </a:tc>
                <a:tc>
                  <a:txBody>
                    <a:bodyPr/>
                    <a:lstStyle/>
                    <a:p>
                      <a:endParaRPr lang="en-US"/>
                    </a:p>
                  </a:txBody>
                  <a:tcPr marL="0" marR="0" marT="0" marB="0" anchor="ctr">
                    <a:solidFill>
                      <a:schemeClr val="bg1"/>
                    </a:solidFill>
                  </a:tcPr>
                </a:tc>
                <a:tc>
                  <a:txBody>
                    <a:bodyPr/>
                    <a:lstStyle/>
                    <a:p>
                      <a:pPr marL="0" marR="0" algn="ctr">
                        <a:spcBef>
                          <a:spcPts val="0"/>
                        </a:spcBef>
                        <a:spcAft>
                          <a:spcPts val="0"/>
                        </a:spcAft>
                      </a:pPr>
                      <a:endParaRPr lang="en-US" sz="800" b="1" dirty="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marL="0" marR="0" algn="ctr">
                        <a:spcBef>
                          <a:spcPts val="0"/>
                        </a:spcBef>
                        <a:spcAft>
                          <a:spcPts val="0"/>
                        </a:spcAft>
                      </a:pPr>
                      <a:endParaRPr lang="en-US" sz="1000" b="1" dirty="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2934737364"/>
                  </a:ext>
                </a:extLst>
              </a:tr>
              <a:tr h="262214">
                <a:tc>
                  <a:txBody>
                    <a:bodyPr/>
                    <a:lstStyle/>
                    <a:p>
                      <a:pPr algn="ctr"/>
                      <a:r>
                        <a:rPr lang="en-US" sz="1200" b="1" kern="1200" dirty="0" smtClean="0">
                          <a:solidFill>
                            <a:schemeClr val="lt1"/>
                          </a:solidFill>
                          <a:effectLst/>
                          <a:latin typeface="+mn-lt"/>
                          <a:ea typeface="+mn-ea"/>
                          <a:cs typeface="+mn-cs"/>
                        </a:rPr>
                        <a:t>Guarantee Company</a:t>
                      </a:r>
                      <a:endParaRPr lang="en-US" sz="1200" b="1" kern="1200" dirty="0">
                        <a:solidFill>
                          <a:schemeClr val="lt1"/>
                        </a:solidFill>
                        <a:effectLst/>
                        <a:latin typeface="+mn-lt"/>
                        <a:ea typeface="+mn-ea"/>
                        <a:cs typeface="+mn-cs"/>
                      </a:endParaRPr>
                    </a:p>
                  </a:txBody>
                  <a:tcPr marL="0" marR="0" marT="0" marB="0" anchor="ctr">
                    <a:solidFill>
                      <a:srgbClr val="81B29A"/>
                    </a:solidFill>
                  </a:tcPr>
                </a:tc>
                <a:tc>
                  <a:txBody>
                    <a:bodyPr/>
                    <a:lstStyle/>
                    <a:p>
                      <a:pPr marL="0" marR="0" algn="ctr">
                        <a:spcBef>
                          <a:spcPts val="0"/>
                        </a:spcBef>
                        <a:spcAft>
                          <a:spcPts val="0"/>
                        </a:spcAft>
                      </a:pPr>
                      <a:r>
                        <a:rPr lang="en-US" sz="1050" b="1" dirty="0" err="1" smtClean="0">
                          <a:effectLst/>
                          <a:latin typeface="Arial" panose="020B0604020202020204" pitchFamily="34" charset="0"/>
                          <a:ea typeface="DengXian"/>
                          <a:cs typeface="Arial" panose="020B0604020202020204" pitchFamily="34" charset="0"/>
                        </a:rPr>
                        <a:t>Taishan</a:t>
                      </a:r>
                      <a:r>
                        <a:rPr lang="en-US" sz="1050" b="1" dirty="0" smtClean="0">
                          <a:effectLst/>
                          <a:latin typeface="Arial" panose="020B0604020202020204" pitchFamily="34" charset="0"/>
                          <a:ea typeface="DengXian"/>
                          <a:cs typeface="Arial" panose="020B0604020202020204" pitchFamily="34" charset="0"/>
                        </a:rPr>
                        <a:t> Insurance </a:t>
                      </a:r>
                      <a:endParaRPr lang="en-US" sz="1050" b="1" dirty="0">
                        <a:effectLst/>
                        <a:latin typeface="Arial" panose="020B0604020202020204" pitchFamily="34" charset="0"/>
                        <a:ea typeface="DengXian"/>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rgbClr val="CFDFD0"/>
                    </a:solidFill>
                  </a:tcPr>
                </a:tc>
                <a:tc>
                  <a:txBody>
                    <a:bodyPr/>
                    <a:lstStyle/>
                    <a:p>
                      <a:pPr marL="0" marR="0" algn="ctr">
                        <a:spcBef>
                          <a:spcPts val="0"/>
                        </a:spcBef>
                        <a:spcAft>
                          <a:spcPts val="0"/>
                        </a:spcAft>
                      </a:pPr>
                      <a:r>
                        <a:rPr lang="en-US" sz="1050" b="1" dirty="0" smtClean="0">
                          <a:effectLst/>
                          <a:latin typeface="Arial" panose="020B0604020202020204" pitchFamily="34" charset="0"/>
                          <a:ea typeface="DengXian"/>
                          <a:cs typeface="Arial" panose="020B0604020202020204" pitchFamily="34" charset="0"/>
                        </a:rPr>
                        <a:t>Guangzhou </a:t>
                      </a:r>
                      <a:r>
                        <a:rPr lang="en-US" sz="1050" b="1" dirty="0" err="1" smtClean="0">
                          <a:effectLst/>
                          <a:latin typeface="Arial" panose="020B0604020202020204" pitchFamily="34" charset="0"/>
                          <a:ea typeface="DengXian"/>
                          <a:cs typeface="Arial" panose="020B0604020202020204" pitchFamily="34" charset="0"/>
                        </a:rPr>
                        <a:t>Shengda</a:t>
                      </a:r>
                      <a:r>
                        <a:rPr lang="en-US" sz="1050" b="1" dirty="0" smtClean="0">
                          <a:effectLst/>
                          <a:latin typeface="Arial" panose="020B0604020202020204" pitchFamily="34" charset="0"/>
                          <a:ea typeface="DengXian"/>
                          <a:cs typeface="Arial" panose="020B0604020202020204" pitchFamily="34" charset="0"/>
                        </a:rPr>
                        <a:t> Leasing</a:t>
                      </a:r>
                      <a:endParaRPr lang="en-US" sz="1050" b="1"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CFDFD0"/>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50" b="1" kern="1200" baseline="0" dirty="0" err="1" smtClean="0">
                          <a:solidFill>
                            <a:schemeClr val="tx1"/>
                          </a:solidFill>
                          <a:effectLst/>
                          <a:latin typeface="Arial" panose="020B0604020202020204" pitchFamily="34" charset="0"/>
                          <a:ea typeface="DengXian"/>
                          <a:cs typeface="Arial" panose="020B0604020202020204" pitchFamily="34" charset="0"/>
                        </a:rPr>
                        <a:t>Zhongji</a:t>
                      </a:r>
                      <a:r>
                        <a:rPr lang="en-US" sz="1050" b="1" kern="1200" baseline="0" dirty="0" smtClean="0">
                          <a:solidFill>
                            <a:schemeClr val="tx1"/>
                          </a:solidFill>
                          <a:effectLst/>
                          <a:latin typeface="Arial" panose="020B0604020202020204" pitchFamily="34" charset="0"/>
                          <a:ea typeface="DengXian"/>
                          <a:cs typeface="Arial" panose="020B0604020202020204" pitchFamily="34" charset="0"/>
                        </a:rPr>
                        <a:t> </a:t>
                      </a:r>
                      <a:r>
                        <a:rPr lang="en-US" sz="1050" b="1" kern="1200" baseline="0" dirty="0" err="1" smtClean="0">
                          <a:solidFill>
                            <a:schemeClr val="tx1"/>
                          </a:solidFill>
                          <a:effectLst/>
                          <a:latin typeface="Arial" panose="020B0604020202020204" pitchFamily="34" charset="0"/>
                          <a:ea typeface="DengXian"/>
                          <a:cs typeface="Arial" panose="020B0604020202020204" pitchFamily="34" charset="0"/>
                        </a:rPr>
                        <a:t>Caifu</a:t>
                      </a:r>
                      <a:r>
                        <a:rPr lang="en-US" sz="1050" b="1" kern="1200" baseline="0" dirty="0" smtClean="0">
                          <a:solidFill>
                            <a:schemeClr val="tx1"/>
                          </a:solidFill>
                          <a:effectLst/>
                          <a:latin typeface="Arial" panose="020B0604020202020204" pitchFamily="34" charset="0"/>
                          <a:ea typeface="DengXian"/>
                          <a:cs typeface="Arial" panose="020B0604020202020204" pitchFamily="34" charset="0"/>
                        </a:rPr>
                        <a:t> Financial Guarantee</a:t>
                      </a:r>
                    </a:p>
                  </a:txBody>
                  <a:tcPr marL="0" marR="0" marT="0" marB="0" anchor="ctr">
                    <a:lnL w="12700" cap="flat" cmpd="sng" algn="ctr">
                      <a:solidFill>
                        <a:schemeClr val="bg1"/>
                      </a:solidFill>
                      <a:prstDash val="solid"/>
                      <a:round/>
                      <a:headEnd type="none" w="med" len="med"/>
                      <a:tailEnd type="none" w="med" len="med"/>
                    </a:lnL>
                    <a:solidFill>
                      <a:srgbClr val="CFDFD0"/>
                    </a:solidFill>
                  </a:tcPr>
                </a:tc>
                <a:tc>
                  <a:txBody>
                    <a:bodyPr/>
                    <a:lstStyle/>
                    <a:p>
                      <a:pPr marL="0" marR="0" algn="ctr">
                        <a:spcBef>
                          <a:spcPts val="0"/>
                        </a:spcBef>
                        <a:spcAft>
                          <a:spcPts val="0"/>
                        </a:spcAft>
                      </a:pPr>
                      <a:r>
                        <a:rPr lang="en-US" sz="1050" b="1" kern="1200" baseline="0" dirty="0" smtClean="0">
                          <a:solidFill>
                            <a:schemeClr val="tx1"/>
                          </a:solidFill>
                          <a:effectLst/>
                          <a:latin typeface="Arial" panose="020B0604020202020204" pitchFamily="34" charset="0"/>
                          <a:ea typeface="DengXian"/>
                          <a:cs typeface="Arial" panose="020B0604020202020204" pitchFamily="34" charset="0"/>
                        </a:rPr>
                        <a:t>Shenzhen Shen </a:t>
                      </a:r>
                      <a:r>
                        <a:rPr lang="en-US" sz="1050" b="1" kern="1200" baseline="0" dirty="0" err="1" smtClean="0">
                          <a:solidFill>
                            <a:schemeClr val="tx1"/>
                          </a:solidFill>
                          <a:effectLst/>
                          <a:latin typeface="Arial" panose="020B0604020202020204" pitchFamily="34" charset="0"/>
                          <a:ea typeface="DengXian"/>
                          <a:cs typeface="Arial" panose="020B0604020202020204" pitchFamily="34" charset="0"/>
                        </a:rPr>
                        <a:t>Guo</a:t>
                      </a:r>
                      <a:r>
                        <a:rPr lang="en-US" sz="1050" b="1" kern="1200" baseline="0" dirty="0" smtClean="0">
                          <a:solidFill>
                            <a:schemeClr val="tx1"/>
                          </a:solidFill>
                          <a:effectLst/>
                          <a:latin typeface="Arial" panose="020B0604020202020204" pitchFamily="34" charset="0"/>
                          <a:ea typeface="DengXian"/>
                          <a:cs typeface="Arial" panose="020B0604020202020204" pitchFamily="34" charset="0"/>
                        </a:rPr>
                        <a:t> </a:t>
                      </a:r>
                      <a:r>
                        <a:rPr lang="en-US" sz="1050" b="1" kern="1200" baseline="0" dirty="0" err="1" smtClean="0">
                          <a:solidFill>
                            <a:schemeClr val="tx1"/>
                          </a:solidFill>
                          <a:effectLst/>
                          <a:latin typeface="Arial" panose="020B0604020202020204" pitchFamily="34" charset="0"/>
                          <a:ea typeface="DengXian"/>
                          <a:cs typeface="Arial" panose="020B0604020202020204" pitchFamily="34" charset="0"/>
                        </a:rPr>
                        <a:t>Rong</a:t>
                      </a:r>
                      <a:r>
                        <a:rPr lang="en-US" sz="1050" b="1" kern="1200" baseline="0" dirty="0" smtClean="0">
                          <a:solidFill>
                            <a:schemeClr val="tx1"/>
                          </a:solidFill>
                          <a:effectLst/>
                          <a:latin typeface="Arial" panose="020B0604020202020204" pitchFamily="34" charset="0"/>
                          <a:ea typeface="DengXian"/>
                          <a:cs typeface="Arial" panose="020B0604020202020204" pitchFamily="34" charset="0"/>
                        </a:rPr>
                        <a:t> </a:t>
                      </a:r>
                      <a:endParaRPr lang="en-US" sz="1050" b="1" dirty="0">
                        <a:effectLst/>
                        <a:latin typeface="Arial" panose="020B0604020202020204" pitchFamily="34" charset="0"/>
                        <a:ea typeface="DengXian"/>
                        <a:cs typeface="Arial" panose="020B0604020202020204" pitchFamily="34" charset="0"/>
                      </a:endParaRPr>
                    </a:p>
                  </a:txBody>
                  <a:tcPr marL="0" marR="0" marT="0" marB="0" anchor="ctr">
                    <a:solidFill>
                      <a:srgbClr val="CFDFD0"/>
                    </a:solidFill>
                  </a:tcPr>
                </a:tc>
                <a:tc>
                  <a:txBody>
                    <a:bodyPr/>
                    <a:lstStyle/>
                    <a:p>
                      <a:pPr marL="0" marR="0" algn="ctr">
                        <a:spcBef>
                          <a:spcPts val="0"/>
                        </a:spcBef>
                        <a:spcAft>
                          <a:spcPts val="0"/>
                        </a:spcAft>
                      </a:pPr>
                      <a:r>
                        <a:rPr lang="en-US" sz="1050" b="1" dirty="0" err="1" smtClean="0">
                          <a:effectLst/>
                          <a:latin typeface="Arial" panose="020B0604020202020204" pitchFamily="34" charset="0"/>
                          <a:ea typeface="DengXian"/>
                          <a:cs typeface="Arial" panose="020B0604020202020204" pitchFamily="34" charset="0"/>
                        </a:rPr>
                        <a:t>Baofu</a:t>
                      </a:r>
                      <a:r>
                        <a:rPr lang="en-US" sz="1050" b="1" dirty="0" smtClean="0">
                          <a:effectLst/>
                          <a:latin typeface="Arial" panose="020B0604020202020204" pitchFamily="34" charset="0"/>
                          <a:ea typeface="DengXian"/>
                          <a:cs typeface="Arial" panose="020B0604020202020204" pitchFamily="34" charset="0"/>
                        </a:rPr>
                        <a:t> Finance Guarantee Co., Ltd</a:t>
                      </a:r>
                      <a:endParaRPr lang="en-US" sz="1050" b="1" dirty="0">
                        <a:effectLst/>
                        <a:latin typeface="Arial" panose="020B0604020202020204" pitchFamily="34" charset="0"/>
                        <a:ea typeface="DengXian"/>
                        <a:cs typeface="Arial" panose="020B0604020202020204" pitchFamily="34" charset="0"/>
                      </a:endParaRPr>
                    </a:p>
                  </a:txBody>
                  <a:tcPr marL="0" marR="0" marT="0" marB="0" anchor="ctr">
                    <a:solidFill>
                      <a:srgbClr val="CFDFD0"/>
                    </a:solidFill>
                  </a:tcPr>
                </a:tc>
                <a:tc>
                  <a:txBody>
                    <a:bodyPr/>
                    <a:lstStyle/>
                    <a:p>
                      <a:pPr marL="0" marR="0" algn="ctr">
                        <a:spcBef>
                          <a:spcPts val="0"/>
                        </a:spcBef>
                        <a:spcAft>
                          <a:spcPts val="0"/>
                        </a:spcAft>
                      </a:pPr>
                      <a:r>
                        <a:rPr lang="en-US" sz="1000" b="1" dirty="0" err="1" smtClean="0">
                          <a:effectLst/>
                          <a:latin typeface="Arial" panose="020B0604020202020204" pitchFamily="34" charset="0"/>
                          <a:ea typeface="DengXian"/>
                          <a:cs typeface="Arial" panose="020B0604020202020204" pitchFamily="34" charset="0"/>
                        </a:rPr>
                        <a:t>ShenZhen</a:t>
                      </a:r>
                      <a:r>
                        <a:rPr lang="en-US" sz="1000" b="1" baseline="0" dirty="0" smtClean="0">
                          <a:effectLst/>
                          <a:latin typeface="Arial" panose="020B0604020202020204" pitchFamily="34" charset="0"/>
                          <a:ea typeface="DengXian"/>
                          <a:cs typeface="Arial" panose="020B0604020202020204" pitchFamily="34" charset="0"/>
                        </a:rPr>
                        <a:t> </a:t>
                      </a:r>
                      <a:r>
                        <a:rPr lang="en-US" sz="1000" b="1" baseline="0" dirty="0" err="1" smtClean="0">
                          <a:effectLst/>
                          <a:latin typeface="Arial" panose="020B0604020202020204" pitchFamily="34" charset="0"/>
                          <a:ea typeface="DengXian"/>
                          <a:cs typeface="Arial" panose="020B0604020202020204" pitchFamily="34" charset="0"/>
                        </a:rPr>
                        <a:t>Shenguorong</a:t>
                      </a:r>
                      <a:r>
                        <a:rPr lang="en-US" sz="1000" b="1" baseline="0" dirty="0" smtClean="0">
                          <a:effectLst/>
                          <a:latin typeface="Arial" panose="020B0604020202020204" pitchFamily="34" charset="0"/>
                          <a:ea typeface="DengXian"/>
                          <a:cs typeface="Arial" panose="020B0604020202020204" pitchFamily="34" charset="0"/>
                        </a:rPr>
                        <a:t> Financing Guarantee</a:t>
                      </a:r>
                      <a:endParaRPr lang="en-US" sz="1000" b="1" dirty="0">
                        <a:effectLst/>
                        <a:latin typeface="Arial" panose="020B0604020202020204" pitchFamily="34" charset="0"/>
                        <a:ea typeface="DengXian"/>
                        <a:cs typeface="Arial" panose="020B0604020202020204" pitchFamily="34" charset="0"/>
                      </a:endParaRPr>
                    </a:p>
                  </a:txBody>
                  <a:tcPr marL="0" marR="0" marT="0" marB="0" anchor="ctr">
                    <a:solidFill>
                      <a:srgbClr val="CFDFD0"/>
                    </a:solidFill>
                  </a:tcPr>
                </a:tc>
                <a:extLst>
                  <a:ext uri="{0D108BD9-81ED-4DB2-BD59-A6C34878D82A}">
                    <a16:rowId xmlns:a16="http://schemas.microsoft.com/office/drawing/2014/main" val="3916296982"/>
                  </a:ext>
                </a:extLst>
              </a:tr>
              <a:tr h="190701">
                <a:tc>
                  <a:txBody>
                    <a:bodyPr/>
                    <a:lstStyle/>
                    <a:p>
                      <a:pPr marL="0" marR="0" algn="ctr">
                        <a:spcBef>
                          <a:spcPts val="0"/>
                        </a:spcBef>
                        <a:spcAft>
                          <a:spcPts val="0"/>
                        </a:spcAft>
                      </a:pPr>
                      <a:r>
                        <a:rPr lang="en-US" sz="1200" dirty="0" smtClean="0">
                          <a:effectLst/>
                          <a:latin typeface="+mn-lt"/>
                          <a:ea typeface="+mn-ea"/>
                        </a:rPr>
                        <a:t>Total</a:t>
                      </a:r>
                      <a:r>
                        <a:rPr lang="en-US" sz="1200" baseline="0" dirty="0" smtClean="0">
                          <a:effectLst/>
                          <a:latin typeface="+mn-lt"/>
                          <a:ea typeface="+mn-ea"/>
                        </a:rPr>
                        <a:t> Amount Guaranteed</a:t>
                      </a:r>
                      <a:endParaRPr lang="en-US" sz="1200" dirty="0">
                        <a:effectLst/>
                        <a:latin typeface="+mn-lt"/>
                        <a:ea typeface="DengXian"/>
                      </a:endParaRPr>
                    </a:p>
                  </a:txBody>
                  <a:tcPr marL="0" marR="0" marT="0" marB="0" anchor="ctr">
                    <a:solidFill>
                      <a:srgbClr val="81B29A"/>
                    </a:solidFill>
                  </a:tcPr>
                </a:tc>
                <a:tc>
                  <a:txBody>
                    <a:bodyPr/>
                    <a:lstStyle/>
                    <a:p>
                      <a:pPr marL="0" marR="0" indent="0" algn="ctr">
                        <a:spcBef>
                          <a:spcPts val="0"/>
                        </a:spcBef>
                        <a:spcAft>
                          <a:spcPts val="0"/>
                        </a:spcAft>
                        <a:buFont typeface="Arial" panose="020B0604020202020204" pitchFamily="34" charset="0"/>
                        <a:buNone/>
                      </a:pPr>
                      <a:r>
                        <a:rPr lang="en-US" sz="1000" dirty="0" smtClean="0">
                          <a:effectLst/>
                          <a:latin typeface="Arial" panose="020B0604020202020204" pitchFamily="34" charset="0"/>
                          <a:cs typeface="Arial" panose="020B0604020202020204" pitchFamily="34" charset="0"/>
                        </a:rPr>
                        <a:t>TBA</a:t>
                      </a:r>
                      <a:endParaRPr lang="en-US" sz="1000" dirty="0" smtClean="0">
                        <a:effectLst/>
                        <a:latin typeface="Arial" panose="020B0604020202020204" pitchFamily="34" charset="0"/>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chemeClr val="bg1">
                        <a:lumMod val="95000"/>
                      </a:schemeClr>
                    </a:solidFill>
                  </a:tcPr>
                </a:tc>
                <a:tc>
                  <a:txBody>
                    <a:bodyPr/>
                    <a:lstStyle/>
                    <a:p>
                      <a:pPr marL="0" marR="0" indent="0" algn="ctr">
                        <a:spcBef>
                          <a:spcPts val="0"/>
                        </a:spcBef>
                        <a:spcAft>
                          <a:spcPts val="0"/>
                        </a:spcAft>
                        <a:buFont typeface="Arial" panose="020B0604020202020204" pitchFamily="34" charset="0"/>
                        <a:buNone/>
                      </a:pPr>
                      <a:r>
                        <a:rPr lang="en-US" sz="1000" dirty="0" smtClean="0">
                          <a:effectLst/>
                          <a:latin typeface="Arial" panose="020B0604020202020204" pitchFamily="34" charset="0"/>
                          <a:cs typeface="Arial" panose="020B0604020202020204" pitchFamily="34" charset="0"/>
                        </a:rPr>
                        <a:t>TBA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95000"/>
                      </a:schemeClr>
                    </a:solidFill>
                  </a:tcPr>
                </a:tc>
                <a:tc>
                  <a:txBody>
                    <a:bodyPr/>
                    <a:lstStyle/>
                    <a:p>
                      <a:pPr marL="0" marR="0" algn="ctr">
                        <a:spcBef>
                          <a:spcPts val="0"/>
                        </a:spcBef>
                        <a:spcAft>
                          <a:spcPts val="0"/>
                        </a:spcAft>
                      </a:pPr>
                      <a:r>
                        <a:rPr lang="en-US" sz="1000" dirty="0" smtClean="0">
                          <a:effectLst/>
                          <a:latin typeface="Arial" panose="020B0604020202020204" pitchFamily="34" charset="0"/>
                          <a:ea typeface="DengXian"/>
                          <a:cs typeface="Arial" panose="020B0604020202020204" pitchFamily="34" charset="0"/>
                        </a:rPr>
                        <a:t>2,038.28</a:t>
                      </a:r>
                      <a:r>
                        <a:rPr lang="en-US" sz="1000" baseline="0" dirty="0" smtClean="0">
                          <a:effectLst/>
                          <a:latin typeface="Arial" panose="020B0604020202020204" pitchFamily="34" charset="0"/>
                          <a:ea typeface="DengXian"/>
                          <a:cs typeface="Arial" panose="020B0604020202020204" pitchFamily="34" charset="0"/>
                        </a:rPr>
                        <a:t> MRMB</a:t>
                      </a:r>
                    </a:p>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(200</a:t>
                      </a:r>
                      <a:r>
                        <a:rPr lang="en-US" sz="1000" baseline="0" dirty="0" smtClean="0">
                          <a:effectLst/>
                          <a:latin typeface="Arial" panose="020B0604020202020204" pitchFamily="34" charset="0"/>
                          <a:ea typeface="DengXian"/>
                          <a:cs typeface="Arial" panose="020B0604020202020204" pitchFamily="34" charset="0"/>
                        </a:rPr>
                        <a:t> MRMB </a:t>
                      </a:r>
                      <a:r>
                        <a:rPr lang="en-US" sz="1000" baseline="0" dirty="0" err="1" smtClean="0">
                          <a:effectLst/>
                          <a:latin typeface="Arial" panose="020B0604020202020204" pitchFamily="34" charset="0"/>
                          <a:ea typeface="DengXian"/>
                          <a:cs typeface="Arial" panose="020B0604020202020204" pitchFamily="34" charset="0"/>
                        </a:rPr>
                        <a:t>Kbank</a:t>
                      </a:r>
                      <a:r>
                        <a:rPr lang="en-US" sz="1000" baseline="0" dirty="0" smtClean="0">
                          <a:effectLst/>
                          <a:latin typeface="Arial" panose="020B0604020202020204" pitchFamily="34" charset="0"/>
                          <a:ea typeface="DengXian"/>
                          <a:cs typeface="Arial" panose="020B0604020202020204" pitchFamily="34" charset="0"/>
                        </a:rPr>
                        <a:t>)</a:t>
                      </a:r>
                      <a:endParaRPr lang="en-US" sz="1000" dirty="0" smtClean="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chemeClr val="bg1">
                        <a:lumMod val="95000"/>
                      </a:schemeClr>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4,372</a:t>
                      </a:r>
                      <a:r>
                        <a:rPr lang="en-US" sz="1000" baseline="0" dirty="0" smtClean="0">
                          <a:effectLst/>
                          <a:latin typeface="Arial" panose="020B0604020202020204" pitchFamily="34" charset="0"/>
                          <a:ea typeface="DengXian"/>
                          <a:cs typeface="Arial" panose="020B0604020202020204" pitchFamily="34" charset="0"/>
                        </a:rPr>
                        <a:t> </a:t>
                      </a:r>
                      <a:r>
                        <a:rPr lang="en-US" sz="1000" dirty="0" smtClean="0">
                          <a:effectLst/>
                          <a:latin typeface="Arial" panose="020B0604020202020204" pitchFamily="34" charset="0"/>
                          <a:ea typeface="DengXian"/>
                          <a:cs typeface="Arial" panose="020B0604020202020204" pitchFamily="34" charset="0"/>
                        </a:rPr>
                        <a:t>MRMB</a:t>
                      </a:r>
                    </a:p>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(200</a:t>
                      </a:r>
                      <a:r>
                        <a:rPr lang="en-US" sz="1000" baseline="0" dirty="0" smtClean="0">
                          <a:effectLst/>
                          <a:latin typeface="Arial" panose="020B0604020202020204" pitchFamily="34" charset="0"/>
                          <a:ea typeface="DengXian"/>
                          <a:cs typeface="Arial" panose="020B0604020202020204" pitchFamily="34" charset="0"/>
                        </a:rPr>
                        <a:t> </a:t>
                      </a:r>
                      <a:r>
                        <a:rPr lang="en-US" sz="1000" baseline="0" dirty="0" smtClean="0">
                          <a:effectLst/>
                          <a:latin typeface="Arial" panose="020B0604020202020204" pitchFamily="34" charset="0"/>
                          <a:ea typeface="DengXian"/>
                          <a:cs typeface="Arial" panose="020B0604020202020204" pitchFamily="34" charset="0"/>
                        </a:rPr>
                        <a:t>MRMB </a:t>
                      </a:r>
                      <a:r>
                        <a:rPr lang="en-US" sz="1000" baseline="0" dirty="0" err="1" smtClean="0">
                          <a:effectLst/>
                          <a:latin typeface="Arial" panose="020B0604020202020204" pitchFamily="34" charset="0"/>
                          <a:ea typeface="DengXian"/>
                          <a:cs typeface="Arial" panose="020B0604020202020204" pitchFamily="34" charset="0"/>
                        </a:rPr>
                        <a:t>Kbank</a:t>
                      </a:r>
                      <a:r>
                        <a:rPr lang="en-US" sz="1000" baseline="0" dirty="0" smtClean="0">
                          <a:effectLst/>
                          <a:latin typeface="Arial" panose="020B0604020202020204" pitchFamily="34" charset="0"/>
                          <a:ea typeface="DengXian"/>
                          <a:cs typeface="Arial" panose="020B0604020202020204" pitchFamily="34" charset="0"/>
                        </a:rPr>
                        <a:t>)</a:t>
                      </a:r>
                      <a:endParaRPr lang="en-US" sz="1000" dirty="0">
                        <a:effectLst/>
                        <a:latin typeface="Arial" panose="020B0604020202020204" pitchFamily="34" charset="0"/>
                        <a:ea typeface="DengXian"/>
                        <a:cs typeface="Arial" panose="020B0604020202020204" pitchFamily="34" charset="0"/>
                      </a:endParaRPr>
                    </a:p>
                  </a:txBody>
                  <a:tcPr marL="0" marR="0" marT="0" marB="0" anchor="ctr">
                    <a:solidFill>
                      <a:schemeClr val="bg1">
                        <a:lumMod val="95000"/>
                      </a:schemeClr>
                    </a:solidFill>
                  </a:tcPr>
                </a:tc>
                <a:tc>
                  <a:txBody>
                    <a:bodyPr/>
                    <a:lstStyle/>
                    <a:p>
                      <a:pPr marL="0" marR="0" indent="0" algn="ctr">
                        <a:spcBef>
                          <a:spcPts val="0"/>
                        </a:spcBef>
                        <a:spcAft>
                          <a:spcPts val="0"/>
                        </a:spcAft>
                        <a:buFont typeface="Arial" panose="020B0604020202020204" pitchFamily="34" charset="0"/>
                        <a:buNone/>
                      </a:pPr>
                      <a:r>
                        <a:rPr lang="en-US" sz="1000" dirty="0" smtClean="0">
                          <a:effectLst/>
                          <a:latin typeface="Arial" panose="020B0604020202020204" pitchFamily="34" charset="0"/>
                          <a:ea typeface="DengXian"/>
                          <a:cs typeface="Arial" panose="020B0604020202020204" pitchFamily="34" charset="0"/>
                        </a:rPr>
                        <a:t>831.86 MRMB</a:t>
                      </a:r>
                      <a:endParaRPr lang="en-US" sz="1000" dirty="0" smtClean="0">
                        <a:effectLst/>
                        <a:latin typeface="Arial" panose="020B0604020202020204" pitchFamily="34" charset="0"/>
                        <a:ea typeface="DengXian"/>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000" dirty="0" smtClean="0">
                          <a:effectLst/>
                          <a:latin typeface="Arial" panose="020B0604020202020204" pitchFamily="34" charset="0"/>
                          <a:ea typeface="DengXian"/>
                          <a:cs typeface="Arial" panose="020B0604020202020204" pitchFamily="34" charset="0"/>
                        </a:rPr>
                        <a:t>(85</a:t>
                      </a:r>
                      <a:r>
                        <a:rPr lang="en-US" sz="1000" baseline="0" dirty="0" smtClean="0">
                          <a:effectLst/>
                          <a:latin typeface="Arial" panose="020B0604020202020204" pitchFamily="34" charset="0"/>
                          <a:ea typeface="DengXian"/>
                          <a:cs typeface="Arial" panose="020B0604020202020204" pitchFamily="34" charset="0"/>
                        </a:rPr>
                        <a:t> MRMB </a:t>
                      </a:r>
                      <a:r>
                        <a:rPr lang="en-US" sz="1000" baseline="0" dirty="0" err="1" smtClean="0">
                          <a:effectLst/>
                          <a:latin typeface="Arial" panose="020B0604020202020204" pitchFamily="34" charset="0"/>
                          <a:ea typeface="DengXian"/>
                          <a:cs typeface="Arial" panose="020B0604020202020204" pitchFamily="34" charset="0"/>
                        </a:rPr>
                        <a:t>Kbank</a:t>
                      </a:r>
                      <a:r>
                        <a:rPr lang="en-US" sz="1000" baseline="0" dirty="0" smtClean="0">
                          <a:effectLst/>
                          <a:latin typeface="Arial" panose="020B0604020202020204" pitchFamily="34" charset="0"/>
                          <a:ea typeface="DengXian"/>
                          <a:cs typeface="Arial" panose="020B0604020202020204" pitchFamily="34" charset="0"/>
                        </a:rPr>
                        <a:t>)</a:t>
                      </a:r>
                      <a:endParaRPr lang="en-US" sz="10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lumMod val="95000"/>
                      </a:schemeClr>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4,257</a:t>
                      </a:r>
                      <a:r>
                        <a:rPr lang="en-US" sz="1000" baseline="0" dirty="0" smtClean="0">
                          <a:effectLst/>
                          <a:latin typeface="Arial" panose="020B0604020202020204" pitchFamily="34" charset="0"/>
                          <a:ea typeface="DengXian"/>
                          <a:cs typeface="Arial" panose="020B0604020202020204" pitchFamily="34" charset="0"/>
                        </a:rPr>
                        <a:t> </a:t>
                      </a:r>
                      <a:r>
                        <a:rPr lang="en-US" sz="1000" dirty="0" smtClean="0">
                          <a:effectLst/>
                          <a:latin typeface="Arial" panose="020B0604020202020204" pitchFamily="34" charset="0"/>
                          <a:ea typeface="DengXian"/>
                          <a:cs typeface="Arial" panose="020B0604020202020204" pitchFamily="34" charset="0"/>
                        </a:rPr>
                        <a:t>MRMB</a:t>
                      </a:r>
                      <a:endParaRPr lang="en-US" sz="1000" dirty="0" smtClean="0">
                        <a:effectLst/>
                        <a:latin typeface="Arial" panose="020B0604020202020204" pitchFamily="34" charset="0"/>
                        <a:ea typeface="DengXian"/>
                        <a:cs typeface="Arial" panose="020B0604020202020204" pitchFamily="34" charset="0"/>
                      </a:endParaRPr>
                    </a:p>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(85</a:t>
                      </a:r>
                      <a:r>
                        <a:rPr lang="en-US" sz="1000" baseline="0" dirty="0" smtClean="0">
                          <a:effectLst/>
                          <a:latin typeface="Arial" panose="020B0604020202020204" pitchFamily="34" charset="0"/>
                          <a:ea typeface="DengXian"/>
                          <a:cs typeface="Arial" panose="020B0604020202020204" pitchFamily="34" charset="0"/>
                        </a:rPr>
                        <a:t> </a:t>
                      </a:r>
                      <a:r>
                        <a:rPr lang="en-US" sz="1000" baseline="0" dirty="0" smtClean="0">
                          <a:effectLst/>
                          <a:latin typeface="Arial" panose="020B0604020202020204" pitchFamily="34" charset="0"/>
                          <a:ea typeface="DengXian"/>
                          <a:cs typeface="Arial" panose="020B0604020202020204" pitchFamily="34" charset="0"/>
                        </a:rPr>
                        <a:t>MRMB </a:t>
                      </a:r>
                      <a:r>
                        <a:rPr lang="en-US" sz="1000" baseline="0" dirty="0" err="1" smtClean="0">
                          <a:effectLst/>
                          <a:latin typeface="Arial" panose="020B0604020202020204" pitchFamily="34" charset="0"/>
                          <a:ea typeface="DengXian"/>
                          <a:cs typeface="Arial" panose="020B0604020202020204" pitchFamily="34" charset="0"/>
                        </a:rPr>
                        <a:t>Kbank</a:t>
                      </a:r>
                      <a:r>
                        <a:rPr lang="en-US" sz="1000" baseline="0" dirty="0" smtClean="0">
                          <a:effectLst/>
                          <a:latin typeface="Arial" panose="020B0604020202020204" pitchFamily="34" charset="0"/>
                          <a:ea typeface="DengXian"/>
                          <a:cs typeface="Arial" panose="020B0604020202020204" pitchFamily="34" charset="0"/>
                        </a:rPr>
                        <a:t>)</a:t>
                      </a:r>
                      <a:endParaRPr lang="en-US" sz="1000" dirty="0">
                        <a:effectLst/>
                        <a:latin typeface="Arial" panose="020B0604020202020204" pitchFamily="34" charset="0"/>
                        <a:ea typeface="DengXian"/>
                        <a:cs typeface="Arial" panose="020B0604020202020204" pitchFamily="34" charset="0"/>
                      </a:endParaRPr>
                    </a:p>
                  </a:txBody>
                  <a:tcPr marL="0" marR="0" marT="0" marB="0" anchor="ctr">
                    <a:solidFill>
                      <a:schemeClr val="bg1">
                        <a:lumMod val="95000"/>
                      </a:schemeClr>
                    </a:solidFill>
                  </a:tcPr>
                </a:tc>
                <a:extLst>
                  <a:ext uri="{0D108BD9-81ED-4DB2-BD59-A6C34878D82A}">
                    <a16:rowId xmlns:a16="http://schemas.microsoft.com/office/drawing/2014/main" val="4289225966"/>
                  </a:ext>
                </a:extLst>
              </a:tr>
              <a:tr h="187755">
                <a:tc>
                  <a:txBody>
                    <a:bodyPr/>
                    <a:lstStyle/>
                    <a:p>
                      <a:pPr marL="0" marR="0" algn="ctr">
                        <a:spcBef>
                          <a:spcPts val="0"/>
                        </a:spcBef>
                        <a:spcAft>
                          <a:spcPts val="0"/>
                        </a:spcAft>
                      </a:pPr>
                      <a:r>
                        <a:rPr lang="en-US" sz="1200" dirty="0" smtClean="0">
                          <a:effectLst/>
                          <a:latin typeface="+mn-lt"/>
                          <a:ea typeface="+mn-ea"/>
                        </a:rPr>
                        <a:t>Asset</a:t>
                      </a:r>
                      <a:endParaRPr lang="en-US" sz="1200" dirty="0">
                        <a:effectLst/>
                        <a:latin typeface="+mn-lt"/>
                        <a:ea typeface="DengXian"/>
                      </a:endParaRPr>
                    </a:p>
                  </a:txBody>
                  <a:tcPr marL="0" marR="0" marT="0" marB="0" anchor="ctr">
                    <a:solidFill>
                      <a:srgbClr val="81B29A"/>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cs typeface="Arial" panose="020B0604020202020204" pitchFamily="34" charset="0"/>
                        </a:rPr>
                        <a:t>TBA</a:t>
                      </a:r>
                    </a:p>
                    <a:p>
                      <a:pPr marL="0" marR="0" algn="ctr">
                        <a:spcBef>
                          <a:spcPts val="0"/>
                        </a:spcBef>
                        <a:spcAft>
                          <a:spcPts val="0"/>
                        </a:spcAft>
                      </a:pPr>
                      <a:endParaRPr lang="en-US" sz="1000" dirty="0">
                        <a:effectLst/>
                        <a:latin typeface="Arial" panose="020B0604020202020204" pitchFamily="34" charset="0"/>
                        <a:ea typeface="DengXian"/>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chemeClr val="bg1">
                        <a:lumMod val="95000"/>
                      </a:schemeClr>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cs typeface="Arial" panose="020B0604020202020204" pitchFamily="34" charset="0"/>
                        </a:rPr>
                        <a:t>TBA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95000"/>
                      </a:schemeClr>
                    </a:solidFill>
                  </a:tcPr>
                </a:tc>
                <a:tc>
                  <a:txBody>
                    <a:bodyPr/>
                    <a:lstStyle/>
                    <a:p>
                      <a:pPr marL="0" marR="0" algn="ctr">
                        <a:spcBef>
                          <a:spcPts val="0"/>
                        </a:spcBef>
                        <a:spcAft>
                          <a:spcPts val="0"/>
                        </a:spcAft>
                      </a:pPr>
                      <a:r>
                        <a:rPr lang="en-US" sz="1000" dirty="0" smtClean="0">
                          <a:effectLst/>
                          <a:latin typeface="Arial" panose="020B0604020202020204" pitchFamily="34" charset="0"/>
                          <a:ea typeface="DengXian"/>
                          <a:cs typeface="Arial" panose="020B0604020202020204" pitchFamily="34" charset="0"/>
                        </a:rPr>
                        <a:t>1,102.12 MRMB</a:t>
                      </a:r>
                      <a:endParaRPr lang="en-US" sz="1000"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chemeClr val="bg1">
                        <a:lumMod val="95000"/>
                      </a:schemeClr>
                    </a:solidFill>
                  </a:tcPr>
                </a:tc>
                <a:tc>
                  <a:txBody>
                    <a:bodyPr/>
                    <a:lstStyle/>
                    <a:p>
                      <a:pPr marL="0" marR="0" algn="ctr">
                        <a:spcBef>
                          <a:spcPts val="0"/>
                        </a:spcBef>
                        <a:spcAft>
                          <a:spcPts val="0"/>
                        </a:spcAft>
                      </a:pPr>
                      <a:r>
                        <a:rPr lang="en-US" sz="1000" dirty="0" smtClean="0">
                          <a:effectLst/>
                          <a:latin typeface="Arial" panose="020B0604020202020204" pitchFamily="34" charset="0"/>
                          <a:ea typeface="DengXian"/>
                          <a:cs typeface="Arial" panose="020B0604020202020204" pitchFamily="34" charset="0"/>
                        </a:rPr>
                        <a:t>826.33</a:t>
                      </a:r>
                      <a:r>
                        <a:rPr lang="en-US" sz="1000" baseline="0" dirty="0" smtClean="0">
                          <a:effectLst/>
                          <a:latin typeface="Arial" panose="020B0604020202020204" pitchFamily="34" charset="0"/>
                          <a:ea typeface="DengXian"/>
                          <a:cs typeface="Arial" panose="020B0604020202020204" pitchFamily="34" charset="0"/>
                        </a:rPr>
                        <a:t> MRMB</a:t>
                      </a:r>
                      <a:endParaRPr lang="en-US" sz="1000" dirty="0">
                        <a:effectLst/>
                        <a:latin typeface="Arial" panose="020B0604020202020204" pitchFamily="34" charset="0"/>
                        <a:ea typeface="DengXian"/>
                        <a:cs typeface="Arial" panose="020B0604020202020204" pitchFamily="34" charset="0"/>
                      </a:endParaRPr>
                    </a:p>
                  </a:txBody>
                  <a:tcPr marL="0" marR="0" marT="0" marB="0" anchor="ctr">
                    <a:solidFill>
                      <a:schemeClr val="bg1">
                        <a:lumMod val="95000"/>
                      </a:schemeClr>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233.48</a:t>
                      </a:r>
                      <a:r>
                        <a:rPr lang="en-US" sz="1000" baseline="0" dirty="0" smtClean="0">
                          <a:effectLst/>
                          <a:latin typeface="Arial" panose="020B0604020202020204" pitchFamily="34" charset="0"/>
                          <a:ea typeface="DengXian"/>
                          <a:cs typeface="Arial" panose="020B0604020202020204" pitchFamily="34" charset="0"/>
                        </a:rPr>
                        <a:t> MRMB</a:t>
                      </a:r>
                      <a:endParaRPr lang="en-US" sz="10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lumMod val="95000"/>
                      </a:schemeClr>
                    </a:solidFill>
                  </a:tcPr>
                </a:tc>
                <a:tc>
                  <a:txBody>
                    <a:bodyPr/>
                    <a:lstStyle/>
                    <a:p>
                      <a:pPr marL="0" marR="0" algn="ctr">
                        <a:spcBef>
                          <a:spcPts val="0"/>
                        </a:spcBef>
                        <a:spcAft>
                          <a:spcPts val="0"/>
                        </a:spcAft>
                      </a:pPr>
                      <a:r>
                        <a:rPr lang="en-US" sz="1000" dirty="0" smtClean="0">
                          <a:effectLst/>
                          <a:latin typeface="Arial" panose="020B0604020202020204" pitchFamily="34" charset="0"/>
                          <a:ea typeface="DengXian"/>
                          <a:cs typeface="Arial" panose="020B0604020202020204" pitchFamily="34" charset="0"/>
                        </a:rPr>
                        <a:t>826.33</a:t>
                      </a:r>
                      <a:r>
                        <a:rPr lang="en-US" sz="1000" baseline="0" dirty="0" smtClean="0">
                          <a:effectLst/>
                          <a:latin typeface="Arial" panose="020B0604020202020204" pitchFamily="34" charset="0"/>
                          <a:ea typeface="DengXian"/>
                          <a:cs typeface="Arial" panose="020B0604020202020204" pitchFamily="34" charset="0"/>
                        </a:rPr>
                        <a:t> MRMB</a:t>
                      </a:r>
                      <a:endParaRPr lang="en-US" sz="1000" dirty="0">
                        <a:effectLst/>
                        <a:latin typeface="Arial" panose="020B0604020202020204" pitchFamily="34" charset="0"/>
                        <a:ea typeface="DengXian"/>
                        <a:cs typeface="Arial" panose="020B0604020202020204" pitchFamily="34" charset="0"/>
                      </a:endParaRPr>
                    </a:p>
                  </a:txBody>
                  <a:tcPr marL="0" marR="0" marT="0" marB="0" anchor="ctr">
                    <a:solidFill>
                      <a:schemeClr val="bg1">
                        <a:lumMod val="95000"/>
                      </a:schemeClr>
                    </a:solidFill>
                  </a:tcPr>
                </a:tc>
                <a:extLst>
                  <a:ext uri="{0D108BD9-81ED-4DB2-BD59-A6C34878D82A}">
                    <a16:rowId xmlns:a16="http://schemas.microsoft.com/office/drawing/2014/main" val="283786075"/>
                  </a:ext>
                </a:extLst>
              </a:tr>
              <a:tr h="95350">
                <a:tc>
                  <a:txBody>
                    <a:bodyPr/>
                    <a:lstStyle/>
                    <a:p>
                      <a:pPr marL="0" marR="0" algn="ctr">
                        <a:spcBef>
                          <a:spcPts val="0"/>
                        </a:spcBef>
                        <a:spcAft>
                          <a:spcPts val="0"/>
                        </a:spcAft>
                      </a:pPr>
                      <a:r>
                        <a:rPr lang="en-US" sz="1200" dirty="0" smtClean="0">
                          <a:effectLst/>
                          <a:latin typeface="+mn-lt"/>
                          <a:ea typeface="+mn-ea"/>
                        </a:rPr>
                        <a:t>Liability</a:t>
                      </a:r>
                      <a:endParaRPr lang="en-US" sz="1200" dirty="0">
                        <a:effectLst/>
                        <a:latin typeface="+mn-lt"/>
                        <a:ea typeface="DengXian"/>
                      </a:endParaRPr>
                    </a:p>
                  </a:txBody>
                  <a:tcPr marL="0" marR="0" marT="0" marB="0" anchor="ctr">
                    <a:solidFill>
                      <a:srgbClr val="81B29A"/>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Arial" panose="020B0604020202020204" pitchFamily="34" charset="0"/>
                          <a:ea typeface="+mn-ea"/>
                          <a:cs typeface="Arial" panose="020B0604020202020204" pitchFamily="34" charset="0"/>
                        </a:rPr>
                        <a:t>TBA</a:t>
                      </a:r>
                    </a:p>
                  </a:txBody>
                  <a:tcPr marL="0" marR="0" marT="0" marB="0" anchor="ctr">
                    <a:lnR w="12700" cap="flat" cmpd="sng" algn="ctr">
                      <a:solidFill>
                        <a:schemeClr val="bg1"/>
                      </a:solidFill>
                      <a:prstDash val="solid"/>
                      <a:round/>
                      <a:headEnd type="none" w="med" len="med"/>
                      <a:tailEnd type="none" w="med" len="med"/>
                    </a:lnR>
                    <a:solidFill>
                      <a:schemeClr val="bg1">
                        <a:lumMod val="95000"/>
                      </a:schemeClr>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Arial" panose="020B0604020202020204" pitchFamily="34" charset="0"/>
                          <a:ea typeface="+mn-ea"/>
                          <a:cs typeface="Arial" panose="020B0604020202020204" pitchFamily="34" charset="0"/>
                        </a:rPr>
                        <a:t>TBA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95000"/>
                      </a:schemeClr>
                    </a:solidFill>
                  </a:tcPr>
                </a:tc>
                <a:tc>
                  <a:txBody>
                    <a:bodyPr/>
                    <a:lstStyle/>
                    <a:p>
                      <a:pPr marL="0" marR="0" algn="ctr">
                        <a:spcBef>
                          <a:spcPts val="0"/>
                        </a:spcBef>
                        <a:spcAft>
                          <a:spcPts val="0"/>
                        </a:spcAft>
                      </a:pPr>
                      <a:r>
                        <a:rPr lang="en-US" sz="1000" dirty="0" smtClean="0">
                          <a:solidFill>
                            <a:schemeClr val="tx1"/>
                          </a:solidFill>
                          <a:effectLst/>
                          <a:latin typeface="Arial" panose="020B0604020202020204" pitchFamily="34" charset="0"/>
                          <a:ea typeface="DengXian"/>
                          <a:cs typeface="Arial" panose="020B0604020202020204" pitchFamily="34" charset="0"/>
                        </a:rPr>
                        <a:t>98.36 MRMB</a:t>
                      </a:r>
                      <a:endParaRPr lang="en-US" sz="1000" dirty="0">
                        <a:solidFill>
                          <a:schemeClr val="tx1"/>
                        </a:solidFill>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chemeClr val="bg1">
                        <a:lumMod val="95000"/>
                      </a:schemeClr>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367.08 MRMB</a:t>
                      </a:r>
                    </a:p>
                  </a:txBody>
                  <a:tcPr marL="0" marR="0" marT="0" marB="0" anchor="ctr">
                    <a:solidFill>
                      <a:schemeClr val="bg1">
                        <a:lumMod val="95000"/>
                      </a:schemeClr>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31.03 MRMB</a:t>
                      </a:r>
                    </a:p>
                  </a:txBody>
                  <a:tcPr marL="0" marR="0" marT="0" marB="0" anchor="ctr">
                    <a:solidFill>
                      <a:schemeClr val="bg1">
                        <a:lumMod val="95000"/>
                      </a:schemeClr>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367.08 MRMB</a:t>
                      </a:r>
                    </a:p>
                  </a:txBody>
                  <a:tcPr marL="0" marR="0" marT="0" marB="0" anchor="ctr">
                    <a:solidFill>
                      <a:schemeClr val="bg1">
                        <a:lumMod val="95000"/>
                      </a:schemeClr>
                    </a:solidFill>
                  </a:tcPr>
                </a:tc>
                <a:extLst>
                  <a:ext uri="{0D108BD9-81ED-4DB2-BD59-A6C34878D82A}">
                    <a16:rowId xmlns:a16="http://schemas.microsoft.com/office/drawing/2014/main" val="586594523"/>
                  </a:ext>
                </a:extLst>
              </a:tr>
              <a:tr h="187755">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DengXian"/>
                        </a:rPr>
                        <a:t>Critical PD</a:t>
                      </a:r>
                    </a:p>
                  </a:txBody>
                  <a:tcPr marL="0" marR="0" marT="0" marB="0" anchor="ctr">
                    <a:solidFill>
                      <a:srgbClr val="E07A5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cs typeface="Arial" panose="020B0604020202020204" pitchFamily="34" charset="0"/>
                        </a:rPr>
                        <a:t>TBA</a:t>
                      </a:r>
                    </a:p>
                    <a:p>
                      <a:pPr marL="0" marR="0" indent="0" algn="ctr" defTabSz="771626" rtl="0" eaLnBrk="1" fontAlgn="auto" latinLnBrk="0" hangingPunct="1">
                        <a:lnSpc>
                          <a:spcPct val="100000"/>
                        </a:lnSpc>
                        <a:spcBef>
                          <a:spcPts val="0"/>
                        </a:spcBef>
                        <a:spcAft>
                          <a:spcPts val="0"/>
                        </a:spcAft>
                        <a:buClrTx/>
                        <a:buSzTx/>
                        <a:buFontTx/>
                        <a:buNone/>
                        <a:tabLst/>
                        <a:defRPr/>
                      </a:pP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cs typeface="Arial" panose="020B0604020202020204" pitchFamily="34" charset="0"/>
                        </a:rPr>
                        <a:t>TBA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F3CABF"/>
                    </a:solidFill>
                  </a:tcPr>
                </a:tc>
                <a:tc>
                  <a:txBody>
                    <a:bodyPr/>
                    <a:lstStyle/>
                    <a:p>
                      <a:pPr marL="0" marR="0" algn="ctr">
                        <a:spcBef>
                          <a:spcPts val="0"/>
                        </a:spcBef>
                        <a:spcAft>
                          <a:spcPts val="0"/>
                        </a:spcAft>
                      </a:pPr>
                      <a:r>
                        <a:rPr lang="en-US" sz="800" dirty="0" smtClean="0">
                          <a:effectLst/>
                          <a:latin typeface="Arial" panose="020B0604020202020204" pitchFamily="34" charset="0"/>
                          <a:ea typeface="DengXian"/>
                          <a:cs typeface="Arial" panose="020B0604020202020204" pitchFamily="34" charset="0"/>
                        </a:rPr>
                        <a:t>TBA</a:t>
                      </a:r>
                      <a:endParaRPr lang="en-US" sz="800"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TBA</a:t>
                      </a:r>
                    </a:p>
                  </a:txBody>
                  <a:tcPr marL="0" marR="0" marT="0" marB="0" anchor="ctr">
                    <a:solidFill>
                      <a:srgbClr val="F3CABF"/>
                    </a:solidFill>
                  </a:tcPr>
                </a:tc>
                <a:tc>
                  <a:txBody>
                    <a:bodyPr/>
                    <a:lstStyle/>
                    <a:p>
                      <a:pPr marL="0" marR="0" algn="ctr">
                        <a:spcBef>
                          <a:spcPts val="0"/>
                        </a:spcBef>
                        <a:spcAft>
                          <a:spcPts val="0"/>
                        </a:spcAft>
                      </a:pPr>
                      <a:r>
                        <a:rPr lang="en-US" sz="800" dirty="0" smtClean="0">
                          <a:effectLst/>
                          <a:latin typeface="Arial" panose="020B0604020202020204" pitchFamily="34" charset="0"/>
                          <a:ea typeface="DengXian"/>
                          <a:cs typeface="Arial" panose="020B0604020202020204" pitchFamily="34" charset="0"/>
                        </a:rPr>
                        <a:t>24%</a:t>
                      </a: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11%</a:t>
                      </a:r>
                    </a:p>
                  </a:txBody>
                  <a:tcPr marL="0" marR="0" marT="0" marB="0" anchor="ctr">
                    <a:solidFill>
                      <a:srgbClr val="F3CABF"/>
                    </a:solidFill>
                  </a:tcPr>
                </a:tc>
                <a:extLst>
                  <a:ext uri="{0D108BD9-81ED-4DB2-BD59-A6C34878D82A}">
                    <a16:rowId xmlns:a16="http://schemas.microsoft.com/office/drawing/2014/main" val="2293762632"/>
                  </a:ext>
                </a:extLst>
              </a:tr>
              <a:tr h="286051">
                <a:tc>
                  <a:txBody>
                    <a:bodyPr/>
                    <a:lstStyle/>
                    <a:p>
                      <a:pPr marL="0" marR="0" algn="ctr">
                        <a:spcBef>
                          <a:spcPts val="0"/>
                        </a:spcBef>
                        <a:spcAft>
                          <a:spcPts val="0"/>
                        </a:spcAft>
                      </a:pPr>
                      <a:r>
                        <a:rPr lang="en-US" sz="1200" dirty="0" smtClean="0">
                          <a:effectLst/>
                          <a:latin typeface="+mn-lt"/>
                          <a:ea typeface="DengXian"/>
                        </a:rPr>
                        <a:t>B</a:t>
                      </a:r>
                    </a:p>
                    <a:p>
                      <a:pPr marL="0" marR="0" indent="0" algn="ctr" defTabSz="771626"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DengXian"/>
                        </a:rPr>
                        <a:t>Probability of Failed Buyback</a:t>
                      </a:r>
                    </a:p>
                  </a:txBody>
                  <a:tcPr marL="0" marR="0" marT="0" marB="0" anchor="ctr">
                    <a:solidFill>
                      <a:srgbClr val="E07A5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cs typeface="Arial" panose="020B0604020202020204" pitchFamily="34" charset="0"/>
                        </a:rPr>
                        <a:t>TBA</a:t>
                      </a:r>
                    </a:p>
                    <a:p>
                      <a:pPr marL="0" marR="0" indent="0" algn="ctr" defTabSz="771626" rtl="0" eaLnBrk="1" fontAlgn="auto" latinLnBrk="0" hangingPunct="1">
                        <a:lnSpc>
                          <a:spcPct val="100000"/>
                        </a:lnSpc>
                        <a:spcBef>
                          <a:spcPts val="0"/>
                        </a:spcBef>
                        <a:spcAft>
                          <a:spcPts val="0"/>
                        </a:spcAft>
                        <a:buClrTx/>
                        <a:buSzTx/>
                        <a:buFontTx/>
                        <a:buNone/>
                        <a:tabLst/>
                        <a:defRPr/>
                      </a:pP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lnR w="12700" cap="flat" cmpd="sng" algn="ctr">
                      <a:solidFill>
                        <a:schemeClr val="bg1"/>
                      </a:solidFill>
                      <a:prstDash val="solid"/>
                      <a:round/>
                      <a:headEnd type="none" w="med" len="med"/>
                      <a:tailEnd type="none" w="med" len="med"/>
                    </a:ln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cs typeface="Arial" panose="020B0604020202020204" pitchFamily="34" charset="0"/>
                        </a:rPr>
                        <a:t>TBA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F3CABF"/>
                    </a:solidFill>
                  </a:tcPr>
                </a:tc>
                <a:tc>
                  <a:txBody>
                    <a:bodyPr/>
                    <a:lstStyle/>
                    <a:p>
                      <a:pPr marL="0" marR="0" algn="ctr">
                        <a:spcBef>
                          <a:spcPts val="0"/>
                        </a:spcBef>
                        <a:spcAft>
                          <a:spcPts val="0"/>
                        </a:spcAft>
                      </a:pPr>
                      <a:r>
                        <a:rPr lang="en-US" sz="800" dirty="0" smtClean="0">
                          <a:effectLst/>
                          <a:latin typeface="Arial" panose="020B0604020202020204" pitchFamily="34" charset="0"/>
                          <a:ea typeface="DengXian"/>
                          <a:cs typeface="Arial" panose="020B0604020202020204" pitchFamily="34" charset="0"/>
                        </a:rPr>
                        <a:t>TBA</a:t>
                      </a:r>
                      <a:endParaRPr lang="en-US" sz="800" dirty="0">
                        <a:effectLst/>
                        <a:latin typeface="Arial" panose="020B0604020202020204" pitchFamily="34" charset="0"/>
                        <a:ea typeface="DengXian"/>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TBA</a:t>
                      </a:r>
                    </a:p>
                  </a:txBody>
                  <a:tcPr marL="0" marR="0" marT="0" marB="0" anchor="ctr">
                    <a:solidFill>
                      <a:srgbClr val="F3CABF"/>
                    </a:solidFill>
                  </a:tcPr>
                </a:tc>
                <a:tc>
                  <a:txBody>
                    <a:bodyPr/>
                    <a:lstStyle/>
                    <a:p>
                      <a:pPr marL="0" marR="0" algn="ctr">
                        <a:spcBef>
                          <a:spcPts val="0"/>
                        </a:spcBef>
                        <a:spcAft>
                          <a:spcPts val="0"/>
                        </a:spcAft>
                      </a:pPr>
                      <a:r>
                        <a:rPr lang="en-US" sz="800" dirty="0" smtClean="0">
                          <a:effectLst/>
                          <a:latin typeface="Arial" panose="020B0604020202020204" pitchFamily="34" charset="0"/>
                          <a:ea typeface="DengXian"/>
                          <a:cs typeface="Arial" panose="020B0604020202020204" pitchFamily="34" charset="0"/>
                        </a:rPr>
                        <a:t>0.23%</a:t>
                      </a: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0.5%</a:t>
                      </a: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extLst>
                  <a:ext uri="{0D108BD9-81ED-4DB2-BD59-A6C34878D82A}">
                    <a16:rowId xmlns:a16="http://schemas.microsoft.com/office/drawing/2014/main" val="1624522778"/>
                  </a:ext>
                </a:extLst>
              </a:tr>
              <a:tr h="63567">
                <a:tc>
                  <a:txBody>
                    <a:bodyPr/>
                    <a:lstStyle/>
                    <a:p>
                      <a:pPr marL="0" marR="0" algn="ctr">
                        <a:spcBef>
                          <a:spcPts val="0"/>
                        </a:spcBef>
                        <a:spcAft>
                          <a:spcPts val="0"/>
                        </a:spcAft>
                      </a:pPr>
                      <a:endParaRPr lang="en-US" sz="800" dirty="0">
                        <a:effectLst/>
                        <a:latin typeface="+mn-lt"/>
                        <a:ea typeface="DengXian"/>
                      </a:endParaRPr>
                    </a:p>
                  </a:txBody>
                  <a:tcPr marL="0" marR="0" marT="0" marB="0" anchor="ctr">
                    <a:solidFill>
                      <a:schemeClr val="bg1"/>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algn="ctr"/>
                      <a:endParaRPr lang="en-US" sz="800" dirty="0">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marL="0" marR="0" algn="ctr">
                        <a:spcBef>
                          <a:spcPts val="0"/>
                        </a:spcBef>
                        <a:spcAft>
                          <a:spcPts val="0"/>
                        </a:spcAft>
                      </a:pPr>
                      <a:endParaRPr lang="en-US" sz="800" dirty="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algn="ctr"/>
                      <a:endParaRPr lang="en-US" sz="800"/>
                    </a:p>
                  </a:txBody>
                  <a:tcPr marL="0" marR="0" marT="0" marB="0" anchor="ctr">
                    <a:solidFill>
                      <a:schemeClr val="bg1"/>
                    </a:solidFill>
                  </a:tcPr>
                </a:tc>
                <a:tc>
                  <a:txBody>
                    <a:bodyPr/>
                    <a:lstStyle/>
                    <a:p>
                      <a:pPr marL="0" marR="0" algn="ctr">
                        <a:spcBef>
                          <a:spcPts val="0"/>
                        </a:spcBef>
                        <a:spcAft>
                          <a:spcPts val="0"/>
                        </a:spcAft>
                      </a:pP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4084000357"/>
                  </a:ext>
                </a:extLst>
              </a:tr>
              <a:tr h="187755">
                <a:tc>
                  <a:txBody>
                    <a:bodyPr/>
                    <a:lstStyle/>
                    <a:p>
                      <a:pPr marL="0" marR="0" algn="ctr">
                        <a:spcBef>
                          <a:spcPts val="0"/>
                        </a:spcBef>
                        <a:spcAft>
                          <a:spcPts val="0"/>
                        </a:spcAft>
                      </a:pPr>
                      <a:r>
                        <a:rPr lang="en-US" sz="1200" dirty="0" smtClean="0">
                          <a:effectLst/>
                          <a:latin typeface="+mn-lt"/>
                          <a:ea typeface="DengXian"/>
                        </a:rPr>
                        <a:t>ECL</a:t>
                      </a:r>
                      <a:r>
                        <a:rPr lang="en-US" sz="1200" baseline="0" dirty="0" smtClean="0">
                          <a:effectLst/>
                          <a:latin typeface="+mn-lt"/>
                          <a:ea typeface="DengXian"/>
                        </a:rPr>
                        <a:t> w Fallback</a:t>
                      </a:r>
                      <a:endParaRPr lang="en-US" sz="1200" dirty="0">
                        <a:effectLst/>
                        <a:latin typeface="+mn-lt"/>
                        <a:ea typeface="DengXian"/>
                      </a:endParaRPr>
                    </a:p>
                  </a:txBody>
                  <a:tcPr marL="0" marR="0" marT="0" marB="0" anchor="ctr">
                    <a:solidFill>
                      <a:srgbClr val="E07A5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cs typeface="Arial" panose="020B0604020202020204" pitchFamily="34" charset="0"/>
                        </a:rPr>
                        <a:t>TBA</a:t>
                      </a:r>
                    </a:p>
                    <a:p>
                      <a:pPr marL="0" marR="0" indent="0" algn="ctr" defTabSz="771626" rtl="0" eaLnBrk="1" fontAlgn="auto" latinLnBrk="0" hangingPunct="1">
                        <a:lnSpc>
                          <a:spcPct val="100000"/>
                        </a:lnSpc>
                        <a:spcBef>
                          <a:spcPts val="0"/>
                        </a:spcBef>
                        <a:spcAft>
                          <a:spcPts val="0"/>
                        </a:spcAft>
                        <a:buClrTx/>
                        <a:buSzTx/>
                        <a:buFontTx/>
                        <a:buNone/>
                        <a:tabLst/>
                        <a:defRPr/>
                      </a:pP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tc>
                  <a:txBody>
                    <a:bodyPr/>
                    <a:lstStyle/>
                    <a:p>
                      <a:pPr marL="0" marR="0" algn="ctr" defTabSz="771626" rtl="0" eaLnBrk="1" latinLnBrk="0" hangingPunct="1">
                        <a:spcBef>
                          <a:spcPts val="0"/>
                        </a:spcBef>
                        <a:spcAft>
                          <a:spcPts val="0"/>
                        </a:spcAft>
                      </a:pPr>
                      <a:r>
                        <a:rPr lang="en-US" sz="800" kern="1200" dirty="0" smtClean="0">
                          <a:solidFill>
                            <a:schemeClr val="dk1"/>
                          </a:solidFill>
                          <a:effectLst/>
                          <a:latin typeface="Arial" panose="020B0604020202020204" pitchFamily="34" charset="0"/>
                          <a:ea typeface="DengXian"/>
                          <a:cs typeface="Arial" panose="020B0604020202020204" pitchFamily="34" charset="0"/>
                        </a:rPr>
                        <a:t>1%</a:t>
                      </a:r>
                      <a:endParaRPr lang="en-US" sz="800" kern="1200" dirty="0">
                        <a:solidFill>
                          <a:schemeClr val="dk1"/>
                        </a:solidFill>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tc>
                  <a:txBody>
                    <a:bodyPr/>
                    <a:lstStyle/>
                    <a:p>
                      <a:pPr marL="0" marR="0" algn="ctr">
                        <a:spcBef>
                          <a:spcPts val="0"/>
                        </a:spcBef>
                        <a:spcAft>
                          <a:spcPts val="0"/>
                        </a:spcAft>
                      </a:pPr>
                      <a:r>
                        <a:rPr lang="en-US" sz="800" dirty="0" smtClean="0">
                          <a:effectLst/>
                          <a:latin typeface="Arial" panose="020B0604020202020204" pitchFamily="34" charset="0"/>
                          <a:ea typeface="DengXian"/>
                          <a:cs typeface="Arial" panose="020B0604020202020204" pitchFamily="34" charset="0"/>
                        </a:rPr>
                        <a:t>1%</a:t>
                      </a:r>
                      <a:endParaRPr lang="en-US" sz="800" dirty="0">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TBA</a:t>
                      </a:r>
                    </a:p>
                    <a:p>
                      <a:pPr algn="ctr"/>
                      <a:endParaRPr lang="en-US" sz="800" dirty="0"/>
                    </a:p>
                  </a:txBody>
                  <a:tcPr marL="0" marR="0" marT="0" marB="0" anchor="ctr">
                    <a:solidFill>
                      <a:srgbClr val="F3CABF"/>
                    </a:solidFill>
                  </a:tcPr>
                </a:tc>
                <a:tc>
                  <a:txBody>
                    <a:bodyPr/>
                    <a:lstStyle/>
                    <a:p>
                      <a:pPr marL="0" marR="0" algn="ctr">
                        <a:spcBef>
                          <a:spcPts val="0"/>
                        </a:spcBef>
                        <a:spcAft>
                          <a:spcPts val="0"/>
                        </a:spcAft>
                      </a:pPr>
                      <a:r>
                        <a:rPr lang="en-US" sz="800" dirty="0" smtClean="0">
                          <a:effectLst/>
                          <a:latin typeface="Arial" panose="020B0604020202020204" pitchFamily="34" charset="0"/>
                          <a:ea typeface="DengXian"/>
                          <a:cs typeface="Arial" panose="020B0604020202020204" pitchFamily="34" charset="0"/>
                        </a:rPr>
                        <a:t>0.012%</a:t>
                      </a: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0.034%</a:t>
                      </a:r>
                    </a:p>
                  </a:txBody>
                  <a:tcPr marL="0" marR="0" marT="0" marB="0" anchor="ctr">
                    <a:solidFill>
                      <a:srgbClr val="F3CABF"/>
                    </a:solidFill>
                  </a:tcPr>
                </a:tc>
                <a:extLst>
                  <a:ext uri="{0D108BD9-81ED-4DB2-BD59-A6C34878D82A}">
                    <a16:rowId xmlns:a16="http://schemas.microsoft.com/office/drawing/2014/main" val="3341675948"/>
                  </a:ext>
                </a:extLst>
              </a:tr>
              <a:tr h="187755">
                <a:tc>
                  <a:txBody>
                    <a:bodyPr/>
                    <a:lstStyle/>
                    <a:p>
                      <a:pPr marL="0" marR="0" algn="ctr">
                        <a:spcBef>
                          <a:spcPts val="0"/>
                        </a:spcBef>
                        <a:spcAft>
                          <a:spcPts val="0"/>
                        </a:spcAft>
                      </a:pPr>
                      <a:r>
                        <a:rPr lang="en-US" sz="1200" dirty="0" smtClean="0">
                          <a:effectLst/>
                          <a:latin typeface="+mn-lt"/>
                          <a:ea typeface="DengXian"/>
                        </a:rPr>
                        <a:t>EBPT-ECL</a:t>
                      </a:r>
                      <a:endParaRPr lang="en-US" sz="1200" dirty="0">
                        <a:effectLst/>
                        <a:latin typeface="+mn-lt"/>
                        <a:ea typeface="DengXian"/>
                      </a:endParaRPr>
                    </a:p>
                  </a:txBody>
                  <a:tcPr marL="0" marR="0" marT="0" marB="0" anchor="ctr">
                    <a:solidFill>
                      <a:srgbClr val="E07A5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cs typeface="Arial" panose="020B0604020202020204" pitchFamily="34" charset="0"/>
                        </a:rPr>
                        <a:t>TBA</a:t>
                      </a:r>
                    </a:p>
                    <a:p>
                      <a:pPr marL="0" marR="0" indent="0" algn="ctr" defTabSz="771626" rtl="0" eaLnBrk="1" fontAlgn="auto" latinLnBrk="0" hangingPunct="1">
                        <a:lnSpc>
                          <a:spcPct val="100000"/>
                        </a:lnSpc>
                        <a:spcBef>
                          <a:spcPts val="0"/>
                        </a:spcBef>
                        <a:spcAft>
                          <a:spcPts val="0"/>
                        </a:spcAft>
                        <a:buClrTx/>
                        <a:buSzTx/>
                        <a:buFontTx/>
                        <a:buNone/>
                        <a:tabLst/>
                        <a:defRPr/>
                      </a:pP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TBA</a:t>
                      </a:r>
                    </a:p>
                    <a:p>
                      <a:pPr algn="ctr"/>
                      <a:endParaRPr lang="en-US" sz="800" dirty="0">
                        <a:latin typeface="Arial" panose="020B0604020202020204" pitchFamily="34" charset="0"/>
                        <a:cs typeface="Arial" panose="020B0604020202020204" pitchFamily="34" charset="0"/>
                      </a:endParaRPr>
                    </a:p>
                  </a:txBody>
                  <a:tcPr marL="0" marR="0" marT="0" marB="0" anchor="ct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TBA</a:t>
                      </a:r>
                    </a:p>
                    <a:p>
                      <a:pPr marL="0" marR="0" algn="ctr">
                        <a:spcBef>
                          <a:spcPts val="0"/>
                        </a:spcBef>
                        <a:spcAft>
                          <a:spcPts val="0"/>
                        </a:spcAft>
                      </a:pPr>
                      <a:endParaRPr lang="en-US" sz="800" dirty="0">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TBA</a:t>
                      </a:r>
                    </a:p>
                    <a:p>
                      <a:pPr algn="ctr"/>
                      <a:endParaRPr lang="en-US" sz="800" dirty="0"/>
                    </a:p>
                  </a:txBody>
                  <a:tcPr marL="0" marR="0" marT="0" marB="0" anchor="ctr">
                    <a:solidFill>
                      <a:srgbClr val="F3CABF"/>
                    </a:solidFill>
                  </a:tcPr>
                </a:tc>
                <a:tc>
                  <a:txBody>
                    <a:bodyPr/>
                    <a:lstStyle/>
                    <a:p>
                      <a:pPr marL="0" marR="0" algn="ctr">
                        <a:spcBef>
                          <a:spcPts val="0"/>
                        </a:spcBef>
                        <a:spcAft>
                          <a:spcPts val="0"/>
                        </a:spcAft>
                      </a:pPr>
                      <a:r>
                        <a:rPr lang="en-US" sz="800" dirty="0" smtClean="0">
                          <a:effectLst/>
                          <a:latin typeface="Arial" panose="020B0604020202020204" pitchFamily="34" charset="0"/>
                          <a:ea typeface="DengXian"/>
                          <a:cs typeface="Arial" panose="020B0604020202020204" pitchFamily="34" charset="0"/>
                        </a:rPr>
                        <a:t>3.19%</a:t>
                      </a: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rgbClr val="F3CABF"/>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800" dirty="0" smtClean="0">
                          <a:effectLst/>
                          <a:latin typeface="Arial" panose="020B0604020202020204" pitchFamily="34" charset="0"/>
                          <a:ea typeface="DengXian"/>
                          <a:cs typeface="Arial" panose="020B0604020202020204" pitchFamily="34" charset="0"/>
                        </a:rPr>
                        <a:t>3.17%</a:t>
                      </a:r>
                    </a:p>
                  </a:txBody>
                  <a:tcPr marL="0" marR="0" marT="0" marB="0" anchor="ctr">
                    <a:solidFill>
                      <a:srgbClr val="F3CABF"/>
                    </a:solidFill>
                  </a:tcPr>
                </a:tc>
                <a:extLst>
                  <a:ext uri="{0D108BD9-81ED-4DB2-BD59-A6C34878D82A}">
                    <a16:rowId xmlns:a16="http://schemas.microsoft.com/office/drawing/2014/main" val="3539238230"/>
                  </a:ext>
                </a:extLst>
              </a:tr>
              <a:tr h="253173">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endParaRPr lang="en-US" sz="800" dirty="0" smtClean="0">
                        <a:effectLst/>
                        <a:latin typeface="+mn-lt"/>
                        <a:ea typeface="DengXian"/>
                      </a:endParaRPr>
                    </a:p>
                  </a:txBody>
                  <a:tcPr marL="0" marR="0" marT="0" marB="0" anchor="ctr">
                    <a:solidFill>
                      <a:schemeClr val="bg1"/>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algn="ctr"/>
                      <a:endParaRPr lang="en-US" sz="800" dirty="0">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marL="0" marR="0" algn="ctr">
                        <a:spcBef>
                          <a:spcPts val="0"/>
                        </a:spcBef>
                        <a:spcAft>
                          <a:spcPts val="0"/>
                        </a:spcAft>
                      </a:pPr>
                      <a:endParaRPr lang="en-US" sz="800" dirty="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endParaRPr lang="en-US"/>
                    </a:p>
                  </a:txBody>
                  <a:tcPr marL="0" marR="0" marT="0" marB="0" anchor="ctr">
                    <a:solidFill>
                      <a:schemeClr val="bg1"/>
                    </a:solidFill>
                  </a:tcPr>
                </a:tc>
                <a:tc>
                  <a:txBody>
                    <a:bodyPr/>
                    <a:lstStyle/>
                    <a:p>
                      <a:pPr marL="0" marR="0" algn="ctr">
                        <a:spcBef>
                          <a:spcPts val="0"/>
                        </a:spcBef>
                        <a:spcAft>
                          <a:spcPts val="0"/>
                        </a:spcAft>
                      </a:pPr>
                      <a:endParaRPr lang="en-US" sz="8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endParaRPr lang="en-US" sz="10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2494050860"/>
                  </a:ext>
                </a:extLst>
              </a:tr>
              <a:tr h="572103">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effectLst/>
                          <a:latin typeface="+mn-lt"/>
                          <a:ea typeface="DengXian"/>
                        </a:rPr>
                        <a:t>Remarks</a:t>
                      </a:r>
                    </a:p>
                  </a:txBody>
                  <a:tcPr marL="0" marR="0" marT="0" marB="0" anchor="ctr">
                    <a:solidFill>
                      <a:schemeClr val="bg1"/>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Data issue</a:t>
                      </a:r>
                      <a:endParaRPr lang="en-US" sz="10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algn="ctr"/>
                      <a:endParaRPr lang="en-US" sz="2400" dirty="0">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marL="0" marR="0" algn="ctr">
                        <a:spcBef>
                          <a:spcPts val="0"/>
                        </a:spcBef>
                        <a:spcAft>
                          <a:spcPts val="0"/>
                        </a:spcAft>
                      </a:pPr>
                      <a:endParaRPr lang="en-US" sz="1000" dirty="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effectLst/>
                          <a:latin typeface="Arial" panose="020B0604020202020204" pitchFamily="34" charset="0"/>
                          <a:ea typeface="DengXian"/>
                          <a:cs typeface="Arial" panose="020B0604020202020204" pitchFamily="34" charset="0"/>
                        </a:rPr>
                        <a:t>Data</a:t>
                      </a:r>
                      <a:r>
                        <a:rPr lang="en-US" sz="1000" b="1" baseline="0" dirty="0" smtClean="0">
                          <a:solidFill>
                            <a:schemeClr val="tx1"/>
                          </a:solidFill>
                          <a:effectLst/>
                          <a:latin typeface="Arial" panose="020B0604020202020204" pitchFamily="34" charset="0"/>
                          <a:ea typeface="DengXian"/>
                          <a:cs typeface="Arial" panose="020B0604020202020204" pitchFamily="34" charset="0"/>
                        </a:rPr>
                        <a:t> issue</a:t>
                      </a:r>
                      <a:endParaRPr lang="en-US" sz="1000" b="1" dirty="0" smtClean="0">
                        <a:solidFill>
                          <a:schemeClr val="tx1"/>
                        </a:solidFill>
                        <a:effectLst/>
                        <a:latin typeface="Arial" panose="020B0604020202020204" pitchFamily="34" charset="0"/>
                        <a:ea typeface="DengXian"/>
                        <a:cs typeface="Arial" panose="020B0604020202020204" pitchFamily="34" charset="0"/>
                      </a:endParaRPr>
                    </a:p>
                    <a:p>
                      <a:pPr marL="0" marR="0" algn="ctr">
                        <a:spcBef>
                          <a:spcPts val="0"/>
                        </a:spcBef>
                        <a:spcAft>
                          <a:spcPts val="0"/>
                        </a:spcAft>
                      </a:pPr>
                      <a:endParaRPr lang="en-US" sz="1000" dirty="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marL="0" marR="0" algn="ctr">
                        <a:spcBef>
                          <a:spcPts val="0"/>
                        </a:spcBef>
                        <a:spcAft>
                          <a:spcPts val="0"/>
                        </a:spcAft>
                      </a:pPr>
                      <a:endParaRPr lang="en-US" sz="10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tc>
                  <a:txBody>
                    <a:bodyPr/>
                    <a:lstStyle/>
                    <a:p>
                      <a:pPr marL="0" marR="0" indent="0" algn="ctr" defTabSz="771626" rtl="0" eaLnBrk="1" fontAlgn="auto"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ea typeface="DengXian"/>
                          <a:cs typeface="Arial" panose="020B0604020202020204" pitchFamily="34" charset="0"/>
                        </a:rPr>
                        <a:t>Their portfolio data is too good to be true which</a:t>
                      </a:r>
                      <a:r>
                        <a:rPr lang="en-US" sz="1000" baseline="0" dirty="0" smtClean="0">
                          <a:effectLst/>
                          <a:latin typeface="Arial" panose="020B0604020202020204" pitchFamily="34" charset="0"/>
                          <a:ea typeface="DengXian"/>
                          <a:cs typeface="Arial" panose="020B0604020202020204" pitchFamily="34" charset="0"/>
                        </a:rPr>
                        <a:t> is very inconsistent with their vintages (bad)</a:t>
                      </a:r>
                      <a:endParaRPr lang="en-US" sz="1000" dirty="0" smtClean="0">
                        <a:effectLst/>
                        <a:latin typeface="Arial" panose="020B0604020202020204" pitchFamily="34" charset="0"/>
                        <a:ea typeface="DengXian"/>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4199108898"/>
                  </a:ext>
                </a:extLst>
              </a:tr>
            </a:tbl>
          </a:graphicData>
        </a:graphic>
      </p:graphicFrame>
      <p:sp>
        <p:nvSpPr>
          <p:cNvPr id="5" name="Diamond 4"/>
          <p:cNvSpPr/>
          <p:nvPr/>
        </p:nvSpPr>
        <p:spPr>
          <a:xfrm>
            <a:off x="239727" y="1143000"/>
            <a:ext cx="548640" cy="548640"/>
          </a:xfrm>
          <a:prstGeom prst="diamond">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sp>
        <p:nvSpPr>
          <p:cNvPr id="6" name="Diamond 5"/>
          <p:cNvSpPr/>
          <p:nvPr/>
        </p:nvSpPr>
        <p:spPr>
          <a:xfrm>
            <a:off x="239727" y="2209800"/>
            <a:ext cx="548640" cy="559526"/>
          </a:xfrm>
          <a:prstGeom prst="diamond">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sp>
        <p:nvSpPr>
          <p:cNvPr id="7" name="Diamond 6"/>
          <p:cNvSpPr/>
          <p:nvPr/>
        </p:nvSpPr>
        <p:spPr>
          <a:xfrm>
            <a:off x="239727" y="3657600"/>
            <a:ext cx="548640" cy="548640"/>
          </a:xfrm>
          <a:prstGeom prst="diamond">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TextBox 7"/>
          <p:cNvSpPr txBox="1"/>
          <p:nvPr/>
        </p:nvSpPr>
        <p:spPr>
          <a:xfrm>
            <a:off x="1409700" y="228600"/>
            <a:ext cx="1898422" cy="369332"/>
          </a:xfrm>
          <a:prstGeom prst="rect">
            <a:avLst/>
          </a:prstGeom>
          <a:noFill/>
        </p:spPr>
        <p:txBody>
          <a:bodyPr wrap="square" rtlCol="0">
            <a:spAutoFit/>
          </a:bodyPr>
          <a:lstStyle/>
          <a:p>
            <a:r>
              <a:rPr lang="en-US" dirty="0" smtClean="0"/>
              <a:t>To be Update</a:t>
            </a:r>
            <a:endParaRPr lang="en-US" dirty="0"/>
          </a:p>
        </p:txBody>
      </p:sp>
    </p:spTree>
    <p:extLst>
      <p:ext uri="{BB962C8B-B14F-4D97-AF65-F5344CB8AC3E}">
        <p14:creationId xmlns:p14="http://schemas.microsoft.com/office/powerpoint/2010/main" val="207449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p:txBody>
          <a:bodyPr/>
          <a:lstStyle/>
          <a:p>
            <a:fld id="{3A20CD7D-CC1B-450E-B435-1572C79F1582}" type="slidenum">
              <a:rPr lang="zh-CN" altLang="en-US" smtClean="0">
                <a:solidFill>
                  <a:prstClr val="white">
                    <a:lumMod val="50000"/>
                  </a:prstClr>
                </a:solidFill>
              </a:rPr>
              <a:pPr/>
              <a:t>2</a:t>
            </a:fld>
            <a:endParaRPr lang="zh-CN" altLang="en-US" dirty="0">
              <a:solidFill>
                <a:prstClr val="white">
                  <a:lumMod val="50000"/>
                </a:prstClr>
              </a:solidFill>
            </a:endParaRPr>
          </a:p>
        </p:txBody>
      </p:sp>
      <p:sp>
        <p:nvSpPr>
          <p:cNvPr id="5" name="TextBox 2"/>
          <p:cNvSpPr txBox="1"/>
          <p:nvPr/>
        </p:nvSpPr>
        <p:spPr>
          <a:xfrm>
            <a:off x="503318" y="1762689"/>
            <a:ext cx="9220200" cy="4847481"/>
          </a:xfrm>
          <a:prstGeom prst="rect">
            <a:avLst/>
          </a:prstGeom>
          <a:noFill/>
        </p:spPr>
        <p:txBody>
          <a:bodyPr wrap="square" rtlCol="0">
            <a:spAutoFit/>
          </a:bodyPr>
          <a:lstStyle/>
          <a:p>
            <a:pPr fontAlgn="base">
              <a:lnSpc>
                <a:spcPct val="150000"/>
              </a:lnSpc>
              <a:spcBef>
                <a:spcPct val="0"/>
              </a:spcBef>
              <a:spcAft>
                <a:spcPct val="0"/>
              </a:spcAft>
            </a:pPr>
            <a:r>
              <a:rPr lang="en-US" sz="1600" b="1" dirty="0" smtClean="0">
                <a:solidFill>
                  <a:srgbClr val="014B2A"/>
                </a:solidFill>
                <a:cs typeface="Angsana New" pitchFamily="18" charset="-34"/>
              </a:rPr>
              <a:t>Background/ </a:t>
            </a:r>
            <a:r>
              <a:rPr lang="zh-CN" altLang="en-US" sz="1600" b="1" dirty="0">
                <a:solidFill>
                  <a:srgbClr val="014B2A"/>
                </a:solidFill>
                <a:latin typeface="黑体" panose="02010609060101010101" pitchFamily="49" charset="-122"/>
                <a:ea typeface="黑体" panose="02010609060101010101" pitchFamily="49" charset="-122"/>
                <a:cs typeface="Angsana New" pitchFamily="18" charset="-34"/>
              </a:rPr>
              <a:t>背景</a:t>
            </a:r>
            <a:r>
              <a:rPr lang="en-US" sz="1600" b="1" dirty="0" smtClean="0">
                <a:solidFill>
                  <a:srgbClr val="014B2A"/>
                </a:solidFill>
                <a:cs typeface="Angsana New" pitchFamily="18" charset="-34"/>
              </a:rPr>
              <a:t>:</a:t>
            </a:r>
          </a:p>
          <a:p>
            <a:pPr fontAlgn="base">
              <a:lnSpc>
                <a:spcPct val="150000"/>
              </a:lnSpc>
              <a:spcBef>
                <a:spcPct val="0"/>
              </a:spcBef>
              <a:spcAft>
                <a:spcPct val="0"/>
              </a:spcAft>
            </a:pPr>
            <a:r>
              <a:rPr lang="en-US" altLang="zh-CN" sz="1600" dirty="0" smtClean="0">
                <a:solidFill>
                  <a:srgbClr val="014B2A"/>
                </a:solidFill>
                <a:cs typeface="Angsana New" pitchFamily="18" charset="-34"/>
              </a:rPr>
              <a:t>To comply with CBIRC’s newly issued order &lt;  </a:t>
            </a:r>
            <a:r>
              <a:rPr lang="en-US" altLang="zh-CN" sz="1600" i="1" dirty="0" smtClean="0">
                <a:solidFill>
                  <a:srgbClr val="014B2A"/>
                </a:solidFill>
                <a:cs typeface="Angsana New" pitchFamily="18" charset="-34"/>
              </a:rPr>
              <a:t>Interim </a:t>
            </a:r>
            <a:r>
              <a:rPr lang="en-US" altLang="zh-CN" sz="1600" i="1" dirty="0">
                <a:solidFill>
                  <a:srgbClr val="014B2A"/>
                </a:solidFill>
                <a:cs typeface="Angsana New" pitchFamily="18" charset="-34"/>
              </a:rPr>
              <a:t>Measures for the Administration of Internet Loans by Commercial </a:t>
            </a:r>
            <a:r>
              <a:rPr lang="en-US" altLang="zh-CN" sz="1600" i="1" dirty="0" smtClean="0">
                <a:solidFill>
                  <a:srgbClr val="014B2A"/>
                </a:solidFill>
                <a:cs typeface="Angsana New" pitchFamily="18" charset="-34"/>
              </a:rPr>
              <a:t>Banks</a:t>
            </a:r>
            <a:r>
              <a:rPr lang="en-US" altLang="zh-CN" sz="1600" dirty="0" smtClean="0">
                <a:solidFill>
                  <a:srgbClr val="014B2A"/>
                </a:solidFill>
                <a:cs typeface="Angsana New" pitchFamily="18" charset="-34"/>
              </a:rPr>
              <a:t> &gt;</a:t>
            </a:r>
            <a:r>
              <a:rPr lang="zh-CN" altLang="en-US" sz="1600" dirty="0" smtClean="0">
                <a:solidFill>
                  <a:srgbClr val="014B2A"/>
                </a:solidFill>
                <a:cs typeface="Angsana New" pitchFamily="18" charset="-34"/>
              </a:rPr>
              <a:t>（</a:t>
            </a:r>
            <a:r>
              <a:rPr lang="en-US" altLang="zh-CN" sz="1600" dirty="0" smtClean="0">
                <a:solidFill>
                  <a:srgbClr val="014B2A"/>
                </a:solidFill>
                <a:cs typeface="Angsana New" pitchFamily="18" charset="-34"/>
              </a:rPr>
              <a:t>《</a:t>
            </a:r>
            <a:r>
              <a:rPr lang="zh-CN" altLang="en-US" sz="1600" dirty="0" smtClean="0">
                <a:solidFill>
                  <a:srgbClr val="014B2A"/>
                </a:solidFill>
                <a:latin typeface="黑体" panose="02010609060101010101" pitchFamily="49" charset="-122"/>
                <a:ea typeface="黑体" panose="02010609060101010101" pitchFamily="49" charset="-122"/>
                <a:cs typeface="Angsana New" pitchFamily="18" charset="-34"/>
              </a:rPr>
              <a:t>商业银行互联网贷款管理暂行办法</a:t>
            </a:r>
            <a:r>
              <a:rPr lang="en-US" altLang="zh-CN" sz="1600" dirty="0" smtClean="0">
                <a:solidFill>
                  <a:srgbClr val="014B2A"/>
                </a:solidFill>
                <a:cs typeface="Angsana New" pitchFamily="18" charset="-34"/>
              </a:rPr>
              <a:t>》</a:t>
            </a:r>
            <a:r>
              <a:rPr lang="zh-CN" altLang="en-US" sz="1600" dirty="0" smtClean="0">
                <a:solidFill>
                  <a:srgbClr val="014B2A"/>
                </a:solidFill>
                <a:cs typeface="Angsana New" pitchFamily="18" charset="-34"/>
              </a:rPr>
              <a:t>）</a:t>
            </a:r>
            <a:r>
              <a:rPr lang="en-US" altLang="zh-CN" sz="1600" dirty="0" smtClean="0">
                <a:solidFill>
                  <a:srgbClr val="014B2A"/>
                </a:solidFill>
                <a:cs typeface="Angsana New" pitchFamily="18" charset="-34"/>
              </a:rPr>
              <a:t>effective on17 Jul 2020 and to set up the criteria for Retail Working Group to select auto leasing companies as white list, we hereby propose the selection criteria to RMC for approval</a:t>
            </a:r>
          </a:p>
          <a:p>
            <a:pPr fontAlgn="base">
              <a:lnSpc>
                <a:spcPct val="150000"/>
              </a:lnSpc>
              <a:spcBef>
                <a:spcPct val="0"/>
              </a:spcBef>
              <a:spcAft>
                <a:spcPct val="0"/>
              </a:spcAft>
            </a:pPr>
            <a:r>
              <a:rPr lang="en-US" altLang="zh-CN" b="1" dirty="0" smtClean="0">
                <a:solidFill>
                  <a:prstClr val="black"/>
                </a:solidFill>
                <a:cs typeface="Arial" panose="020B0604020202020204" pitchFamily="34" charset="0"/>
              </a:rPr>
              <a:t>Reviewed </a:t>
            </a:r>
            <a:r>
              <a:rPr lang="en-US" altLang="zh-CN" b="1" dirty="0">
                <a:solidFill>
                  <a:prstClr val="black"/>
                </a:solidFill>
                <a:cs typeface="Arial" panose="020B0604020202020204" pitchFamily="34" charset="0"/>
              </a:rPr>
              <a:t>by:    </a:t>
            </a:r>
            <a:r>
              <a:rPr lang="zh-CN" altLang="en-US" dirty="0">
                <a:solidFill>
                  <a:prstClr val="black"/>
                </a:solidFill>
                <a:cs typeface="Arial" panose="020B0604020202020204" pitchFamily="34" charset="0"/>
                <a:sym typeface="Wingdings 2" panose="05020102010507070707" pitchFamily="18" charset="2"/>
              </a:rPr>
              <a:t></a:t>
            </a:r>
            <a:r>
              <a:rPr lang="en-US" altLang="zh-CN" dirty="0">
                <a:solidFill>
                  <a:prstClr val="black"/>
                </a:solidFill>
                <a:cs typeface="Arial" panose="020B0604020202020204" pitchFamily="34" charset="0"/>
              </a:rPr>
              <a:t>  SAN &amp; </a:t>
            </a:r>
            <a:r>
              <a:rPr lang="en-US" altLang="zh-CN" dirty="0" smtClean="0">
                <a:solidFill>
                  <a:prstClr val="black"/>
                </a:solidFill>
                <a:cs typeface="Arial" panose="020B0604020202020204" pitchFamily="34" charset="0"/>
              </a:rPr>
              <a:t>ERM CN &amp; ERM TH</a:t>
            </a:r>
            <a:endParaRPr lang="en-US" altLang="zh-CN" dirty="0">
              <a:solidFill>
                <a:prstClr val="black"/>
              </a:solidFill>
              <a:cs typeface="Arial" panose="020B0604020202020204" pitchFamily="34" charset="0"/>
            </a:endParaRPr>
          </a:p>
          <a:p>
            <a:pPr fontAlgn="base">
              <a:lnSpc>
                <a:spcPct val="150000"/>
              </a:lnSpc>
              <a:spcBef>
                <a:spcPct val="0"/>
              </a:spcBef>
              <a:spcAft>
                <a:spcPct val="0"/>
              </a:spcAft>
            </a:pPr>
            <a:r>
              <a:rPr lang="en-US" altLang="zh-CN" dirty="0" smtClean="0">
                <a:solidFill>
                  <a:srgbClr val="014B2A"/>
                </a:solidFill>
                <a:cs typeface="Angsana New" pitchFamily="18" charset="-34"/>
              </a:rPr>
              <a:t>It covers the follow parts: </a:t>
            </a:r>
          </a:p>
          <a:p>
            <a:pPr fontAlgn="base">
              <a:lnSpc>
                <a:spcPct val="150000"/>
              </a:lnSpc>
              <a:spcBef>
                <a:spcPct val="0"/>
              </a:spcBef>
              <a:spcAft>
                <a:spcPct val="0"/>
              </a:spcAft>
            </a:pPr>
            <a:r>
              <a:rPr lang="en-US" altLang="zh-CN" b="1" dirty="0" smtClean="0">
                <a:solidFill>
                  <a:srgbClr val="014B2A"/>
                </a:solidFill>
                <a:cs typeface="Angsana New" pitchFamily="18" charset="-34"/>
              </a:rPr>
              <a:t>- Main evaluation areas: </a:t>
            </a:r>
          </a:p>
          <a:p>
            <a:pPr marL="342900" indent="-342900" fontAlgn="base">
              <a:lnSpc>
                <a:spcPct val="150000"/>
              </a:lnSpc>
              <a:spcBef>
                <a:spcPct val="0"/>
              </a:spcBef>
              <a:spcAft>
                <a:spcPct val="0"/>
              </a:spcAft>
              <a:buAutoNum type="arabicPeriod"/>
            </a:pPr>
            <a:r>
              <a:rPr lang="en-US" altLang="zh-CN" dirty="0" smtClean="0">
                <a:solidFill>
                  <a:srgbClr val="014B2A"/>
                </a:solidFill>
                <a:cs typeface="Angsana New" pitchFamily="18" charset="-34"/>
              </a:rPr>
              <a:t>Operation performance        2. Management Capability   3. Risk Control </a:t>
            </a:r>
            <a:r>
              <a:rPr lang="en-US" altLang="zh-CN" dirty="0">
                <a:solidFill>
                  <a:srgbClr val="014B2A"/>
                </a:solidFill>
                <a:cs typeface="Angsana New" pitchFamily="18" charset="-34"/>
              </a:rPr>
              <a:t>C</a:t>
            </a:r>
            <a:r>
              <a:rPr lang="en-US" altLang="zh-CN" dirty="0" smtClean="0">
                <a:solidFill>
                  <a:srgbClr val="014B2A"/>
                </a:solidFill>
                <a:cs typeface="Angsana New" pitchFamily="18" charset="-34"/>
              </a:rPr>
              <a:t>apability</a:t>
            </a:r>
          </a:p>
          <a:p>
            <a:pPr marL="342900" indent="-342900" fontAlgn="base">
              <a:lnSpc>
                <a:spcPct val="150000"/>
              </a:lnSpc>
              <a:spcBef>
                <a:spcPct val="0"/>
              </a:spcBef>
              <a:spcAft>
                <a:spcPct val="0"/>
              </a:spcAft>
              <a:buAutoNum type="arabicPeriod" startAt="4"/>
            </a:pPr>
            <a:r>
              <a:rPr lang="en-US" altLang="zh-CN" dirty="0" smtClean="0">
                <a:solidFill>
                  <a:srgbClr val="014B2A"/>
                </a:solidFill>
                <a:cs typeface="Angsana New" pitchFamily="18" charset="-34"/>
              </a:rPr>
              <a:t>System technology   	       5. Service quality                  6. Compliance &amp; Reputation </a:t>
            </a:r>
            <a:endParaRPr lang="en-US" altLang="zh-CN" dirty="0">
              <a:solidFill>
                <a:srgbClr val="014B2A"/>
              </a:solidFill>
              <a:cs typeface="Angsana New" pitchFamily="18" charset="-34"/>
            </a:endParaRPr>
          </a:p>
          <a:p>
            <a:pPr marL="285750" indent="-285750" fontAlgn="base">
              <a:lnSpc>
                <a:spcPct val="150000"/>
              </a:lnSpc>
              <a:spcBef>
                <a:spcPct val="0"/>
              </a:spcBef>
              <a:spcAft>
                <a:spcPct val="0"/>
              </a:spcAft>
              <a:buFontTx/>
              <a:buChar char="-"/>
            </a:pPr>
            <a:r>
              <a:rPr lang="en-US" altLang="zh-CN" b="1" dirty="0" smtClean="0">
                <a:solidFill>
                  <a:srgbClr val="014B2A"/>
                </a:solidFill>
                <a:cs typeface="Angsana New" pitchFamily="18" charset="-34"/>
              </a:rPr>
              <a:t>DD material required</a:t>
            </a:r>
          </a:p>
          <a:p>
            <a:pPr marL="285750" indent="-285750" fontAlgn="base">
              <a:lnSpc>
                <a:spcPct val="150000"/>
              </a:lnSpc>
              <a:spcBef>
                <a:spcPct val="0"/>
              </a:spcBef>
              <a:spcAft>
                <a:spcPct val="0"/>
              </a:spcAft>
              <a:buFontTx/>
              <a:buChar char="-"/>
            </a:pPr>
            <a:r>
              <a:rPr lang="en-US" altLang="zh-CN" b="1" dirty="0" smtClean="0">
                <a:solidFill>
                  <a:srgbClr val="014B2A"/>
                </a:solidFill>
                <a:cs typeface="Angsana New" pitchFamily="18" charset="-34"/>
              </a:rPr>
              <a:t>Onsite sample data required        </a:t>
            </a:r>
          </a:p>
        </p:txBody>
      </p:sp>
      <p:grpSp>
        <p:nvGrpSpPr>
          <p:cNvPr id="13" name="Group 5"/>
          <p:cNvGrpSpPr/>
          <p:nvPr/>
        </p:nvGrpSpPr>
        <p:grpSpPr>
          <a:xfrm>
            <a:off x="0" y="908795"/>
            <a:ext cx="9933071" cy="575996"/>
            <a:chOff x="34963" y="908796"/>
            <a:chExt cx="9933071" cy="575996"/>
          </a:xfrm>
        </p:grpSpPr>
        <p:sp>
          <p:nvSpPr>
            <p:cNvPr id="14" name="矩形 13"/>
            <p:cNvSpPr/>
            <p:nvPr/>
          </p:nvSpPr>
          <p:spPr>
            <a:xfrm>
              <a:off x="680917" y="961572"/>
              <a:ext cx="9287117" cy="523220"/>
            </a:xfrm>
            <a:prstGeom prst="rect">
              <a:avLst/>
            </a:prstGeom>
            <a:noFill/>
            <a:ln w="9525">
              <a:no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014B2A"/>
                  </a:solidFill>
                  <a:effectLst/>
                  <a:uLnTx/>
                  <a:uFillTx/>
                  <a:ea typeface="宋体"/>
                  <a:cs typeface="Arial" pitchFamily="34" charset="0"/>
                </a:rPr>
                <a:t>Auto Leasing Company </a:t>
              </a:r>
              <a:r>
                <a:rPr lang="en-US" altLang="zh-CN" sz="2000" b="1" kern="0" smtClean="0">
                  <a:solidFill>
                    <a:srgbClr val="014B2A"/>
                  </a:solidFill>
                  <a:ea typeface="宋体"/>
                  <a:cs typeface="Arial" pitchFamily="34" charset="0"/>
                </a:rPr>
                <a:t>Access Criteria </a:t>
              </a:r>
              <a:r>
                <a:rPr kumimoji="0" lang="en-US" altLang="zh-CN" sz="2000" b="1" i="0" u="none" strike="noStrike" kern="0" cap="none" spc="0" normalizeH="0" baseline="0" noProof="0" smtClean="0">
                  <a:ln>
                    <a:noFill/>
                  </a:ln>
                  <a:solidFill>
                    <a:srgbClr val="014B2A"/>
                  </a:solidFill>
                  <a:effectLst/>
                  <a:uLnTx/>
                  <a:uFillTx/>
                  <a:ea typeface="宋体"/>
                  <a:cs typeface="Arial" pitchFamily="34" charset="0"/>
                </a:rPr>
                <a:t>  </a:t>
              </a:r>
              <a:endParaRPr kumimoji="0" lang="en-US" altLang="zh-CN" sz="2000" b="1" i="0" u="none" strike="noStrike" kern="0" cap="none" spc="0" normalizeH="0" baseline="0" noProof="0" dirty="0" smtClean="0">
                <a:ln>
                  <a:noFill/>
                </a:ln>
                <a:solidFill>
                  <a:srgbClr val="014B2A"/>
                </a:solidFill>
                <a:effectLst/>
                <a:uLnTx/>
                <a:uFillTx/>
                <a:ea typeface="宋体"/>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200" b="1" i="0" u="none" strike="noStrike" kern="0" cap="none" spc="0" normalizeH="0" baseline="0" noProof="0" dirty="0" smtClean="0">
                  <a:ln>
                    <a:noFill/>
                  </a:ln>
                  <a:solidFill>
                    <a:srgbClr val="014B2A"/>
                  </a:solidFill>
                  <a:effectLst/>
                  <a:uLnTx/>
                  <a:uFillTx/>
                  <a:ea typeface="宋体"/>
                  <a:cs typeface="Arial" pitchFamily="34" charset="0"/>
                </a:rPr>
                <a:t>汽车融资租赁公司准入标准</a:t>
              </a:r>
              <a:endParaRPr kumimoji="0" lang="en-US" altLang="zh-CN" sz="2200" b="1" i="0" u="none" strike="noStrike" kern="0" cap="none" spc="0" normalizeH="0" baseline="0" noProof="0" dirty="0" smtClean="0">
                <a:ln>
                  <a:noFill/>
                </a:ln>
                <a:solidFill>
                  <a:srgbClr val="014B2A"/>
                </a:solidFill>
                <a:effectLst/>
                <a:uLnTx/>
                <a:uFillTx/>
                <a:ea typeface="宋体"/>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2800" b="1" i="0" u="none" strike="noStrike" kern="0" cap="none" spc="0" normalizeH="0" baseline="0" noProof="0" dirty="0" smtClean="0">
                <a:ln>
                  <a:noFill/>
                </a:ln>
                <a:solidFill>
                  <a:srgbClr val="014B2A"/>
                </a:solidFill>
                <a:effectLst/>
                <a:uLnTx/>
                <a:uFillTx/>
                <a:ea typeface="宋体"/>
                <a:cs typeface="Arial" pitchFamily="34" charset="0"/>
              </a:endParaRPr>
            </a:p>
          </p:txBody>
        </p:sp>
        <p:grpSp>
          <p:nvGrpSpPr>
            <p:cNvPr id="15" name="Group 2"/>
            <p:cNvGrpSpPr/>
            <p:nvPr/>
          </p:nvGrpSpPr>
          <p:grpSpPr>
            <a:xfrm>
              <a:off x="34963" y="908796"/>
              <a:ext cx="574637" cy="575996"/>
              <a:chOff x="34963" y="908796"/>
              <a:chExt cx="574637" cy="575996"/>
            </a:xfrm>
          </p:grpSpPr>
          <p:sp>
            <p:nvSpPr>
              <p:cNvPr id="16" name="Oval 21"/>
              <p:cNvSpPr/>
              <p:nvPr/>
            </p:nvSpPr>
            <p:spPr bwMode="auto">
              <a:xfrm>
                <a:off x="34963" y="908796"/>
                <a:ext cx="574637" cy="575996"/>
              </a:xfrm>
              <a:prstGeom prst="ellipse">
                <a:avLst/>
              </a:prstGeom>
              <a:solidFill>
                <a:srgbClr val="72A376">
                  <a:lumMod val="40000"/>
                  <a:lumOff val="6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1" i="0" u="none" strike="noStrike" kern="0" cap="none" spc="0" normalizeH="0" baseline="0" noProof="0" dirty="0">
                  <a:ln>
                    <a:noFill/>
                  </a:ln>
                  <a:solidFill>
                    <a:prstClr val="white"/>
                  </a:solidFill>
                  <a:effectLst/>
                  <a:uLnTx/>
                  <a:uFillTx/>
                  <a:latin typeface="Arial"/>
                  <a:ea typeface="Arial Unicode MS" pitchFamily="34" charset="-128"/>
                  <a:cs typeface="Arial Unicode MS" pitchFamily="34" charset="-128"/>
                </a:endParaRPr>
              </a:p>
            </p:txBody>
          </p:sp>
          <p:sp>
            <p:nvSpPr>
              <p:cNvPr id="17" name="Oval 22"/>
              <p:cNvSpPr/>
              <p:nvPr/>
            </p:nvSpPr>
            <p:spPr bwMode="auto">
              <a:xfrm>
                <a:off x="106281" y="980794"/>
                <a:ext cx="432000" cy="432000"/>
              </a:xfrm>
              <a:prstGeom prst="ellipse">
                <a:avLst/>
              </a:prstGeom>
              <a:solidFill>
                <a:srgbClr val="014B2A">
                  <a:lumMod val="90000"/>
                  <a:lumOff val="1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lvl1pPr eaLnBrk="0" hangingPunct="0">
                  <a:defRPr sz="2800">
                    <a:solidFill>
                      <a:schemeClr val="tx1"/>
                    </a:solidFill>
                    <a:latin typeface="Arial" panose="020B0604020202020204" pitchFamily="34" charset="0"/>
                    <a:ea typeface="方正舒体"/>
                    <a:cs typeface="方正舒体"/>
                  </a:defRPr>
                </a:lvl1pPr>
                <a:lvl2pPr marL="742950" indent="-285750" eaLnBrk="0" hangingPunct="0">
                  <a:defRPr sz="2800">
                    <a:solidFill>
                      <a:schemeClr val="tx1"/>
                    </a:solidFill>
                    <a:latin typeface="Arial" panose="020B0604020202020204" pitchFamily="34" charset="0"/>
                    <a:ea typeface="方正舒体"/>
                    <a:cs typeface="方正舒体"/>
                  </a:defRPr>
                </a:lvl2pPr>
                <a:lvl3pPr marL="1143000" indent="-228600" eaLnBrk="0" hangingPunct="0">
                  <a:defRPr sz="2800">
                    <a:solidFill>
                      <a:schemeClr val="tx1"/>
                    </a:solidFill>
                    <a:latin typeface="Arial" panose="020B0604020202020204" pitchFamily="34" charset="0"/>
                    <a:ea typeface="方正舒体"/>
                    <a:cs typeface="方正舒体"/>
                  </a:defRPr>
                </a:lvl3pPr>
                <a:lvl4pPr marL="1600200" indent="-228600" eaLnBrk="0" hangingPunct="0">
                  <a:defRPr sz="2800">
                    <a:solidFill>
                      <a:schemeClr val="tx1"/>
                    </a:solidFill>
                    <a:latin typeface="Arial" panose="020B0604020202020204" pitchFamily="34" charset="0"/>
                    <a:ea typeface="方正舒体"/>
                    <a:cs typeface="方正舒体"/>
                  </a:defRPr>
                </a:lvl4pPr>
                <a:lvl5pPr marL="2057400" indent="-228600" eaLnBrk="0" hangingPunct="0">
                  <a:defRPr sz="2800">
                    <a:solidFill>
                      <a:schemeClr val="tx1"/>
                    </a:solidFill>
                    <a:latin typeface="Arial" panose="020B0604020202020204" pitchFamily="34" charset="0"/>
                    <a:ea typeface="方正舒体"/>
                    <a:cs typeface="方正舒体"/>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方正舒体"/>
                    <a:cs typeface="方正舒体"/>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方正舒体"/>
                    <a:cs typeface="方正舒体"/>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方正舒体"/>
                    <a:cs typeface="方正舒体"/>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方正舒体"/>
                    <a:cs typeface="方正舒体"/>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Arial"/>
                    <a:ea typeface="宋体"/>
                    <a:cs typeface="Arial Unicode MS" panose="020B0604020202020204" pitchFamily="34" charset="-122"/>
                  </a:rPr>
                  <a:t>1</a:t>
                </a:r>
                <a:endParaRPr kumimoji="0" lang="en-US" altLang="zh-CN" sz="2400" b="1" i="0" u="none" strike="noStrike" kern="0" cap="none" spc="0" normalizeH="0" baseline="0" noProof="0" dirty="0">
                  <a:ln>
                    <a:noFill/>
                  </a:ln>
                  <a:solidFill>
                    <a:srgbClr val="FFFFFF"/>
                  </a:solidFill>
                  <a:effectLst/>
                  <a:uLnTx/>
                  <a:uFillTx/>
                  <a:latin typeface="Arial"/>
                  <a:ea typeface="宋体"/>
                  <a:cs typeface="Arial Unicode MS" panose="020B0604020202020204" pitchFamily="34" charset="-122"/>
                </a:endParaRPr>
              </a:p>
            </p:txBody>
          </p:sp>
        </p:grpSp>
      </p:grpSp>
    </p:spTree>
    <p:extLst>
      <p:ext uri="{BB962C8B-B14F-4D97-AF65-F5344CB8AC3E}">
        <p14:creationId xmlns:p14="http://schemas.microsoft.com/office/powerpoint/2010/main" val="817948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266700" y="990600"/>
          <a:ext cx="9829800" cy="7319958"/>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0"/>
                    </a:ext>
                  </a:extLst>
                </a:gridCol>
                <a:gridCol w="7734300">
                  <a:extLst>
                    <a:ext uri="{9D8B030D-6E8A-4147-A177-3AD203B41FA5}">
                      <a16:colId xmlns:a16="http://schemas.microsoft.com/office/drawing/2014/main" val="20001"/>
                    </a:ext>
                  </a:extLst>
                </a:gridCol>
              </a:tblGrid>
              <a:tr h="287652">
                <a:tc>
                  <a:txBody>
                    <a:bodyPr/>
                    <a:lstStyle/>
                    <a:p>
                      <a:r>
                        <a:rPr lang="en-US" altLang="zh-CN" sz="1400" baseline="0" dirty="0" smtClean="0"/>
                        <a:t> </a:t>
                      </a:r>
                      <a:endParaRPr lang="zh-CN" altLang="en-US" sz="1400" dirty="0"/>
                    </a:p>
                  </a:txBody>
                  <a:tcPr/>
                </a:tc>
                <a:tc>
                  <a:txBody>
                    <a:bodyPr/>
                    <a:lstStyle/>
                    <a:p>
                      <a:r>
                        <a:rPr lang="en-US" altLang="zh-CN" sz="1400" dirty="0" smtClean="0"/>
                        <a:t>Key</a:t>
                      </a:r>
                      <a:r>
                        <a:rPr lang="en-US" altLang="zh-CN" sz="1400" baseline="0" dirty="0" smtClean="0"/>
                        <a:t> Content </a:t>
                      </a:r>
                      <a:endParaRPr lang="zh-CN" altLang="en-US" sz="1400" dirty="0"/>
                    </a:p>
                  </a:txBody>
                  <a:tcPr/>
                </a:tc>
                <a:extLst>
                  <a:ext uri="{0D108BD9-81ED-4DB2-BD59-A6C34878D82A}">
                    <a16:rowId xmlns:a16="http://schemas.microsoft.com/office/drawing/2014/main" val="10000"/>
                  </a:ext>
                </a:extLst>
              </a:tr>
              <a:tr h="196215">
                <a:tc>
                  <a:txBody>
                    <a:bodyPr/>
                    <a:lstStyle/>
                    <a:p>
                      <a:r>
                        <a:rPr lang="en-US" altLang="zh-CN" sz="1200" b="1" dirty="0" smtClean="0"/>
                        <a:t>Chapter 1 access</a:t>
                      </a:r>
                      <a:r>
                        <a:rPr lang="en-US" altLang="zh-CN" sz="1200" b="1" baseline="0" dirty="0" smtClean="0"/>
                        <a:t> criteria </a:t>
                      </a:r>
                      <a:endParaRPr lang="zh-CN" altLang="en-US" sz="1200" b="1" dirty="0"/>
                    </a:p>
                  </a:txBody>
                  <a:tcPr/>
                </a:tc>
                <a:tc>
                  <a:txBody>
                    <a:bodyPr/>
                    <a:lstStyle/>
                    <a:p>
                      <a:endParaRPr lang="zh-CN" altLang="zh-CN" sz="1200" kern="1200" dirty="0" smtClean="0">
                        <a:solidFill>
                          <a:schemeClr val="dk1"/>
                        </a:solidFill>
                        <a:latin typeface="+mn-lt"/>
                        <a:ea typeface="+mn-ea"/>
                        <a:cs typeface="+mn-cs"/>
                      </a:endParaRPr>
                    </a:p>
                  </a:txBody>
                  <a:tcPr/>
                </a:tc>
                <a:extLst>
                  <a:ext uri="{0D108BD9-81ED-4DB2-BD59-A6C34878D82A}">
                    <a16:rowId xmlns:a16="http://schemas.microsoft.com/office/drawing/2014/main" val="10007"/>
                  </a:ext>
                </a:extLst>
              </a:tr>
              <a:tr h="776660">
                <a:tc>
                  <a:txBody>
                    <a:bodyPr/>
                    <a:lstStyle/>
                    <a:p>
                      <a:r>
                        <a:rPr lang="en-US" altLang="zh-CN" sz="1200" dirty="0" smtClean="0"/>
                        <a:t> Operation</a:t>
                      </a:r>
                      <a:r>
                        <a:rPr lang="en-US" altLang="zh-CN" sz="1200" baseline="0" dirty="0" smtClean="0"/>
                        <a:t> Performance </a:t>
                      </a:r>
                      <a:endParaRPr lang="zh-CN" altLang="en-US" sz="1200" dirty="0"/>
                    </a:p>
                  </a:txBody>
                  <a:tcPr/>
                </a:tc>
                <a:tc>
                  <a:txBody>
                    <a:bodyPr/>
                    <a:lstStyle/>
                    <a:p>
                      <a:r>
                        <a:rPr lang="en-US" altLang="zh-CN" sz="1200" kern="1200" dirty="0" smtClean="0">
                          <a:solidFill>
                            <a:schemeClr val="dk1"/>
                          </a:solidFill>
                          <a:latin typeface="+mn-lt"/>
                          <a:ea typeface="+mn-ea"/>
                          <a:cs typeface="+mn-cs"/>
                        </a:rPr>
                        <a:t>1. good credibility</a:t>
                      </a:r>
                      <a:r>
                        <a:rPr lang="en-US" altLang="zh-CN" sz="1200" kern="1200" baseline="0" dirty="0" smtClean="0">
                          <a:solidFill>
                            <a:schemeClr val="dk1"/>
                          </a:solidFill>
                          <a:latin typeface="+mn-lt"/>
                          <a:ea typeface="+mn-ea"/>
                          <a:cs typeface="+mn-cs"/>
                        </a:rPr>
                        <a:t> of shareholders with strong background, no P2P operation background </a:t>
                      </a:r>
                    </a:p>
                    <a:p>
                      <a:r>
                        <a:rPr lang="en-US" altLang="zh-CN" sz="1200" kern="1200" baseline="0" dirty="0" smtClean="0">
                          <a:solidFill>
                            <a:schemeClr val="dk1"/>
                          </a:solidFill>
                          <a:latin typeface="+mn-lt"/>
                          <a:ea typeface="+mn-ea"/>
                          <a:cs typeface="+mn-cs"/>
                        </a:rPr>
                        <a:t>2. Registered capital &gt;= 20 MRMB with at least 50% paid-up capital </a:t>
                      </a:r>
                    </a:p>
                    <a:p>
                      <a:r>
                        <a:rPr lang="en-US" altLang="zh-CN" sz="1200" kern="1200" baseline="0" dirty="0" smtClean="0">
                          <a:solidFill>
                            <a:schemeClr val="dk1"/>
                          </a:solidFill>
                          <a:latin typeface="+mn-lt"/>
                          <a:ea typeface="+mn-ea"/>
                          <a:cs typeface="+mn-cs"/>
                        </a:rPr>
                        <a:t>3. In past 12 months, accumulated loan disbursement  is &gt;=100MRMB  or monthly new loan disbursement &gt;=20 MRMB</a:t>
                      </a:r>
                    </a:p>
                    <a:p>
                      <a:r>
                        <a:rPr lang="en-US" altLang="zh-CN" sz="1200" kern="1200" baseline="0" dirty="0" smtClean="0">
                          <a:solidFill>
                            <a:schemeClr val="dk1"/>
                          </a:solidFill>
                          <a:latin typeface="+mn-lt"/>
                          <a:ea typeface="+mn-ea"/>
                          <a:cs typeface="+mn-cs"/>
                        </a:rPr>
                        <a:t>4. good financial status, is able to provide historical risk control data and list of collection/recovery/deposal of assets consistent with the financial reports, while the relevant data can reflect the risk control level and overall business quality. </a:t>
                      </a:r>
                    </a:p>
                    <a:p>
                      <a:endParaRPr lang="en-US" altLang="zh-CN" sz="1200" kern="1200" baseline="0" dirty="0" smtClean="0">
                        <a:solidFill>
                          <a:schemeClr val="dk1"/>
                        </a:solidFill>
                        <a:latin typeface="+mn-lt"/>
                        <a:ea typeface="+mn-ea"/>
                        <a:cs typeface="+mn-cs"/>
                      </a:endParaRPr>
                    </a:p>
                  </a:txBody>
                  <a:tcPr/>
                </a:tc>
                <a:extLst>
                  <a:ext uri="{0D108BD9-81ED-4DB2-BD59-A6C34878D82A}">
                    <a16:rowId xmlns:a16="http://schemas.microsoft.com/office/drawing/2014/main" val="10001"/>
                  </a:ext>
                </a:extLst>
              </a:tr>
              <a:tr h="604069">
                <a:tc>
                  <a:txBody>
                    <a:bodyPr/>
                    <a:lstStyle/>
                    <a:p>
                      <a:r>
                        <a:rPr lang="en-US" altLang="zh-CN" sz="1200" kern="1200" dirty="0" smtClean="0">
                          <a:solidFill>
                            <a:schemeClr val="dk1"/>
                          </a:solidFill>
                          <a:latin typeface="+mn-lt"/>
                          <a:ea typeface="+mn-ea"/>
                          <a:cs typeface="+mn-cs"/>
                        </a:rPr>
                        <a:t> Management Capability</a:t>
                      </a:r>
                      <a:endParaRPr lang="zh-CN" altLang="en-US" sz="1200" kern="1200" dirty="0">
                        <a:solidFill>
                          <a:schemeClr val="dk1"/>
                        </a:solidFill>
                        <a:latin typeface="+mn-lt"/>
                        <a:ea typeface="+mn-ea"/>
                        <a:cs typeface="+mn-cs"/>
                      </a:endParaRPr>
                    </a:p>
                  </a:txBody>
                  <a:tcPr/>
                </a:tc>
                <a:tc>
                  <a:txBody>
                    <a:bodyPr/>
                    <a:lstStyle/>
                    <a:p>
                      <a:pPr marL="228600" indent="-228600">
                        <a:buAutoNum type="arabicPeriod"/>
                      </a:pPr>
                      <a:r>
                        <a:rPr lang="en-US" altLang="zh-CN" sz="1200" kern="1200" dirty="0" smtClean="0">
                          <a:solidFill>
                            <a:schemeClr val="dk1"/>
                          </a:solidFill>
                          <a:latin typeface="+mn-lt"/>
                          <a:ea typeface="+mn-ea"/>
                          <a:cs typeface="+mn-cs"/>
                        </a:rPr>
                        <a:t>Stable operation &gt;3 years, or the core team of the newly established company has  more than 3 years in this business</a:t>
                      </a:r>
                      <a:r>
                        <a:rPr lang="en-US" altLang="zh-CN" sz="1200" kern="1200" baseline="0" dirty="0" smtClean="0">
                          <a:solidFill>
                            <a:schemeClr val="dk1"/>
                          </a:solidFill>
                          <a:latin typeface="+mn-lt"/>
                          <a:ea typeface="+mn-ea"/>
                          <a:cs typeface="+mn-cs"/>
                        </a:rPr>
                        <a:t> </a:t>
                      </a:r>
                    </a:p>
                    <a:p>
                      <a:pPr marL="228600" indent="-228600">
                        <a:buAutoNum type="arabicPeriod"/>
                      </a:pPr>
                      <a:r>
                        <a:rPr lang="en-US" altLang="zh-CN" sz="1200" kern="1200" dirty="0" smtClean="0">
                          <a:solidFill>
                            <a:schemeClr val="dk1"/>
                          </a:solidFill>
                          <a:latin typeface="+mn-lt"/>
                          <a:ea typeface="+mn-ea"/>
                          <a:cs typeface="+mn-cs"/>
                        </a:rPr>
                        <a:t>good corporate brand image and market reputation, or has been cooperated with large financial institutions and automobile manufacturing (sales) companies.</a:t>
                      </a:r>
                    </a:p>
                  </a:txBody>
                  <a:tcPr/>
                </a:tc>
                <a:extLst>
                  <a:ext uri="{0D108BD9-81ED-4DB2-BD59-A6C34878D82A}">
                    <a16:rowId xmlns:a16="http://schemas.microsoft.com/office/drawing/2014/main" val="10002"/>
                  </a:ext>
                </a:extLst>
              </a:tr>
              <a:tr h="604069">
                <a:tc>
                  <a:txBody>
                    <a:bodyPr/>
                    <a:lstStyle/>
                    <a:p>
                      <a:r>
                        <a:rPr lang="en-US" altLang="zh-CN" sz="1200" kern="1200" dirty="0" smtClean="0">
                          <a:solidFill>
                            <a:schemeClr val="dk1"/>
                          </a:solidFill>
                          <a:latin typeface="+mn-lt"/>
                          <a:ea typeface="+mn-ea"/>
                          <a:cs typeface="+mn-cs"/>
                        </a:rPr>
                        <a:t> Risk Control</a:t>
                      </a:r>
                      <a:r>
                        <a:rPr lang="en-US" altLang="zh-CN" sz="1200" kern="1200" baseline="0" dirty="0" smtClean="0">
                          <a:solidFill>
                            <a:schemeClr val="dk1"/>
                          </a:solidFill>
                          <a:latin typeface="+mn-lt"/>
                          <a:ea typeface="+mn-ea"/>
                          <a:cs typeface="+mn-cs"/>
                        </a:rPr>
                        <a:t> Capability</a:t>
                      </a:r>
                      <a:endParaRPr lang="zh-CN" altLang="en-US" sz="1200" kern="1200" dirty="0">
                        <a:solidFill>
                          <a:schemeClr val="dk1"/>
                        </a:solidFill>
                        <a:latin typeface="+mn-lt"/>
                        <a:ea typeface="+mn-ea"/>
                        <a:cs typeface="+mn-cs"/>
                      </a:endParaRPr>
                    </a:p>
                  </a:txBody>
                  <a:tcPr/>
                </a:tc>
                <a:tc>
                  <a:txBody>
                    <a:bodyPr/>
                    <a:lstStyle/>
                    <a:p>
                      <a:pPr marL="228600" indent="-228600">
                        <a:buAutoNum type="arabicPeriod"/>
                      </a:pPr>
                      <a:r>
                        <a:rPr lang="en-US" altLang="zh-CN" sz="1200" kern="1200" dirty="0" smtClean="0">
                          <a:solidFill>
                            <a:schemeClr val="dk1"/>
                          </a:solidFill>
                          <a:latin typeface="+mn-lt"/>
                          <a:ea typeface="+mn-ea"/>
                          <a:cs typeface="+mn-cs"/>
                        </a:rPr>
                        <a:t>the sound and effective risk control system with self-built professional credit review system, </a:t>
                      </a:r>
                    </a:p>
                    <a:p>
                      <a:pPr marL="228600" indent="-228600">
                        <a:buAutoNum type="arabicPeriod"/>
                      </a:pPr>
                      <a:r>
                        <a:rPr lang="en-US" altLang="zh-CN" sz="1200" kern="1200" dirty="0" smtClean="0">
                          <a:solidFill>
                            <a:schemeClr val="dk1"/>
                          </a:solidFill>
                          <a:latin typeface="+mn-lt"/>
                          <a:ea typeface="+mn-ea"/>
                          <a:cs typeface="+mn-cs"/>
                        </a:rPr>
                        <a:t>adequate loan management personnel, timely business monitoring, real-time and accurate control of vehicle GPS monitoring data, efficient post-lending collection and asset disposal processing. </a:t>
                      </a:r>
                    </a:p>
                    <a:p>
                      <a:pPr marL="228600" indent="-228600">
                        <a:buAutoNum type="arabicPeriod"/>
                      </a:pPr>
                      <a:r>
                        <a:rPr lang="en-US" altLang="zh-CN" sz="1200" kern="1200" baseline="0" dirty="0" smtClean="0">
                          <a:solidFill>
                            <a:schemeClr val="dk1"/>
                          </a:solidFill>
                          <a:latin typeface="+mn-lt"/>
                          <a:ea typeface="+mn-ea"/>
                          <a:cs typeface="+mn-cs"/>
                        </a:rPr>
                        <a:t>It has the sound internal control mechanism, has formulated strict operating disciplines and management systems, and proactively implement the effective management and assessment on employees.</a:t>
                      </a:r>
                    </a:p>
                    <a:p>
                      <a:pPr marL="228600" indent="-228600">
                        <a:buAutoNum type="arabicPeriod"/>
                      </a:pPr>
                      <a:r>
                        <a:rPr lang="en-US" altLang="zh-CN" sz="1200" kern="1200" baseline="0" dirty="0" smtClean="0">
                          <a:solidFill>
                            <a:schemeClr val="dk1"/>
                          </a:solidFill>
                          <a:latin typeface="+mn-lt"/>
                          <a:ea typeface="+mn-ea"/>
                          <a:cs typeface="+mn-cs"/>
                        </a:rPr>
                        <a:t>DPD 60+ &lt; 3% in the past 12 months </a:t>
                      </a:r>
                      <a:r>
                        <a:rPr lang="en-US" altLang="zh-CN" sz="1200" kern="1200" baseline="0" dirty="0" smtClean="0">
                          <a:solidFill>
                            <a:srgbClr val="FF0000"/>
                          </a:solidFill>
                          <a:latin typeface="+mn-lt"/>
                          <a:ea typeface="+mn-ea"/>
                          <a:cs typeface="+mn-cs"/>
                        </a:rPr>
                        <a:t>in terms of  quantity  and value </a:t>
                      </a:r>
                    </a:p>
                    <a:p>
                      <a:pPr marL="228600" indent="-228600">
                        <a:buAutoNum type="arabicPeriod"/>
                      </a:pPr>
                      <a:r>
                        <a:rPr lang="en-US" altLang="zh-CN" sz="1200" kern="1200" baseline="0" dirty="0" smtClean="0">
                          <a:solidFill>
                            <a:schemeClr val="dk1"/>
                          </a:solidFill>
                          <a:latin typeface="+mn-lt"/>
                          <a:ea typeface="+mn-ea"/>
                          <a:cs typeface="+mn-cs"/>
                        </a:rPr>
                        <a:t> Guarantee deposit with bank is &gt;=  2% of loan outstanding or at least 1 MRMB</a:t>
                      </a:r>
                    </a:p>
                    <a:p>
                      <a:pPr marL="0" indent="0">
                        <a:buNone/>
                      </a:pPr>
                      <a:endParaRPr lang="zh-CN" altLang="en-US" sz="1200"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431478">
                <a:tc>
                  <a:txBody>
                    <a:bodyPr/>
                    <a:lstStyle/>
                    <a:p>
                      <a:r>
                        <a:rPr lang="en-US" altLang="zh-CN" sz="1200" kern="1200" baseline="0" dirty="0" smtClean="0">
                          <a:solidFill>
                            <a:schemeClr val="dk1"/>
                          </a:solidFill>
                          <a:latin typeface="+mn-lt"/>
                          <a:ea typeface="+mn-ea"/>
                          <a:cs typeface="+mn-cs"/>
                        </a:rPr>
                        <a:t> System Technology</a:t>
                      </a:r>
                      <a:endParaRPr lang="zh-CN" altLang="en-US" sz="1200" kern="1200" baseline="0" dirty="0">
                        <a:solidFill>
                          <a:schemeClr val="dk1"/>
                        </a:solidFill>
                        <a:latin typeface="+mn-lt"/>
                        <a:ea typeface="+mn-ea"/>
                        <a:cs typeface="+mn-cs"/>
                      </a:endParaRPr>
                    </a:p>
                  </a:txBody>
                  <a:tcPr/>
                </a:tc>
                <a:tc>
                  <a:txBody>
                    <a:bodyPr/>
                    <a:lstStyle/>
                    <a:p>
                      <a:pPr marL="228600" indent="-228600">
                        <a:buAutoNum type="arabicPeriod"/>
                      </a:pPr>
                      <a:r>
                        <a:rPr lang="en-US" altLang="zh-CN" sz="1200" kern="1200" baseline="0" dirty="0" smtClean="0">
                          <a:solidFill>
                            <a:schemeClr val="dk1"/>
                          </a:solidFill>
                          <a:latin typeface="+mn-lt"/>
                          <a:ea typeface="+mn-ea"/>
                          <a:cs typeface="+mn-cs"/>
                        </a:rPr>
                        <a:t>Self-developed credit review system </a:t>
                      </a:r>
                    </a:p>
                    <a:p>
                      <a:pPr marL="228600" indent="-228600">
                        <a:buAutoNum type="arabicPeriod"/>
                      </a:pPr>
                      <a:r>
                        <a:rPr lang="en-US" altLang="zh-CN" sz="1200" kern="1200" baseline="0" dirty="0" smtClean="0">
                          <a:solidFill>
                            <a:schemeClr val="dk1"/>
                          </a:solidFill>
                          <a:latin typeface="+mn-lt"/>
                          <a:ea typeface="+mn-ea"/>
                          <a:cs typeface="+mn-cs"/>
                        </a:rPr>
                        <a:t>Real time and accurate control GPS monitoring data </a:t>
                      </a:r>
                      <a:endParaRPr lang="en-US" altLang="zh-CN" sz="1200" kern="1200" baseline="0" dirty="0">
                        <a:solidFill>
                          <a:schemeClr val="dk1"/>
                        </a:solidFill>
                        <a:latin typeface="+mn-lt"/>
                        <a:ea typeface="+mn-ea"/>
                        <a:cs typeface="+mn-cs"/>
                      </a:endParaRPr>
                    </a:p>
                    <a:p>
                      <a:pPr marL="228600" indent="-228600">
                        <a:buAutoNum type="arabicPeriod"/>
                      </a:pPr>
                      <a:endParaRPr lang="en-US" altLang="zh-CN" sz="1200" kern="1200" baseline="0" dirty="0" smtClean="0">
                        <a:solidFill>
                          <a:schemeClr val="dk1"/>
                        </a:solidFill>
                        <a:latin typeface="+mn-lt"/>
                        <a:ea typeface="+mn-ea"/>
                        <a:cs typeface="+mn-cs"/>
                      </a:endParaRPr>
                    </a:p>
                  </a:txBody>
                  <a:tcPr/>
                </a:tc>
                <a:extLst>
                  <a:ext uri="{0D108BD9-81ED-4DB2-BD59-A6C34878D82A}">
                    <a16:rowId xmlns:a16="http://schemas.microsoft.com/office/drawing/2014/main" val="10004"/>
                  </a:ext>
                </a:extLst>
              </a:tr>
              <a:tr h="431478">
                <a:tc>
                  <a:txBody>
                    <a:bodyPr/>
                    <a:lstStyle/>
                    <a:p>
                      <a:r>
                        <a:rPr lang="en-US" altLang="zh-CN" sz="1200" kern="1200" dirty="0" smtClean="0">
                          <a:solidFill>
                            <a:schemeClr val="dk1"/>
                          </a:solidFill>
                          <a:latin typeface="+mn-lt"/>
                          <a:ea typeface="+mn-ea"/>
                          <a:cs typeface="+mn-cs"/>
                        </a:rPr>
                        <a:t> Service Quality</a:t>
                      </a:r>
                      <a:endParaRPr lang="zh-CN" altLang="en-US" sz="1200" kern="1200" dirty="0">
                        <a:solidFill>
                          <a:schemeClr val="dk1"/>
                        </a:solidFill>
                        <a:latin typeface="+mn-lt"/>
                        <a:ea typeface="+mn-ea"/>
                        <a:cs typeface="+mn-cs"/>
                      </a:endParaRPr>
                    </a:p>
                  </a:txBody>
                  <a:tcPr/>
                </a:tc>
                <a:tc>
                  <a:txBody>
                    <a:bodyPr/>
                    <a:lstStyle/>
                    <a:p>
                      <a:r>
                        <a:rPr lang="en-US" altLang="zh-CN" sz="1200" kern="1200" baseline="0" dirty="0" smtClean="0">
                          <a:solidFill>
                            <a:srgbClr val="FF0000"/>
                          </a:solidFill>
                          <a:latin typeface="+mn-lt"/>
                          <a:ea typeface="+mn-ea"/>
                          <a:cs typeface="+mn-cs"/>
                        </a:rPr>
                        <a:t>No severe damage to its reputation</a:t>
                      </a:r>
                    </a:p>
                  </a:txBody>
                  <a:tcPr/>
                </a:tc>
                <a:extLst>
                  <a:ext uri="{0D108BD9-81ED-4DB2-BD59-A6C34878D82A}">
                    <a16:rowId xmlns:a16="http://schemas.microsoft.com/office/drawing/2014/main" val="10005"/>
                  </a:ext>
                </a:extLst>
              </a:tr>
              <a:tr h="431478">
                <a:tc>
                  <a:txBody>
                    <a:bodyPr/>
                    <a:lstStyle/>
                    <a:p>
                      <a:r>
                        <a:rPr lang="en-US" altLang="zh-CN" sz="1200" kern="1200" baseline="0" dirty="0" smtClean="0">
                          <a:solidFill>
                            <a:schemeClr val="dk1"/>
                          </a:solidFill>
                          <a:latin typeface="+mn-lt"/>
                          <a:ea typeface="+mn-ea"/>
                          <a:cs typeface="+mn-cs"/>
                        </a:rPr>
                        <a:t>Compliance &amp; Institutional Reputation </a:t>
                      </a:r>
                      <a:endParaRPr lang="zh-CN" altLang="en-US" sz="1200" kern="1200" baseline="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dk1"/>
                          </a:solidFill>
                          <a:latin typeface="+mn-lt"/>
                          <a:ea typeface="+mn-ea"/>
                          <a:cs typeface="+mn-cs"/>
                        </a:rPr>
                        <a:t>1. No misuse the fund 2. no fund raising from unspecified customers through offline channels;3. no unreal asset;4. no fund pool allowed, no unclear mapping between asset and fund 5. No distortion in the financial data and business data provided, which do not conform to the industry situation and the information reflected in due diligence. 6.No major lawsuit , no records of subject to enforcement in breach of trust, no bad credit record in PBOC credit system and not on the ““Blacklist” of the Bank’s automobile loan insurance” 7</a:t>
                      </a:r>
                      <a:r>
                        <a:rPr lang="en-US" altLang="zh-CN" sz="1200" kern="1200" baseline="0" dirty="0" smtClean="0">
                          <a:solidFill>
                            <a:srgbClr val="FF0000"/>
                          </a:solidFill>
                          <a:latin typeface="+mn-lt"/>
                          <a:ea typeface="+mn-ea"/>
                          <a:cs typeface="+mn-cs"/>
                        </a:rPr>
                        <a:t>. IRR of underlying asset follows regulatory requirement  </a:t>
                      </a:r>
                      <a:r>
                        <a:rPr lang="en-US" altLang="zh-CN" sz="1200" kern="1200" baseline="0" dirty="0" smtClean="0">
                          <a:solidFill>
                            <a:schemeClr val="dk1"/>
                          </a:solidFill>
                          <a:latin typeface="+mn-lt"/>
                          <a:ea typeface="+mn-ea"/>
                          <a:cs typeface="+mn-cs"/>
                        </a:rPr>
                        <a:t>; 8. not act as wholesale fund agent 9. the legal representative or major executive are not involved in economic crimes such as fraud.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dk1"/>
                          </a:solidFill>
                          <a:latin typeface="+mn-lt"/>
                          <a:ea typeface="+mn-ea"/>
                          <a:cs typeface="+mn-cs"/>
                        </a:rPr>
                        <a:t>10. Good corporate image and market reputation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baseline="0" dirty="0" smtClean="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00125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266700" y="990600"/>
          <a:ext cx="9829800" cy="4948601"/>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0"/>
                    </a:ext>
                  </a:extLst>
                </a:gridCol>
                <a:gridCol w="7734300">
                  <a:extLst>
                    <a:ext uri="{9D8B030D-6E8A-4147-A177-3AD203B41FA5}">
                      <a16:colId xmlns:a16="http://schemas.microsoft.com/office/drawing/2014/main" val="20001"/>
                    </a:ext>
                  </a:extLst>
                </a:gridCol>
              </a:tblGrid>
              <a:tr h="287652">
                <a:tc>
                  <a:txBody>
                    <a:bodyPr/>
                    <a:lstStyle/>
                    <a:p>
                      <a:r>
                        <a:rPr lang="en-US" altLang="zh-CN" sz="1400" baseline="0" dirty="0" smtClean="0"/>
                        <a:t> </a:t>
                      </a:r>
                      <a:endParaRPr lang="zh-CN" altLang="en-US" sz="1400" dirty="0"/>
                    </a:p>
                  </a:txBody>
                  <a:tcPr/>
                </a:tc>
                <a:tc>
                  <a:txBody>
                    <a:bodyPr/>
                    <a:lstStyle/>
                    <a:p>
                      <a:r>
                        <a:rPr lang="en-US" altLang="zh-CN" sz="1400" dirty="0" smtClean="0"/>
                        <a:t>Key</a:t>
                      </a:r>
                      <a:r>
                        <a:rPr lang="en-US" altLang="zh-CN" sz="1400" baseline="0" dirty="0" smtClean="0"/>
                        <a:t> Content </a:t>
                      </a:r>
                      <a:endParaRPr lang="zh-CN" altLang="en-US" sz="1400" dirty="0"/>
                    </a:p>
                  </a:txBody>
                  <a:tcPr/>
                </a:tc>
                <a:extLst>
                  <a:ext uri="{0D108BD9-81ED-4DB2-BD59-A6C34878D82A}">
                    <a16:rowId xmlns:a16="http://schemas.microsoft.com/office/drawing/2014/main" val="10000"/>
                  </a:ext>
                </a:extLst>
              </a:tr>
              <a:tr h="438150">
                <a:tc>
                  <a:txBody>
                    <a:bodyPr/>
                    <a:lstStyle/>
                    <a:p>
                      <a:pPr marL="0" marR="0" indent="0" algn="l" defTabSz="771571" rtl="0" eaLnBrk="1" fontAlgn="auto" latinLnBrk="0" hangingPunct="1">
                        <a:lnSpc>
                          <a:spcPct val="100000"/>
                        </a:lnSpc>
                        <a:spcBef>
                          <a:spcPts val="0"/>
                        </a:spcBef>
                        <a:spcAft>
                          <a:spcPts val="0"/>
                        </a:spcAft>
                        <a:buClrTx/>
                        <a:buSzTx/>
                        <a:buFontTx/>
                        <a:buNone/>
                        <a:tabLst/>
                        <a:defRPr/>
                      </a:pPr>
                      <a:r>
                        <a:rPr lang="en-US" altLang="zh-CN" sz="1200" b="1" dirty="0" smtClean="0"/>
                        <a:t>Chapter</a:t>
                      </a:r>
                      <a:r>
                        <a:rPr lang="en-US" altLang="zh-CN" sz="1200" b="1" baseline="0" dirty="0" smtClean="0"/>
                        <a:t> 2  Required documents for DD </a:t>
                      </a:r>
                      <a:endParaRPr lang="zh-CN" altLang="en-US" sz="1200" b="1" dirty="0" smtClean="0"/>
                    </a:p>
                    <a:p>
                      <a:endParaRPr lang="zh-CN" altLang="en-US" sz="1200" b="1" dirty="0"/>
                    </a:p>
                  </a:txBody>
                  <a:tcPr/>
                </a:tc>
                <a:tc>
                  <a:txBody>
                    <a:bodyPr/>
                    <a:lstStyle/>
                    <a:p>
                      <a:endParaRPr lang="zh-CN" altLang="zh-CN" sz="1200" kern="1200" dirty="0" smtClean="0">
                        <a:solidFill>
                          <a:schemeClr val="dk1"/>
                        </a:solidFill>
                        <a:latin typeface="+mn-lt"/>
                        <a:ea typeface="+mn-ea"/>
                        <a:cs typeface="+mn-cs"/>
                      </a:endParaRPr>
                    </a:p>
                  </a:txBody>
                  <a:tcPr/>
                </a:tc>
                <a:extLst>
                  <a:ext uri="{0D108BD9-81ED-4DB2-BD59-A6C34878D82A}">
                    <a16:rowId xmlns:a16="http://schemas.microsoft.com/office/drawing/2014/main" val="10007"/>
                  </a:ext>
                </a:extLst>
              </a:tr>
              <a:tr h="607695">
                <a:tc>
                  <a:txBody>
                    <a:bodyPr/>
                    <a:lstStyle/>
                    <a:p>
                      <a:r>
                        <a:rPr lang="en-US" altLang="zh-CN" sz="1200" dirty="0" smtClean="0"/>
                        <a:t> Basic</a:t>
                      </a:r>
                      <a:r>
                        <a:rPr lang="en-US" altLang="zh-CN" sz="1200" baseline="0" dirty="0" smtClean="0"/>
                        <a:t> information </a:t>
                      </a:r>
                      <a:endParaRPr lang="zh-CN" altLang="en-US" sz="1200" b="1" dirty="0"/>
                    </a:p>
                  </a:txBody>
                  <a:tcPr/>
                </a:tc>
                <a:tc>
                  <a:txBody>
                    <a:bodyPr/>
                    <a:lstStyle/>
                    <a:p>
                      <a:r>
                        <a:rPr lang="en-US" altLang="zh-CN" sz="1200" kern="1200" dirty="0" smtClean="0">
                          <a:solidFill>
                            <a:schemeClr val="dk1"/>
                          </a:solidFill>
                          <a:latin typeface="+mn-lt"/>
                          <a:ea typeface="+mn-ea"/>
                          <a:cs typeface="+mn-cs"/>
                        </a:rPr>
                        <a:t>1.</a:t>
                      </a:r>
                      <a:r>
                        <a:rPr lang="en-US" altLang="zh-CN" sz="1200" kern="1200" baseline="0" dirty="0" smtClean="0">
                          <a:solidFill>
                            <a:schemeClr val="dk1"/>
                          </a:solidFill>
                          <a:latin typeface="+mn-lt"/>
                          <a:ea typeface="+mn-ea"/>
                          <a:cs typeface="+mn-cs"/>
                        </a:rPr>
                        <a:t> Basic company profile 2. O-chart, 3. shareholder and outward investment 4. management team 5. external financing 6. related companies </a:t>
                      </a:r>
                      <a:endParaRPr lang="en-US" altLang="zh-CN" sz="1200" kern="1200" dirty="0" smtClean="0">
                        <a:solidFill>
                          <a:schemeClr val="dk1"/>
                        </a:solidFill>
                        <a:latin typeface="+mn-lt"/>
                        <a:ea typeface="+mn-ea"/>
                        <a:cs typeface="+mn-cs"/>
                      </a:endParaRPr>
                    </a:p>
                  </a:txBody>
                  <a:tcPr/>
                </a:tc>
                <a:extLst>
                  <a:ext uri="{0D108BD9-81ED-4DB2-BD59-A6C34878D82A}">
                    <a16:rowId xmlns:a16="http://schemas.microsoft.com/office/drawing/2014/main" val="10008"/>
                  </a:ext>
                </a:extLst>
              </a:tr>
              <a:tr h="476250">
                <a:tc>
                  <a:txBody>
                    <a:bodyPr/>
                    <a:lstStyle/>
                    <a:p>
                      <a:r>
                        <a:rPr lang="en-US" altLang="zh-CN" sz="1200" dirty="0" smtClean="0"/>
                        <a:t>Business</a:t>
                      </a:r>
                      <a:r>
                        <a:rPr lang="en-US" altLang="zh-CN" sz="1200" baseline="0" dirty="0" smtClean="0"/>
                        <a:t> operation information </a:t>
                      </a:r>
                      <a:endParaRPr lang="zh-CN" altLang="en-US" sz="1200" dirty="0"/>
                    </a:p>
                  </a:txBody>
                  <a:tcPr/>
                </a:tc>
                <a:tc>
                  <a:txBody>
                    <a:bodyPr/>
                    <a:lstStyle/>
                    <a:p>
                      <a:pPr marL="0" indent="0">
                        <a:buNone/>
                      </a:pPr>
                      <a:r>
                        <a:rPr lang="en-US" altLang="zh-CN" sz="1200" kern="1200" baseline="0" dirty="0" smtClean="0">
                          <a:solidFill>
                            <a:schemeClr val="dk1"/>
                          </a:solidFill>
                          <a:latin typeface="+mn-lt"/>
                          <a:ea typeface="+mn-ea"/>
                          <a:cs typeface="+mn-cs"/>
                        </a:rPr>
                        <a:t>1. Basic financial information 2. detailed asset data 3. transaction elements</a:t>
                      </a:r>
                    </a:p>
                  </a:txBody>
                  <a:tcPr/>
                </a:tc>
                <a:extLst>
                  <a:ext uri="{0D108BD9-81ED-4DB2-BD59-A6C34878D82A}">
                    <a16:rowId xmlns:a16="http://schemas.microsoft.com/office/drawing/2014/main" val="10001"/>
                  </a:ext>
                </a:extLst>
              </a:tr>
              <a:tr h="604069">
                <a:tc>
                  <a:txBody>
                    <a:bodyPr/>
                    <a:lstStyle/>
                    <a:p>
                      <a:r>
                        <a:rPr lang="en-US" altLang="zh-CN" sz="1200" kern="1200" dirty="0" smtClean="0">
                          <a:solidFill>
                            <a:schemeClr val="dk1"/>
                          </a:solidFill>
                          <a:latin typeface="+mn-lt"/>
                          <a:ea typeface="+mn-ea"/>
                          <a:cs typeface="+mn-cs"/>
                        </a:rPr>
                        <a:t>Product information</a:t>
                      </a:r>
                      <a:r>
                        <a:rPr lang="en-US" altLang="zh-CN" sz="1200" kern="1200" baseline="0" dirty="0" smtClean="0">
                          <a:solidFill>
                            <a:schemeClr val="dk1"/>
                          </a:solidFill>
                          <a:latin typeface="+mn-lt"/>
                          <a:ea typeface="+mn-ea"/>
                          <a:cs typeface="+mn-cs"/>
                        </a:rPr>
                        <a:t> and documents</a:t>
                      </a:r>
                      <a:endParaRPr lang="zh-CN" altLang="en-US" sz="1200" kern="1200" dirty="0">
                        <a:solidFill>
                          <a:schemeClr val="dk1"/>
                        </a:solidFill>
                        <a:latin typeface="+mn-lt"/>
                        <a:ea typeface="+mn-ea"/>
                        <a:cs typeface="+mn-cs"/>
                      </a:endParaRPr>
                    </a:p>
                  </a:txBody>
                  <a:tcPr/>
                </a:tc>
                <a:tc>
                  <a:txBody>
                    <a:bodyPr/>
                    <a:lstStyle/>
                    <a:p>
                      <a:pPr marL="0" indent="0">
                        <a:buNone/>
                      </a:pPr>
                      <a:r>
                        <a:rPr lang="en-US" altLang="zh-CN" sz="1200" kern="1200" dirty="0" smtClean="0">
                          <a:solidFill>
                            <a:schemeClr val="dk1"/>
                          </a:solidFill>
                          <a:latin typeface="+mn-lt"/>
                          <a:ea typeface="+mn-ea"/>
                          <a:cs typeface="+mn-cs"/>
                        </a:rPr>
                        <a:t>1.product</a:t>
                      </a:r>
                      <a:r>
                        <a:rPr lang="en-US" altLang="zh-CN" sz="1200" kern="1200" baseline="0" dirty="0" smtClean="0">
                          <a:solidFill>
                            <a:schemeClr val="dk1"/>
                          </a:solidFill>
                          <a:latin typeface="+mn-lt"/>
                          <a:ea typeface="+mn-ea"/>
                          <a:cs typeface="+mn-cs"/>
                        </a:rPr>
                        <a:t> description 2. variable cost structure 3. relevant product documents</a:t>
                      </a:r>
                      <a:endParaRPr lang="en-US" altLang="zh-CN" sz="1200" kern="1200" dirty="0" smtClean="0">
                        <a:solidFill>
                          <a:schemeClr val="dk1"/>
                        </a:solidFill>
                        <a:latin typeface="+mn-lt"/>
                        <a:ea typeface="+mn-ea"/>
                        <a:cs typeface="+mn-cs"/>
                      </a:endParaRPr>
                    </a:p>
                  </a:txBody>
                  <a:tcPr/>
                </a:tc>
                <a:extLst>
                  <a:ext uri="{0D108BD9-81ED-4DB2-BD59-A6C34878D82A}">
                    <a16:rowId xmlns:a16="http://schemas.microsoft.com/office/drawing/2014/main" val="10002"/>
                  </a:ext>
                </a:extLst>
              </a:tr>
              <a:tr h="604069">
                <a:tc>
                  <a:txBody>
                    <a:bodyPr/>
                    <a:lstStyle/>
                    <a:p>
                      <a:r>
                        <a:rPr lang="en-US" altLang="zh-CN" sz="1200" kern="1200" dirty="0" smtClean="0">
                          <a:solidFill>
                            <a:schemeClr val="dk1"/>
                          </a:solidFill>
                          <a:latin typeface="+mn-lt"/>
                          <a:ea typeface="+mn-ea"/>
                          <a:cs typeface="+mn-cs"/>
                        </a:rPr>
                        <a:t>Business</a:t>
                      </a:r>
                      <a:r>
                        <a:rPr lang="en-US" altLang="zh-CN" sz="1200" kern="1200" baseline="0" dirty="0" smtClean="0">
                          <a:solidFill>
                            <a:schemeClr val="dk1"/>
                          </a:solidFill>
                          <a:latin typeface="+mn-lt"/>
                          <a:ea typeface="+mn-ea"/>
                          <a:cs typeface="+mn-cs"/>
                        </a:rPr>
                        <a:t> information and documents </a:t>
                      </a:r>
                      <a:endParaRPr lang="zh-CN" altLang="en-US" sz="1200" kern="1200" dirty="0">
                        <a:solidFill>
                          <a:schemeClr val="dk1"/>
                        </a:solidFill>
                        <a:latin typeface="+mn-lt"/>
                        <a:ea typeface="+mn-ea"/>
                        <a:cs typeface="+mn-cs"/>
                      </a:endParaRPr>
                    </a:p>
                  </a:txBody>
                  <a:tcPr/>
                </a:tc>
                <a:tc>
                  <a:txBody>
                    <a:bodyPr/>
                    <a:lstStyle/>
                    <a:p>
                      <a:pPr marL="228600" indent="-228600">
                        <a:buAutoNum type="arabicPeriod"/>
                      </a:pPr>
                      <a:r>
                        <a:rPr lang="en-US" altLang="zh-CN" sz="1200" kern="1200" dirty="0" smtClean="0">
                          <a:solidFill>
                            <a:schemeClr val="dk1"/>
                          </a:solidFill>
                          <a:latin typeface="+mn-lt"/>
                          <a:ea typeface="+mn-ea"/>
                          <a:cs typeface="+mn-cs"/>
                        </a:rPr>
                        <a:t>Basic business situation 2. business data 3. external</a:t>
                      </a:r>
                      <a:r>
                        <a:rPr lang="en-US" altLang="zh-CN" sz="1200" kern="1200" baseline="0" dirty="0" smtClean="0">
                          <a:solidFill>
                            <a:schemeClr val="dk1"/>
                          </a:solidFill>
                          <a:latin typeface="+mn-lt"/>
                          <a:ea typeface="+mn-ea"/>
                          <a:cs typeface="+mn-cs"/>
                        </a:rPr>
                        <a:t> cooperation situation 4. business related system 5. future development plan </a:t>
                      </a:r>
                      <a:endParaRPr lang="zh-CN" altLang="en-US" sz="1200"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431478">
                <a:tc>
                  <a:txBody>
                    <a:bodyPr/>
                    <a:lstStyle/>
                    <a:p>
                      <a:r>
                        <a:rPr lang="en-US" altLang="zh-CN" sz="1200" kern="1200" baseline="0" dirty="0" smtClean="0">
                          <a:solidFill>
                            <a:schemeClr val="dk1"/>
                          </a:solidFill>
                          <a:latin typeface="+mn-lt"/>
                          <a:ea typeface="+mn-ea"/>
                          <a:cs typeface="+mn-cs"/>
                        </a:rPr>
                        <a:t> Risk control info and doc</a:t>
                      </a:r>
                      <a:endParaRPr lang="zh-CN" altLang="en-US" sz="1200" kern="1200" baseline="0" dirty="0">
                        <a:solidFill>
                          <a:schemeClr val="dk1"/>
                        </a:solidFill>
                        <a:latin typeface="+mn-lt"/>
                        <a:ea typeface="+mn-ea"/>
                        <a:cs typeface="+mn-cs"/>
                      </a:endParaRPr>
                    </a:p>
                  </a:txBody>
                  <a:tcPr/>
                </a:tc>
                <a:tc>
                  <a:txBody>
                    <a:bodyPr/>
                    <a:lstStyle/>
                    <a:p>
                      <a:pPr marL="0" indent="0">
                        <a:buNone/>
                      </a:pPr>
                      <a:r>
                        <a:rPr lang="en-US" altLang="zh-CN" sz="1200" kern="1200" baseline="0" dirty="0" smtClean="0">
                          <a:solidFill>
                            <a:schemeClr val="dk1"/>
                          </a:solidFill>
                          <a:latin typeface="+mn-lt"/>
                          <a:ea typeface="+mn-ea"/>
                          <a:cs typeface="+mn-cs"/>
                        </a:rPr>
                        <a:t>1. risk control policies and systems 2. risk control data 3. external cooperation  </a:t>
                      </a:r>
                    </a:p>
                  </a:txBody>
                  <a:tcPr/>
                </a:tc>
                <a:extLst>
                  <a:ext uri="{0D108BD9-81ED-4DB2-BD59-A6C34878D82A}">
                    <a16:rowId xmlns:a16="http://schemas.microsoft.com/office/drawing/2014/main" val="10004"/>
                  </a:ext>
                </a:extLst>
              </a:tr>
              <a:tr h="431478">
                <a:tc>
                  <a:txBody>
                    <a:bodyPr/>
                    <a:lstStyle/>
                    <a:p>
                      <a:r>
                        <a:rPr lang="en-US" altLang="zh-CN" sz="1200" kern="1200" dirty="0" smtClean="0">
                          <a:solidFill>
                            <a:schemeClr val="dk1"/>
                          </a:solidFill>
                          <a:latin typeface="+mn-lt"/>
                          <a:ea typeface="+mn-ea"/>
                          <a:cs typeface="+mn-cs"/>
                        </a:rPr>
                        <a:t>Financial</a:t>
                      </a:r>
                      <a:r>
                        <a:rPr lang="en-US" altLang="zh-CN" sz="1200" kern="1200" baseline="0" dirty="0" smtClean="0">
                          <a:solidFill>
                            <a:schemeClr val="dk1"/>
                          </a:solidFill>
                          <a:latin typeface="+mn-lt"/>
                          <a:ea typeface="+mn-ea"/>
                          <a:cs typeface="+mn-cs"/>
                        </a:rPr>
                        <a:t> information </a:t>
                      </a:r>
                      <a:endParaRPr lang="zh-CN" altLang="en-US" sz="1200" kern="1200" dirty="0">
                        <a:solidFill>
                          <a:schemeClr val="dk1"/>
                        </a:solidFill>
                        <a:latin typeface="+mn-lt"/>
                        <a:ea typeface="+mn-ea"/>
                        <a:cs typeface="+mn-cs"/>
                      </a:endParaRPr>
                    </a:p>
                  </a:txBody>
                  <a:tcPr/>
                </a:tc>
                <a:tc>
                  <a:txBody>
                    <a:bodyPr/>
                    <a:lstStyle/>
                    <a:p>
                      <a:r>
                        <a:rPr lang="en-US" altLang="zh-CN" sz="1200" kern="1200" baseline="0" dirty="0" smtClean="0">
                          <a:solidFill>
                            <a:schemeClr val="dk1"/>
                          </a:solidFill>
                          <a:latin typeface="+mn-lt"/>
                          <a:ea typeface="+mn-ea"/>
                          <a:cs typeface="+mn-cs"/>
                        </a:rPr>
                        <a:t>1. Financial policy 2. financial statements </a:t>
                      </a:r>
                    </a:p>
                    <a:p>
                      <a:endParaRPr lang="en-US" altLang="zh-CN" sz="1200" kern="1200" baseline="0" dirty="0" smtClean="0">
                        <a:solidFill>
                          <a:schemeClr val="dk1"/>
                        </a:solidFill>
                        <a:latin typeface="+mn-lt"/>
                        <a:ea typeface="+mn-ea"/>
                        <a:cs typeface="+mn-cs"/>
                      </a:endParaRPr>
                    </a:p>
                    <a:p>
                      <a:endParaRPr lang="en-US" altLang="zh-CN" sz="1200" kern="1200" baseline="0" dirty="0" smtClean="0">
                        <a:solidFill>
                          <a:schemeClr val="dk1"/>
                        </a:solidFill>
                        <a:latin typeface="+mn-lt"/>
                        <a:ea typeface="+mn-ea"/>
                        <a:cs typeface="+mn-cs"/>
                      </a:endParaRPr>
                    </a:p>
                    <a:p>
                      <a:endParaRPr lang="en-US" altLang="zh-CN" sz="1200" kern="1200" baseline="0" dirty="0" smtClean="0">
                        <a:solidFill>
                          <a:schemeClr val="dk1"/>
                        </a:solidFill>
                        <a:latin typeface="+mn-lt"/>
                        <a:ea typeface="+mn-ea"/>
                        <a:cs typeface="+mn-cs"/>
                      </a:endParaRPr>
                    </a:p>
                  </a:txBody>
                  <a:tcPr/>
                </a:tc>
                <a:extLst>
                  <a:ext uri="{0D108BD9-81ED-4DB2-BD59-A6C34878D82A}">
                    <a16:rowId xmlns:a16="http://schemas.microsoft.com/office/drawing/2014/main" val="10005"/>
                  </a:ext>
                </a:extLst>
              </a:tr>
              <a:tr h="431478">
                <a:tc>
                  <a:txBody>
                    <a:bodyPr/>
                    <a:lstStyle/>
                    <a:p>
                      <a:r>
                        <a:rPr lang="en-US" altLang="zh-CN" sz="1200" kern="1200" baseline="0" dirty="0" smtClean="0">
                          <a:solidFill>
                            <a:schemeClr val="dk1"/>
                          </a:solidFill>
                          <a:latin typeface="+mn-lt"/>
                          <a:ea typeface="+mn-ea"/>
                          <a:cs typeface="+mn-cs"/>
                        </a:rPr>
                        <a:t>Debt and others </a:t>
                      </a:r>
                      <a:endParaRPr lang="zh-CN" altLang="en-US" sz="1200" kern="1200" baseline="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dk1"/>
                          </a:solidFill>
                          <a:latin typeface="+mn-lt"/>
                          <a:ea typeface="+mn-ea"/>
                          <a:cs typeface="+mn-cs"/>
                        </a:rPr>
                        <a:t>1. Debt situation 2. external guarantees 3. litigation situation 4. debt documents 5. other important agreement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baseline="0" dirty="0" smtClean="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538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266700" y="990600"/>
          <a:ext cx="9829800" cy="1556385"/>
        </p:xfrm>
        <a:graphic>
          <a:graphicData uri="http://schemas.openxmlformats.org/drawingml/2006/table">
            <a:tbl>
              <a:tblPr firstRow="1" bandRow="1">
                <a:tableStyleId>{5C22544A-7EE6-4342-B048-85BDC9FD1C3A}</a:tableStyleId>
              </a:tblPr>
              <a:tblGrid>
                <a:gridCol w="2543175">
                  <a:extLst>
                    <a:ext uri="{9D8B030D-6E8A-4147-A177-3AD203B41FA5}">
                      <a16:colId xmlns:a16="http://schemas.microsoft.com/office/drawing/2014/main" val="20000"/>
                    </a:ext>
                  </a:extLst>
                </a:gridCol>
                <a:gridCol w="7286625">
                  <a:extLst>
                    <a:ext uri="{9D8B030D-6E8A-4147-A177-3AD203B41FA5}">
                      <a16:colId xmlns:a16="http://schemas.microsoft.com/office/drawing/2014/main" val="20001"/>
                    </a:ext>
                  </a:extLst>
                </a:gridCol>
              </a:tblGrid>
              <a:tr h="287652">
                <a:tc>
                  <a:txBody>
                    <a:bodyPr/>
                    <a:lstStyle/>
                    <a:p>
                      <a:r>
                        <a:rPr lang="en-US" altLang="zh-CN" sz="1400" baseline="0" dirty="0" smtClean="0"/>
                        <a:t> </a:t>
                      </a:r>
                      <a:endParaRPr lang="zh-CN" altLang="en-US" sz="1400" dirty="0"/>
                    </a:p>
                  </a:txBody>
                  <a:tcPr/>
                </a:tc>
                <a:tc>
                  <a:txBody>
                    <a:bodyPr/>
                    <a:lstStyle/>
                    <a:p>
                      <a:r>
                        <a:rPr lang="en-US" altLang="zh-CN" sz="1400" dirty="0" smtClean="0"/>
                        <a:t>Key</a:t>
                      </a:r>
                      <a:r>
                        <a:rPr lang="en-US" altLang="zh-CN" sz="1400" baseline="0" dirty="0" smtClean="0"/>
                        <a:t> Content </a:t>
                      </a:r>
                      <a:endParaRPr lang="zh-CN" altLang="en-US" sz="1400" dirty="0"/>
                    </a:p>
                  </a:txBody>
                  <a:tcPr/>
                </a:tc>
                <a:extLst>
                  <a:ext uri="{0D108BD9-81ED-4DB2-BD59-A6C34878D82A}">
                    <a16:rowId xmlns:a16="http://schemas.microsoft.com/office/drawing/2014/main" val="10000"/>
                  </a:ext>
                </a:extLst>
              </a:tr>
              <a:tr h="428625">
                <a:tc>
                  <a:txBody>
                    <a:bodyPr/>
                    <a:lstStyle/>
                    <a:p>
                      <a:pPr marL="0" marR="0" indent="0" algn="l" defTabSz="771571" rtl="0" eaLnBrk="1" fontAlgn="auto" latinLnBrk="0" hangingPunct="1">
                        <a:lnSpc>
                          <a:spcPct val="100000"/>
                        </a:lnSpc>
                        <a:spcBef>
                          <a:spcPts val="0"/>
                        </a:spcBef>
                        <a:spcAft>
                          <a:spcPts val="0"/>
                        </a:spcAft>
                        <a:buClrTx/>
                        <a:buSzTx/>
                        <a:buFontTx/>
                        <a:buNone/>
                        <a:tabLst/>
                        <a:defRPr/>
                      </a:pPr>
                      <a:r>
                        <a:rPr lang="en-US" altLang="zh-CN" sz="1200" b="1" dirty="0" smtClean="0"/>
                        <a:t>Chapter</a:t>
                      </a:r>
                      <a:r>
                        <a:rPr lang="en-US" altLang="zh-CN" sz="1200" b="1" baseline="0" dirty="0" smtClean="0"/>
                        <a:t> 3  Data extraction type</a:t>
                      </a:r>
                      <a:endParaRPr lang="zh-CN" altLang="en-US" sz="1200" b="1" dirty="0" smtClean="0"/>
                    </a:p>
                  </a:txBody>
                  <a:tcPr/>
                </a:tc>
                <a:tc>
                  <a:txBody>
                    <a:bodyPr/>
                    <a:lstStyle/>
                    <a:p>
                      <a:endParaRPr lang="zh-CN" altLang="zh-CN" sz="1200" kern="1200" dirty="0" smtClean="0">
                        <a:solidFill>
                          <a:schemeClr val="dk1"/>
                        </a:solidFill>
                        <a:latin typeface="+mn-lt"/>
                        <a:ea typeface="+mn-ea"/>
                        <a:cs typeface="+mn-cs"/>
                      </a:endParaRPr>
                    </a:p>
                  </a:txBody>
                  <a:tcPr/>
                </a:tc>
                <a:extLst>
                  <a:ext uri="{0D108BD9-81ED-4DB2-BD59-A6C34878D82A}">
                    <a16:rowId xmlns:a16="http://schemas.microsoft.com/office/drawing/2014/main" val="10001"/>
                  </a:ext>
                </a:extLst>
              </a:tr>
              <a:tr h="607695">
                <a:tc>
                  <a:txBody>
                    <a:bodyPr/>
                    <a:lstStyle/>
                    <a:p>
                      <a:r>
                        <a:rPr lang="en-US" altLang="zh-CN" sz="1200" dirty="0" smtClean="0"/>
                        <a:t> asset-side</a:t>
                      </a:r>
                      <a:r>
                        <a:rPr lang="en-US" altLang="zh-CN" sz="1200" baseline="0" dirty="0" smtClean="0"/>
                        <a:t> business data </a:t>
                      </a:r>
                      <a:endParaRPr lang="zh-CN" altLang="en-US" sz="1200" b="1" dirty="0"/>
                    </a:p>
                  </a:txBody>
                  <a:tcPr/>
                </a:tc>
                <a:tc>
                  <a:txBody>
                    <a:bodyPr/>
                    <a:lstStyle/>
                    <a:p>
                      <a:r>
                        <a:rPr lang="en-US" altLang="zh-CN" sz="1200" kern="1200" dirty="0" smtClean="0">
                          <a:solidFill>
                            <a:schemeClr val="dk1"/>
                          </a:solidFill>
                          <a:latin typeface="+mn-lt"/>
                          <a:ea typeface="+mn-ea"/>
                          <a:cs typeface="+mn-cs"/>
                        </a:rPr>
                        <a:t>1.</a:t>
                      </a:r>
                      <a:r>
                        <a:rPr lang="en-US" altLang="zh-CN" sz="1200" kern="1200" baseline="0" dirty="0" smtClean="0">
                          <a:solidFill>
                            <a:schemeClr val="dk1"/>
                          </a:solidFill>
                          <a:latin typeface="+mn-lt"/>
                          <a:ea typeface="+mn-ea"/>
                          <a:cs typeface="+mn-cs"/>
                        </a:rPr>
                        <a:t> Monthly data by product 2. loan distribution by region/size..</a:t>
                      </a:r>
                      <a:r>
                        <a:rPr lang="en-US" altLang="zh-CN" sz="1200" kern="1200" baseline="0" dirty="0" err="1" smtClean="0">
                          <a:solidFill>
                            <a:schemeClr val="dk1"/>
                          </a:solidFill>
                          <a:latin typeface="+mn-lt"/>
                          <a:ea typeface="+mn-ea"/>
                          <a:cs typeface="+mn-cs"/>
                        </a:rPr>
                        <a:t>etc</a:t>
                      </a:r>
                      <a:r>
                        <a:rPr lang="en-US" altLang="zh-CN" sz="1200" kern="1200" baseline="0" dirty="0" smtClean="0">
                          <a:solidFill>
                            <a:schemeClr val="dk1"/>
                          </a:solidFill>
                          <a:latin typeface="+mn-lt"/>
                          <a:ea typeface="+mn-ea"/>
                          <a:cs typeface="+mn-cs"/>
                        </a:rPr>
                        <a:t>.</a:t>
                      </a:r>
                    </a:p>
                    <a:p>
                      <a:r>
                        <a:rPr lang="en-US" altLang="zh-CN" sz="1200" kern="1200" baseline="0" dirty="0" smtClean="0">
                          <a:solidFill>
                            <a:schemeClr val="dk1"/>
                          </a:solidFill>
                          <a:latin typeface="+mn-lt"/>
                          <a:ea typeface="+mn-ea"/>
                          <a:cs typeface="+mn-cs"/>
                        </a:rPr>
                        <a:t>3. the proportion of loan balance by product 4. asset quality performance </a:t>
                      </a:r>
                    </a:p>
                    <a:p>
                      <a:r>
                        <a:rPr lang="en-US" altLang="zh-CN" sz="1200" kern="1200" baseline="0" dirty="0" smtClean="0">
                          <a:solidFill>
                            <a:schemeClr val="dk1"/>
                          </a:solidFill>
                          <a:latin typeface="+mn-lt"/>
                          <a:ea typeface="+mn-ea"/>
                          <a:cs typeface="+mn-cs"/>
                        </a:rPr>
                        <a:t>5. vintage analysis 6. migration rate </a:t>
                      </a:r>
                    </a:p>
                    <a:p>
                      <a:r>
                        <a:rPr lang="en-US" altLang="zh-CN" sz="1200" kern="1200" baseline="0" dirty="0" smtClean="0">
                          <a:solidFill>
                            <a:schemeClr val="dk1"/>
                          </a:solidFill>
                          <a:latin typeface="+mn-lt"/>
                          <a:ea typeface="+mn-ea"/>
                          <a:cs typeface="+mn-cs"/>
                        </a:rPr>
                        <a:t>7. collection status 8. collection statistics 8. risk reserve situation 9. list of litigation </a:t>
                      </a:r>
                      <a:endParaRPr lang="en-US" altLang="zh-CN" sz="1200" kern="1200" dirty="0" smtClean="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矩形 2"/>
          <p:cNvSpPr/>
          <p:nvPr/>
        </p:nvSpPr>
        <p:spPr>
          <a:xfrm>
            <a:off x="329609" y="3040911"/>
            <a:ext cx="7772400" cy="648586"/>
          </a:xfrm>
          <a:prstGeom prst="rect">
            <a:avLst/>
          </a:prstGeom>
          <a:solidFill>
            <a:srgbClr val="FCFC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00"/>
                </a:solidFill>
              </a:rPr>
              <a:t>Remark: if leasing company cannot meet some criteria, BD will submit to Retail Working Group for further approval </a:t>
            </a:r>
            <a:endParaRPr lang="zh-CN" altLang="en-US" dirty="0">
              <a:solidFill>
                <a:srgbClr val="FF0000"/>
              </a:solidFill>
            </a:endParaRPr>
          </a:p>
        </p:txBody>
      </p:sp>
    </p:spTree>
    <p:extLst>
      <p:ext uri="{BB962C8B-B14F-4D97-AF65-F5344CB8AC3E}">
        <p14:creationId xmlns:p14="http://schemas.microsoft.com/office/powerpoint/2010/main" val="3947294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20">
            <a:extLst>
              <a:ext uri="{FF2B5EF4-FFF2-40B4-BE49-F238E27FC236}">
                <a16:creationId xmlns:a16="http://schemas.microsoft.com/office/drawing/2014/main" id="{7DC93AF1-8294-4EFD-8001-EF378BAAC446}"/>
              </a:ext>
            </a:extLst>
          </p:cNvPr>
          <p:cNvSpPr/>
          <p:nvPr>
            <p:custDataLst>
              <p:tags r:id="rId1"/>
            </p:custDataLst>
          </p:nvPr>
        </p:nvSpPr>
        <p:spPr>
          <a:xfrm>
            <a:off x="1257300" y="1524000"/>
            <a:ext cx="2501006" cy="1693028"/>
          </a:xfrm>
          <a:prstGeom prst="rect">
            <a:avLst/>
          </a:prstGeom>
        </p:spPr>
        <p:txBody>
          <a:bodyPr wrap="none">
            <a:spAutoFit/>
          </a:bodyPr>
          <a:lstStyle/>
          <a:p>
            <a:r>
              <a:rPr lang="en-US" altLang="zh-CN" sz="4800" b="1" dirty="0">
                <a:solidFill>
                  <a:schemeClr val="bg1">
                    <a:alpha val="74000"/>
                  </a:schemeClr>
                </a:solidFill>
                <a:ea typeface="Batang" panose="02030600000101010101" pitchFamily="18" charset="-127"/>
                <a:cs typeface="Aharoni" panose="02010803020104030203" pitchFamily="2" charset="-79"/>
              </a:rPr>
              <a:t>AI Bank</a:t>
            </a:r>
          </a:p>
          <a:p>
            <a:r>
              <a:rPr lang="en-US" altLang="zh-CN" sz="2801" b="1" dirty="0">
                <a:solidFill>
                  <a:schemeClr val="bg1">
                    <a:alpha val="74000"/>
                  </a:schemeClr>
                </a:solidFill>
                <a:ea typeface="Batang" panose="02030600000101010101" pitchFamily="18" charset="-127"/>
                <a:cs typeface="Aharoni" panose="02010803020104030203" pitchFamily="2" charset="-79"/>
              </a:rPr>
              <a:t>Strategic</a:t>
            </a:r>
          </a:p>
          <a:p>
            <a:r>
              <a:rPr lang="en-US" altLang="zh-CN" sz="2801" b="1" dirty="0">
                <a:solidFill>
                  <a:schemeClr val="bg1">
                    <a:alpha val="74000"/>
                  </a:schemeClr>
                </a:solidFill>
                <a:ea typeface="Batang" panose="02030600000101010101" pitchFamily="18" charset="-127"/>
                <a:cs typeface="Aharoni" panose="02010803020104030203" pitchFamily="2" charset="-79"/>
              </a:rPr>
              <a:t>Collaboration</a:t>
            </a:r>
          </a:p>
        </p:txBody>
      </p:sp>
      <p:sp>
        <p:nvSpPr>
          <p:cNvPr id="18" name="PA_矩形 3">
            <a:extLst>
              <a:ext uri="{FF2B5EF4-FFF2-40B4-BE49-F238E27FC236}">
                <a16:creationId xmlns:a16="http://schemas.microsoft.com/office/drawing/2014/main" id="{CF500942-EDE1-43F1-8020-4C98984FB422}"/>
              </a:ext>
            </a:extLst>
          </p:cNvPr>
          <p:cNvSpPr txBox="1">
            <a:spLocks noChangeArrowheads="1"/>
          </p:cNvSpPr>
          <p:nvPr>
            <p:custDataLst>
              <p:tags r:id="rId2"/>
            </p:custDataLst>
          </p:nvPr>
        </p:nvSpPr>
        <p:spPr bwMode="auto">
          <a:xfrm>
            <a:off x="800100" y="1752600"/>
            <a:ext cx="8839200"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defRPr/>
            </a:pPr>
            <a:r>
              <a:rPr lang="en-US" altLang="zh-CN" sz="3600" b="1" i="1" dirty="0" smtClean="0">
                <a:solidFill>
                  <a:schemeClr val="accent6">
                    <a:lumMod val="25000"/>
                  </a:schemeClr>
                </a:solidFill>
                <a:latin typeface="+mn-lt"/>
                <a:ea typeface="微软雅黑" panose="020B0503020204020204" pitchFamily="34" charset="-122"/>
              </a:rPr>
              <a:t>Quantitative Framework </a:t>
            </a:r>
          </a:p>
          <a:p>
            <a:pPr algn="ctr">
              <a:defRPr/>
            </a:pPr>
            <a:r>
              <a:rPr lang="en-US" altLang="zh-CN" sz="3600" b="1" i="1" dirty="0" smtClean="0">
                <a:solidFill>
                  <a:schemeClr val="accent6">
                    <a:lumMod val="25000"/>
                  </a:schemeClr>
                </a:solidFill>
                <a:latin typeface="+mn-lt"/>
                <a:ea typeface="微软雅黑" panose="020B0503020204020204" pitchFamily="34" charset="-122"/>
              </a:rPr>
              <a:t>for</a:t>
            </a:r>
          </a:p>
          <a:p>
            <a:pPr algn="ctr">
              <a:defRPr/>
            </a:pPr>
            <a:r>
              <a:rPr lang="en-US" altLang="zh-CN" sz="3600" b="1" i="1" dirty="0" smtClean="0">
                <a:solidFill>
                  <a:schemeClr val="accent6">
                    <a:lumMod val="25000"/>
                  </a:schemeClr>
                </a:solidFill>
                <a:latin typeface="+mn-lt"/>
                <a:ea typeface="微软雅黑" panose="020B0503020204020204" pitchFamily="34" charset="-122"/>
              </a:rPr>
              <a:t>Retail </a:t>
            </a:r>
            <a:r>
              <a:rPr lang="en-US" altLang="zh-CN" sz="3600" b="1" i="1" dirty="0">
                <a:solidFill>
                  <a:schemeClr val="accent6">
                    <a:lumMod val="25000"/>
                  </a:schemeClr>
                </a:solidFill>
                <a:latin typeface="+mn-lt"/>
                <a:ea typeface="微软雅黑" panose="020B0503020204020204" pitchFamily="34" charset="-122"/>
              </a:rPr>
              <a:t>Lending Project Evaluation</a:t>
            </a:r>
          </a:p>
        </p:txBody>
      </p:sp>
    </p:spTree>
    <p:extLst>
      <p:ext uri="{BB962C8B-B14F-4D97-AF65-F5344CB8AC3E}">
        <p14:creationId xmlns:p14="http://schemas.microsoft.com/office/powerpoint/2010/main" val="2517807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66700" y="914400"/>
            <a:ext cx="9861322" cy="496187"/>
          </a:xfrm>
          <a:prstGeom prst="rect">
            <a:avLst/>
          </a:prstGeom>
        </p:spPr>
        <p:txBody>
          <a:bodyPr lIns="0" tIns="0" rIns="0" bIns="0"/>
          <a:lstStyle>
            <a:lvl1pPr algn="ctr" rtl="0" eaLnBrk="0" fontAlgn="base" hangingPunct="0">
              <a:spcBef>
                <a:spcPct val="0"/>
              </a:spcBef>
              <a:spcAft>
                <a:spcPct val="0"/>
              </a:spcAft>
              <a:defRPr sz="3713">
                <a:solidFill>
                  <a:schemeClr val="tx2"/>
                </a:solidFill>
                <a:latin typeface="+mj-lt"/>
                <a:ea typeface="+mj-ea"/>
                <a:cs typeface="+mj-cs"/>
              </a:defRPr>
            </a:lvl1pPr>
            <a:lvl2pPr algn="ctr" rtl="0" eaLnBrk="0" fontAlgn="base" hangingPunct="0">
              <a:spcBef>
                <a:spcPct val="0"/>
              </a:spcBef>
              <a:spcAft>
                <a:spcPct val="0"/>
              </a:spcAft>
              <a:defRPr sz="3713">
                <a:solidFill>
                  <a:schemeClr val="tx2"/>
                </a:solidFill>
                <a:latin typeface="Arial" pitchFamily="34" charset="0"/>
                <a:cs typeface="Angsana New" pitchFamily="18" charset="-34"/>
              </a:defRPr>
            </a:lvl2pPr>
            <a:lvl3pPr algn="ctr" rtl="0" eaLnBrk="0" fontAlgn="base" hangingPunct="0">
              <a:spcBef>
                <a:spcPct val="0"/>
              </a:spcBef>
              <a:spcAft>
                <a:spcPct val="0"/>
              </a:spcAft>
              <a:defRPr sz="3713">
                <a:solidFill>
                  <a:schemeClr val="tx2"/>
                </a:solidFill>
                <a:latin typeface="Arial" pitchFamily="34" charset="0"/>
                <a:cs typeface="Angsana New" pitchFamily="18" charset="-34"/>
              </a:defRPr>
            </a:lvl3pPr>
            <a:lvl4pPr algn="ctr" rtl="0" eaLnBrk="0" fontAlgn="base" hangingPunct="0">
              <a:spcBef>
                <a:spcPct val="0"/>
              </a:spcBef>
              <a:spcAft>
                <a:spcPct val="0"/>
              </a:spcAft>
              <a:defRPr sz="3713">
                <a:solidFill>
                  <a:schemeClr val="tx2"/>
                </a:solidFill>
                <a:latin typeface="Arial" pitchFamily="34" charset="0"/>
                <a:cs typeface="Angsana New" pitchFamily="18" charset="-34"/>
              </a:defRPr>
            </a:lvl4pPr>
            <a:lvl5pPr algn="ctr" rtl="0" eaLnBrk="0" fontAlgn="base" hangingPunct="0">
              <a:spcBef>
                <a:spcPct val="0"/>
              </a:spcBef>
              <a:spcAft>
                <a:spcPct val="0"/>
              </a:spcAft>
              <a:defRPr sz="3713">
                <a:solidFill>
                  <a:schemeClr val="tx2"/>
                </a:solidFill>
                <a:latin typeface="Arial" pitchFamily="34" charset="0"/>
                <a:cs typeface="Angsana New" pitchFamily="18" charset="-34"/>
              </a:defRPr>
            </a:lvl5pPr>
            <a:lvl6pPr marL="385812" algn="ctr" rtl="0" eaLnBrk="1" fontAlgn="base" hangingPunct="1">
              <a:spcBef>
                <a:spcPct val="0"/>
              </a:spcBef>
              <a:spcAft>
                <a:spcPct val="0"/>
              </a:spcAft>
              <a:defRPr sz="3713">
                <a:solidFill>
                  <a:schemeClr val="tx2"/>
                </a:solidFill>
                <a:latin typeface="Times New Roman" pitchFamily="18" charset="0"/>
                <a:cs typeface="Angsana New" pitchFamily="18" charset="-34"/>
              </a:defRPr>
            </a:lvl6pPr>
            <a:lvl7pPr marL="771626" algn="ctr" rtl="0" eaLnBrk="1" fontAlgn="base" hangingPunct="1">
              <a:spcBef>
                <a:spcPct val="0"/>
              </a:spcBef>
              <a:spcAft>
                <a:spcPct val="0"/>
              </a:spcAft>
              <a:defRPr sz="3713">
                <a:solidFill>
                  <a:schemeClr val="tx2"/>
                </a:solidFill>
                <a:latin typeface="Times New Roman" pitchFamily="18" charset="0"/>
                <a:cs typeface="Angsana New" pitchFamily="18" charset="-34"/>
              </a:defRPr>
            </a:lvl7pPr>
            <a:lvl8pPr marL="1157439" algn="ctr" rtl="0" eaLnBrk="1" fontAlgn="base" hangingPunct="1">
              <a:spcBef>
                <a:spcPct val="0"/>
              </a:spcBef>
              <a:spcAft>
                <a:spcPct val="0"/>
              </a:spcAft>
              <a:defRPr sz="3713">
                <a:solidFill>
                  <a:schemeClr val="tx2"/>
                </a:solidFill>
                <a:latin typeface="Times New Roman" pitchFamily="18" charset="0"/>
                <a:cs typeface="Angsana New" pitchFamily="18" charset="-34"/>
              </a:defRPr>
            </a:lvl8pPr>
            <a:lvl9pPr marL="1543252" algn="ctr" rtl="0" eaLnBrk="1" fontAlgn="base" hangingPunct="1">
              <a:spcBef>
                <a:spcPct val="0"/>
              </a:spcBef>
              <a:spcAft>
                <a:spcPct val="0"/>
              </a:spcAft>
              <a:defRPr sz="3713">
                <a:solidFill>
                  <a:schemeClr val="tx2"/>
                </a:solidFill>
                <a:latin typeface="Times New Roman" pitchFamily="18" charset="0"/>
                <a:cs typeface="Angsana New" pitchFamily="18" charset="-34"/>
              </a:defRPr>
            </a:lvl9pPr>
          </a:lstStyle>
          <a:p>
            <a:pPr algn="l"/>
            <a:r>
              <a:rPr lang="en-US" sz="2800" b="1" kern="0" dirty="0" smtClean="0"/>
              <a:t>Executive Summary</a:t>
            </a:r>
            <a:endParaRPr lang="en-US" sz="2800" b="1" kern="0" dirty="0"/>
          </a:p>
        </p:txBody>
      </p:sp>
      <p:sp>
        <p:nvSpPr>
          <p:cNvPr id="6" name="Content Placeholder 1"/>
          <p:cNvSpPr txBox="1">
            <a:spLocks/>
          </p:cNvSpPr>
          <p:nvPr/>
        </p:nvSpPr>
        <p:spPr>
          <a:xfrm>
            <a:off x="419100" y="1524000"/>
            <a:ext cx="9372600" cy="3962400"/>
          </a:xfrm>
          <a:prstGeom prst="rect">
            <a:avLst/>
          </a:prstGeom>
        </p:spPr>
        <p:txBody>
          <a:bodyPr/>
          <a:lstStyle>
            <a:lvl1pPr marL="289360" indent="-289360" algn="l" rtl="0" eaLnBrk="0" fontAlgn="base" hangingPunct="0">
              <a:spcBef>
                <a:spcPct val="20000"/>
              </a:spcBef>
              <a:spcAft>
                <a:spcPct val="0"/>
              </a:spcAft>
              <a:buChar char="•"/>
              <a:defRPr sz="1800">
                <a:solidFill>
                  <a:schemeClr val="tx1"/>
                </a:solidFill>
                <a:latin typeface="+mn-lt"/>
                <a:ea typeface="+mn-ea"/>
                <a:cs typeface="+mn-cs"/>
              </a:defRPr>
            </a:lvl1pPr>
            <a:lvl2pPr marL="578644" indent="-192881" algn="l" rtl="0" eaLnBrk="0" fontAlgn="base" hangingPunct="0">
              <a:spcBef>
                <a:spcPct val="20000"/>
              </a:spcBef>
              <a:spcAft>
                <a:spcPct val="0"/>
              </a:spcAft>
              <a:buFont typeface="微软雅黑" pitchFamily="34" charset="-122"/>
              <a:buChar char="‐"/>
              <a:defRPr sz="1800">
                <a:solidFill>
                  <a:schemeClr val="tx1"/>
                </a:solidFill>
                <a:latin typeface="+mn-lt"/>
                <a:cs typeface="+mn-cs"/>
              </a:defRPr>
            </a:lvl2pPr>
            <a:lvl3pPr marL="964533" indent="-192907" algn="l" rtl="0" eaLnBrk="0" fontAlgn="base" hangingPunct="0">
              <a:spcBef>
                <a:spcPct val="20000"/>
              </a:spcBef>
              <a:spcAft>
                <a:spcPct val="0"/>
              </a:spcAft>
              <a:buChar char="•"/>
              <a:defRPr sz="1800">
                <a:solidFill>
                  <a:schemeClr val="tx1"/>
                </a:solidFill>
                <a:latin typeface="+mn-lt"/>
                <a:cs typeface="+mn-cs"/>
              </a:defRPr>
            </a:lvl3pPr>
            <a:lvl4pPr marL="1350346" indent="-192907" algn="l" rtl="0" eaLnBrk="0" fontAlgn="base" hangingPunct="0">
              <a:spcBef>
                <a:spcPct val="20000"/>
              </a:spcBef>
              <a:spcAft>
                <a:spcPct val="0"/>
              </a:spcAft>
              <a:buChar char="–"/>
              <a:defRPr sz="1800">
                <a:solidFill>
                  <a:schemeClr val="tx1"/>
                </a:solidFill>
                <a:latin typeface="+mn-lt"/>
                <a:cs typeface="+mn-cs"/>
              </a:defRPr>
            </a:lvl4pPr>
            <a:lvl5pPr marL="1736158" indent="-192907" algn="l" rtl="0" eaLnBrk="0" fontAlgn="base" hangingPunct="0">
              <a:spcBef>
                <a:spcPct val="20000"/>
              </a:spcBef>
              <a:spcAft>
                <a:spcPct val="0"/>
              </a:spcAft>
              <a:buChar char="»"/>
              <a:defRPr sz="1800">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defRPr/>
            </a:pPr>
            <a:r>
              <a:rPr lang="en-US" altLang="zh-CN" sz="2400" b="1" dirty="0" smtClean="0">
                <a:solidFill>
                  <a:schemeClr val="accent6">
                    <a:lumMod val="25000"/>
                  </a:schemeClr>
                </a:solidFill>
                <a:ea typeface="微软雅黑" panose="020B0503020204020204" pitchFamily="34" charset="-122"/>
              </a:rPr>
              <a:t>Quantitative </a:t>
            </a:r>
            <a:r>
              <a:rPr lang="en-US" altLang="zh-CN" sz="2400" b="1" dirty="0">
                <a:solidFill>
                  <a:schemeClr val="accent6">
                    <a:lumMod val="25000"/>
                  </a:schemeClr>
                </a:solidFill>
                <a:ea typeface="微软雅黑" panose="020B0503020204020204" pitchFamily="34" charset="-122"/>
              </a:rPr>
              <a:t>Framework </a:t>
            </a:r>
            <a:r>
              <a:rPr lang="en-US" altLang="zh-CN" sz="2400" b="1" dirty="0" smtClean="0">
                <a:solidFill>
                  <a:schemeClr val="accent6">
                    <a:lumMod val="25000"/>
                  </a:schemeClr>
                </a:solidFill>
                <a:ea typeface="微软雅黑" panose="020B0503020204020204" pitchFamily="34" charset="-122"/>
              </a:rPr>
              <a:t>for Retail </a:t>
            </a:r>
            <a:r>
              <a:rPr lang="en-US" altLang="zh-CN" sz="2400" b="1" dirty="0">
                <a:solidFill>
                  <a:schemeClr val="accent6">
                    <a:lumMod val="25000"/>
                  </a:schemeClr>
                </a:solidFill>
                <a:ea typeface="微软雅黑" panose="020B0503020204020204" pitchFamily="34" charset="-122"/>
              </a:rPr>
              <a:t>Lending Project </a:t>
            </a:r>
            <a:r>
              <a:rPr lang="en-US" altLang="zh-CN" sz="2400" b="1" dirty="0" smtClean="0">
                <a:solidFill>
                  <a:schemeClr val="accent6">
                    <a:lumMod val="25000"/>
                  </a:schemeClr>
                </a:solidFill>
                <a:ea typeface="微软雅黑" panose="020B0503020204020204" pitchFamily="34" charset="-122"/>
              </a:rPr>
              <a:t>Evaluation</a:t>
            </a:r>
          </a:p>
          <a:p>
            <a:pPr marL="0" indent="0">
              <a:buNone/>
              <a:defRPr/>
            </a:pPr>
            <a:r>
              <a:rPr lang="en-US" sz="1600" kern="0" dirty="0" smtClean="0"/>
              <a:t>To support the retail business project selection, we established a framework </a:t>
            </a:r>
            <a:r>
              <a:rPr lang="en-US" sz="1600" kern="0" dirty="0" smtClean="0"/>
              <a:t>to estimate the Expected </a:t>
            </a:r>
            <a:r>
              <a:rPr lang="en-US" sz="1600" kern="0" dirty="0"/>
              <a:t>C</a:t>
            </a:r>
            <a:r>
              <a:rPr lang="en-US" sz="1600" kern="0" dirty="0" smtClean="0"/>
              <a:t>apital </a:t>
            </a:r>
            <a:r>
              <a:rPr lang="en-US" sz="1600" kern="0" dirty="0"/>
              <a:t>L</a:t>
            </a:r>
            <a:r>
              <a:rPr lang="en-US" sz="1600" kern="0" dirty="0" smtClean="0"/>
              <a:t>oss (ECL) for retail projects for both with fallback and without fallback business </a:t>
            </a:r>
            <a:r>
              <a:rPr lang="en-US" sz="1600" kern="0" dirty="0" smtClean="0"/>
              <a:t>models</a:t>
            </a:r>
          </a:p>
          <a:p>
            <a:pPr marL="0" indent="0">
              <a:buNone/>
              <a:defRPr/>
            </a:pPr>
            <a:endParaRPr lang="en-US" sz="1600" kern="0" dirty="0" smtClean="0"/>
          </a:p>
          <a:p>
            <a:pPr marL="0" indent="0">
              <a:buNone/>
              <a:defRPr/>
            </a:pPr>
            <a:r>
              <a:rPr lang="en-US" sz="1600" kern="0" dirty="0" smtClean="0"/>
              <a:t>The analysis shall assist decision makers in the selection of asset channels partnership and </a:t>
            </a:r>
            <a:r>
              <a:rPr lang="en-US" sz="1600" kern="0" dirty="0"/>
              <a:t>guarantee </a:t>
            </a:r>
            <a:r>
              <a:rPr lang="en-US" sz="1600" kern="0" dirty="0" smtClean="0"/>
              <a:t>company. For each proposed channels &amp; guarantee company coupling, </a:t>
            </a:r>
            <a:br>
              <a:rPr lang="en-US" sz="1600" kern="0" dirty="0" smtClean="0"/>
            </a:br>
            <a:r>
              <a:rPr lang="en-US" sz="1600" kern="0" dirty="0" smtClean="0"/>
              <a:t>we</a:t>
            </a:r>
            <a:r>
              <a:rPr lang="en-US" sz="1600" kern="0" dirty="0" smtClean="0"/>
              <a:t> </a:t>
            </a:r>
            <a:r>
              <a:rPr lang="en-US" sz="1600" kern="0" dirty="0" smtClean="0"/>
              <a:t>performed the following </a:t>
            </a:r>
            <a:r>
              <a:rPr lang="en-US" sz="1600" kern="0" dirty="0" smtClean="0"/>
              <a:t>investigation</a:t>
            </a:r>
          </a:p>
          <a:p>
            <a:pPr marL="342900" indent="-342900">
              <a:buFont typeface="+mj-lt"/>
              <a:buAutoNum type="arabicPeriod"/>
            </a:pPr>
            <a:r>
              <a:rPr lang="en-US" sz="1600" kern="0" dirty="0" smtClean="0"/>
              <a:t>Partner </a:t>
            </a:r>
            <a:r>
              <a:rPr lang="en-US" sz="1600" kern="0" dirty="0"/>
              <a:t>channel’s asset quality</a:t>
            </a:r>
          </a:p>
          <a:p>
            <a:pPr marL="342900" indent="-342900">
              <a:buFont typeface="+mj-lt"/>
              <a:buAutoNum type="arabicPeriod"/>
            </a:pPr>
            <a:r>
              <a:rPr lang="en-US" sz="1600" kern="0" dirty="0"/>
              <a:t>Guarantee company’s ability to guarantee</a:t>
            </a:r>
          </a:p>
          <a:p>
            <a:pPr marL="342900" indent="-342900">
              <a:buFont typeface="+mj-lt"/>
              <a:buAutoNum type="arabicPeriod"/>
            </a:pPr>
            <a:r>
              <a:rPr lang="en-US" sz="1600" kern="0" dirty="0"/>
              <a:t>Final project evaluation</a:t>
            </a:r>
          </a:p>
          <a:p>
            <a:pPr marL="0" indent="0">
              <a:buNone/>
              <a:defRPr/>
            </a:pPr>
            <a:endParaRPr lang="en-US" kern="0" dirty="0" smtClean="0"/>
          </a:p>
          <a:p>
            <a:pPr marL="0" indent="0">
              <a:buNone/>
              <a:defRPr/>
            </a:pPr>
            <a:endParaRPr lang="en-US" sz="1600" kern="0" dirty="0" smtClean="0"/>
          </a:p>
          <a:p>
            <a:pPr marL="0" indent="0">
              <a:buNone/>
              <a:defRPr/>
            </a:pPr>
            <a:endParaRPr lang="en-US" sz="1600" kern="0" dirty="0"/>
          </a:p>
          <a:p>
            <a:pPr marL="0" indent="0">
              <a:buNone/>
              <a:defRPr/>
            </a:pPr>
            <a:endParaRPr lang="en-US" sz="1600" kern="0" dirty="0" smtClean="0"/>
          </a:p>
          <a:p>
            <a:pPr marL="0" indent="0">
              <a:buNone/>
              <a:defRPr/>
            </a:pPr>
            <a:r>
              <a:rPr lang="en-US" sz="1600" kern="0" dirty="0" smtClean="0"/>
              <a:t>This framework can also be used for quarterly or semi-annually monitoring of the partners</a:t>
            </a:r>
          </a:p>
          <a:p>
            <a:pPr marL="0" indent="0">
              <a:buNone/>
              <a:defRPr/>
            </a:pPr>
            <a:r>
              <a:rPr lang="en-US" sz="1600" kern="0" dirty="0" smtClean="0"/>
              <a:t>(for Early Warnings?)</a:t>
            </a:r>
          </a:p>
        </p:txBody>
      </p:sp>
      <p:graphicFrame>
        <p:nvGraphicFramePr>
          <p:cNvPr id="4" name="Table 3"/>
          <p:cNvGraphicFramePr>
            <a:graphicFrameLocks noGrp="1"/>
          </p:cNvGraphicFramePr>
          <p:nvPr>
            <p:extLst>
              <p:ext uri="{D42A27DB-BD31-4B8C-83A1-F6EECF244321}">
                <p14:modId xmlns:p14="http://schemas.microsoft.com/office/powerpoint/2010/main" val="1575346515"/>
              </p:ext>
            </p:extLst>
          </p:nvPr>
        </p:nvGraphicFramePr>
        <p:xfrm>
          <a:off x="1768361" y="4494512"/>
          <a:ext cx="6858000" cy="109728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3268741642"/>
                    </a:ext>
                  </a:extLst>
                </a:gridCol>
                <a:gridCol w="1714500">
                  <a:extLst>
                    <a:ext uri="{9D8B030D-6E8A-4147-A177-3AD203B41FA5}">
                      <a16:colId xmlns:a16="http://schemas.microsoft.com/office/drawing/2014/main" val="2400336948"/>
                    </a:ext>
                  </a:extLst>
                </a:gridCol>
                <a:gridCol w="1698739">
                  <a:extLst>
                    <a:ext uri="{9D8B030D-6E8A-4147-A177-3AD203B41FA5}">
                      <a16:colId xmlns:a16="http://schemas.microsoft.com/office/drawing/2014/main" val="598277382"/>
                    </a:ext>
                  </a:extLst>
                </a:gridCol>
                <a:gridCol w="1730261">
                  <a:extLst>
                    <a:ext uri="{9D8B030D-6E8A-4147-A177-3AD203B41FA5}">
                      <a16:colId xmlns:a16="http://schemas.microsoft.com/office/drawing/2014/main" val="3797059235"/>
                    </a:ext>
                  </a:extLst>
                </a:gridCol>
              </a:tblGrid>
              <a:tr h="127358">
                <a:tc gridSpan="4">
                  <a:txBody>
                    <a:bodyPr/>
                    <a:lstStyle/>
                    <a:p>
                      <a:pPr algn="ctr"/>
                      <a:r>
                        <a:rPr lang="en-US" sz="1400" dirty="0" smtClean="0"/>
                        <a:t>Quantitative</a:t>
                      </a:r>
                      <a:r>
                        <a:rPr lang="en-US" sz="1400" baseline="0" dirty="0" smtClean="0"/>
                        <a:t> Criteria</a:t>
                      </a:r>
                      <a:endParaRPr 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extLst>
                  <a:ext uri="{0D108BD9-81ED-4DB2-BD59-A6C34878D82A}">
                    <a16:rowId xmlns:a16="http://schemas.microsoft.com/office/drawing/2014/main" val="2749890589"/>
                  </a:ext>
                </a:extLst>
              </a:tr>
              <a:tr h="127358">
                <a:tc>
                  <a:txBody>
                    <a:bodyPr/>
                    <a:lstStyle/>
                    <a:p>
                      <a:pPr algn="ctr"/>
                      <a:r>
                        <a:rPr lang="en-US" sz="1400" b="1" dirty="0" smtClean="0">
                          <a:solidFill>
                            <a:schemeClr val="bg1"/>
                          </a:solidFill>
                        </a:rPr>
                        <a:t>1</a:t>
                      </a:r>
                      <a:endParaRPr lang="en-US" sz="1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1" dirty="0" smtClean="0">
                          <a:solidFill>
                            <a:schemeClr val="bg1"/>
                          </a:solidFill>
                        </a:rPr>
                        <a:t>2</a:t>
                      </a:r>
                      <a:endParaRPr lang="en-US" sz="1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1" dirty="0" smtClean="0">
                          <a:solidFill>
                            <a:schemeClr val="bg1"/>
                          </a:solidFill>
                        </a:rPr>
                        <a:t>3</a:t>
                      </a:r>
                      <a:endParaRPr lang="en-US" sz="1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1" dirty="0" smtClean="0">
                          <a:solidFill>
                            <a:schemeClr val="bg1"/>
                          </a:solidFill>
                        </a:rPr>
                        <a:t>4</a:t>
                      </a:r>
                      <a:endParaRPr lang="en-US" sz="1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00716375"/>
                  </a:ext>
                </a:extLst>
              </a:tr>
              <a:tr h="203772">
                <a:tc>
                  <a:txBody>
                    <a:bodyPr/>
                    <a:lstStyle/>
                    <a:p>
                      <a:pPr algn="ctr"/>
                      <a:r>
                        <a:rPr lang="en-US" sz="1400" dirty="0" smtClean="0"/>
                        <a:t>Channels: </a:t>
                      </a:r>
                      <a:br>
                        <a:rPr lang="en-US" sz="1400" dirty="0" smtClean="0"/>
                      </a:br>
                      <a:r>
                        <a:rPr lang="en-US" sz="1200" dirty="0" smtClean="0"/>
                        <a:t>Time</a:t>
                      </a:r>
                      <a:r>
                        <a:rPr lang="en-US" sz="1200" baseline="0" dirty="0" smtClean="0"/>
                        <a:t> to breach Trigger</a:t>
                      </a:r>
                      <a:endParaRPr lang="en-US" sz="1200" dirty="0"/>
                    </a:p>
                  </a:txBody>
                  <a:tcPr>
                    <a:lnT w="12700" cap="flat" cmpd="sng" algn="ctr">
                      <a:solidFill>
                        <a:schemeClr val="bg1"/>
                      </a:solidFill>
                      <a:prstDash val="solid"/>
                      <a:round/>
                      <a:headEnd type="none" w="med" len="med"/>
                      <a:tailEnd type="none" w="med" len="med"/>
                    </a:lnT>
                  </a:tcPr>
                </a:tc>
                <a:tc>
                  <a:txBody>
                    <a:bodyPr/>
                    <a:lstStyle/>
                    <a:p>
                      <a:pPr algn="ctr"/>
                      <a:r>
                        <a:rPr lang="en-US" sz="1400" dirty="0" smtClean="0"/>
                        <a:t>GC/IN: </a:t>
                      </a:r>
                      <a:br>
                        <a:rPr lang="en-US" sz="1400" dirty="0" smtClean="0"/>
                      </a:br>
                      <a:r>
                        <a:rPr lang="en-US" sz="1200" dirty="0" smtClean="0"/>
                        <a:t>Operating Loss</a:t>
                      </a:r>
                      <a:endParaRPr lang="en-US" sz="1200" dirty="0"/>
                    </a:p>
                  </a:txBody>
                  <a:tcPr>
                    <a:lnT w="12700" cap="flat" cmpd="sng" algn="ctr">
                      <a:solidFill>
                        <a:schemeClr val="bg1"/>
                      </a:solidFill>
                      <a:prstDash val="solid"/>
                      <a:round/>
                      <a:headEnd type="none" w="med" len="med"/>
                      <a:tailEnd type="none" w="med" len="med"/>
                    </a:lnT>
                  </a:tcPr>
                </a:tc>
                <a:tc>
                  <a:txBody>
                    <a:bodyPr/>
                    <a:lstStyle/>
                    <a:p>
                      <a:pPr algn="ctr"/>
                      <a:r>
                        <a:rPr lang="en-US" sz="1400" dirty="0" smtClean="0"/>
                        <a:t>GC/IN:</a:t>
                      </a:r>
                      <a:r>
                        <a:rPr lang="en-US" sz="1400" baseline="0" dirty="0" smtClean="0"/>
                        <a:t> </a:t>
                      </a:r>
                      <a:br>
                        <a:rPr lang="en-US" sz="1400" baseline="0" dirty="0" smtClean="0"/>
                      </a:br>
                      <a:r>
                        <a:rPr lang="en-US" sz="1200" baseline="0" dirty="0" smtClean="0"/>
                        <a:t>Equity Value &lt; 0</a:t>
                      </a:r>
                      <a:endParaRPr lang="en-US" sz="1200" dirty="0"/>
                    </a:p>
                  </a:txBody>
                  <a:tcPr>
                    <a:lnT w="12700" cap="flat" cmpd="sng" algn="ctr">
                      <a:solidFill>
                        <a:schemeClr val="bg1"/>
                      </a:solidFill>
                      <a:prstDash val="solid"/>
                      <a:round/>
                      <a:headEnd type="none" w="med" len="med"/>
                      <a:tailEnd type="none" w="med" len="med"/>
                    </a:lnT>
                  </a:tcPr>
                </a:tc>
                <a:tc>
                  <a:txBody>
                    <a:bodyPr/>
                    <a:lstStyle/>
                    <a:p>
                      <a:pPr algn="ctr"/>
                      <a:r>
                        <a:rPr lang="en-US" sz="1400" dirty="0" smtClean="0"/>
                        <a:t>KBANK: </a:t>
                      </a:r>
                      <a:br>
                        <a:rPr lang="en-US" sz="1400" dirty="0" smtClean="0"/>
                      </a:br>
                      <a:r>
                        <a:rPr lang="en-US" sz="1200" dirty="0" smtClean="0"/>
                        <a:t>EBPT &gt;</a:t>
                      </a:r>
                      <a:r>
                        <a:rPr lang="en-US" sz="1200" baseline="0" dirty="0" smtClean="0"/>
                        <a:t> ECL</a:t>
                      </a:r>
                      <a:endParaRPr lang="en-US" sz="1200" dirty="0"/>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531367353"/>
                  </a:ext>
                </a:extLst>
              </a:tr>
            </a:tbl>
          </a:graphicData>
        </a:graphic>
      </p:graphicFrame>
    </p:spTree>
    <p:extLst>
      <p:ext uri="{BB962C8B-B14F-4D97-AF65-F5344CB8AC3E}">
        <p14:creationId xmlns:p14="http://schemas.microsoft.com/office/powerpoint/2010/main" val="4029703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9109" y="1299982"/>
            <a:ext cx="2000526" cy="1033770"/>
            <a:chOff x="611243" y="1320303"/>
            <a:chExt cx="2282825" cy="1123788"/>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704" y="1436415"/>
              <a:ext cx="919251" cy="885928"/>
            </a:xfrm>
            <a:prstGeom prst="rect">
              <a:avLst/>
            </a:prstGeom>
          </p:spPr>
        </p:pic>
        <p:sp>
          <p:nvSpPr>
            <p:cNvPr id="4" name="Donut 3"/>
            <p:cNvSpPr/>
            <p:nvPr/>
          </p:nvSpPr>
          <p:spPr>
            <a:xfrm flipH="1" flipV="1">
              <a:off x="611243" y="1320303"/>
              <a:ext cx="1177925" cy="1123788"/>
            </a:xfrm>
            <a:prstGeom prst="donut">
              <a:avLst>
                <a:gd name="adj" fmla="val 7133"/>
              </a:avLst>
            </a:prstGeom>
            <a:solidFill>
              <a:srgbClr val="67C8B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1751068" y="1721987"/>
              <a:ext cx="1143000" cy="312145"/>
            </a:xfrm>
            <a:prstGeom prst="rect">
              <a:avLst/>
            </a:prstGeom>
            <a:solidFill>
              <a:srgbClr val="67C8B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t>Objective</a:t>
              </a:r>
              <a:endParaRPr lang="en-US" sz="1400" b="1" dirty="0"/>
            </a:p>
          </p:txBody>
        </p:sp>
      </p:grpSp>
      <p:sp>
        <p:nvSpPr>
          <p:cNvPr id="6" name="Title 2"/>
          <p:cNvSpPr txBox="1">
            <a:spLocks/>
          </p:cNvSpPr>
          <p:nvPr/>
        </p:nvSpPr>
        <p:spPr>
          <a:xfrm>
            <a:off x="425678" y="819567"/>
            <a:ext cx="9861322" cy="496187"/>
          </a:xfrm>
          <a:prstGeom prst="rect">
            <a:avLst/>
          </a:prstGeom>
        </p:spPr>
        <p:txBody>
          <a:bodyPr lIns="0" tIns="0" rIns="0" bIns="0"/>
          <a:lstStyle>
            <a:lvl1pPr algn="ctr" rtl="0" eaLnBrk="0" fontAlgn="base" hangingPunct="0">
              <a:spcBef>
                <a:spcPct val="0"/>
              </a:spcBef>
              <a:spcAft>
                <a:spcPct val="0"/>
              </a:spcAft>
              <a:defRPr sz="3713">
                <a:solidFill>
                  <a:schemeClr val="tx2"/>
                </a:solidFill>
                <a:latin typeface="+mj-lt"/>
                <a:ea typeface="+mj-ea"/>
                <a:cs typeface="+mj-cs"/>
              </a:defRPr>
            </a:lvl1pPr>
            <a:lvl2pPr algn="ctr" rtl="0" eaLnBrk="0" fontAlgn="base" hangingPunct="0">
              <a:spcBef>
                <a:spcPct val="0"/>
              </a:spcBef>
              <a:spcAft>
                <a:spcPct val="0"/>
              </a:spcAft>
              <a:defRPr sz="3713">
                <a:solidFill>
                  <a:schemeClr val="tx2"/>
                </a:solidFill>
                <a:latin typeface="Arial" pitchFamily="34" charset="0"/>
                <a:cs typeface="Angsana New" pitchFamily="18" charset="-34"/>
              </a:defRPr>
            </a:lvl2pPr>
            <a:lvl3pPr algn="ctr" rtl="0" eaLnBrk="0" fontAlgn="base" hangingPunct="0">
              <a:spcBef>
                <a:spcPct val="0"/>
              </a:spcBef>
              <a:spcAft>
                <a:spcPct val="0"/>
              </a:spcAft>
              <a:defRPr sz="3713">
                <a:solidFill>
                  <a:schemeClr val="tx2"/>
                </a:solidFill>
                <a:latin typeface="Arial" pitchFamily="34" charset="0"/>
                <a:cs typeface="Angsana New" pitchFamily="18" charset="-34"/>
              </a:defRPr>
            </a:lvl3pPr>
            <a:lvl4pPr algn="ctr" rtl="0" eaLnBrk="0" fontAlgn="base" hangingPunct="0">
              <a:spcBef>
                <a:spcPct val="0"/>
              </a:spcBef>
              <a:spcAft>
                <a:spcPct val="0"/>
              </a:spcAft>
              <a:defRPr sz="3713">
                <a:solidFill>
                  <a:schemeClr val="tx2"/>
                </a:solidFill>
                <a:latin typeface="Arial" pitchFamily="34" charset="0"/>
                <a:cs typeface="Angsana New" pitchFamily="18" charset="-34"/>
              </a:defRPr>
            </a:lvl4pPr>
            <a:lvl5pPr algn="ctr" rtl="0" eaLnBrk="0" fontAlgn="base" hangingPunct="0">
              <a:spcBef>
                <a:spcPct val="0"/>
              </a:spcBef>
              <a:spcAft>
                <a:spcPct val="0"/>
              </a:spcAft>
              <a:defRPr sz="3713">
                <a:solidFill>
                  <a:schemeClr val="tx2"/>
                </a:solidFill>
                <a:latin typeface="Arial" pitchFamily="34" charset="0"/>
                <a:cs typeface="Angsana New" pitchFamily="18" charset="-34"/>
              </a:defRPr>
            </a:lvl5pPr>
            <a:lvl6pPr marL="385812" algn="ctr" rtl="0" eaLnBrk="1" fontAlgn="base" hangingPunct="1">
              <a:spcBef>
                <a:spcPct val="0"/>
              </a:spcBef>
              <a:spcAft>
                <a:spcPct val="0"/>
              </a:spcAft>
              <a:defRPr sz="3713">
                <a:solidFill>
                  <a:schemeClr val="tx2"/>
                </a:solidFill>
                <a:latin typeface="Times New Roman" pitchFamily="18" charset="0"/>
                <a:cs typeface="Angsana New" pitchFamily="18" charset="-34"/>
              </a:defRPr>
            </a:lvl6pPr>
            <a:lvl7pPr marL="771626" algn="ctr" rtl="0" eaLnBrk="1" fontAlgn="base" hangingPunct="1">
              <a:spcBef>
                <a:spcPct val="0"/>
              </a:spcBef>
              <a:spcAft>
                <a:spcPct val="0"/>
              </a:spcAft>
              <a:defRPr sz="3713">
                <a:solidFill>
                  <a:schemeClr val="tx2"/>
                </a:solidFill>
                <a:latin typeface="Times New Roman" pitchFamily="18" charset="0"/>
                <a:cs typeface="Angsana New" pitchFamily="18" charset="-34"/>
              </a:defRPr>
            </a:lvl7pPr>
            <a:lvl8pPr marL="1157439" algn="ctr" rtl="0" eaLnBrk="1" fontAlgn="base" hangingPunct="1">
              <a:spcBef>
                <a:spcPct val="0"/>
              </a:spcBef>
              <a:spcAft>
                <a:spcPct val="0"/>
              </a:spcAft>
              <a:defRPr sz="3713">
                <a:solidFill>
                  <a:schemeClr val="tx2"/>
                </a:solidFill>
                <a:latin typeface="Times New Roman" pitchFamily="18" charset="0"/>
                <a:cs typeface="Angsana New" pitchFamily="18" charset="-34"/>
              </a:defRPr>
            </a:lvl8pPr>
            <a:lvl9pPr marL="1543252" algn="ctr" rtl="0" eaLnBrk="1" fontAlgn="base" hangingPunct="1">
              <a:spcBef>
                <a:spcPct val="0"/>
              </a:spcBef>
              <a:spcAft>
                <a:spcPct val="0"/>
              </a:spcAft>
              <a:defRPr sz="3713">
                <a:solidFill>
                  <a:schemeClr val="tx2"/>
                </a:solidFill>
                <a:latin typeface="Times New Roman" pitchFamily="18" charset="0"/>
                <a:cs typeface="Angsana New" pitchFamily="18" charset="-34"/>
              </a:defRPr>
            </a:lvl9pPr>
          </a:lstStyle>
          <a:p>
            <a:pPr algn="l"/>
            <a:r>
              <a:rPr lang="en-US" sz="2800" b="1" kern="0" dirty="0"/>
              <a:t>Framework for Retail Lending </a:t>
            </a:r>
            <a:r>
              <a:rPr lang="en-US" sz="2800" b="1" kern="0" dirty="0" smtClean="0"/>
              <a:t>ECL </a:t>
            </a:r>
            <a:r>
              <a:rPr lang="en-US" sz="2800" b="1" kern="0" dirty="0"/>
              <a:t>Evaluation</a:t>
            </a:r>
          </a:p>
        </p:txBody>
      </p:sp>
      <p:sp>
        <p:nvSpPr>
          <p:cNvPr id="7" name="Content Placeholder 1"/>
          <p:cNvSpPr txBox="1">
            <a:spLocks/>
          </p:cNvSpPr>
          <p:nvPr/>
        </p:nvSpPr>
        <p:spPr>
          <a:xfrm>
            <a:off x="2241777" y="1379523"/>
            <a:ext cx="7794610" cy="709666"/>
          </a:xfrm>
          <a:prstGeom prst="rect">
            <a:avLst/>
          </a:prstGeom>
        </p:spPr>
        <p:txBody>
          <a:bodyPr/>
          <a:lstStyle>
            <a:lvl1pPr marL="289360" indent="-289360" algn="l" rtl="0" eaLnBrk="0" fontAlgn="base" hangingPunct="0">
              <a:spcBef>
                <a:spcPct val="20000"/>
              </a:spcBef>
              <a:spcAft>
                <a:spcPct val="0"/>
              </a:spcAft>
              <a:buChar char="•"/>
              <a:defRPr sz="1800">
                <a:solidFill>
                  <a:schemeClr val="tx1"/>
                </a:solidFill>
                <a:latin typeface="+mn-lt"/>
                <a:ea typeface="+mn-ea"/>
                <a:cs typeface="+mn-cs"/>
              </a:defRPr>
            </a:lvl1pPr>
            <a:lvl2pPr marL="578644" indent="-192881" algn="l" rtl="0" eaLnBrk="0" fontAlgn="base" hangingPunct="0">
              <a:spcBef>
                <a:spcPct val="20000"/>
              </a:spcBef>
              <a:spcAft>
                <a:spcPct val="0"/>
              </a:spcAft>
              <a:buFont typeface="微软雅黑" pitchFamily="34" charset="-122"/>
              <a:buChar char="‐"/>
              <a:defRPr sz="1800">
                <a:solidFill>
                  <a:schemeClr val="tx1"/>
                </a:solidFill>
                <a:latin typeface="+mn-lt"/>
                <a:cs typeface="+mn-cs"/>
              </a:defRPr>
            </a:lvl2pPr>
            <a:lvl3pPr marL="964533" indent="-192907" algn="l" rtl="0" eaLnBrk="0" fontAlgn="base" hangingPunct="0">
              <a:spcBef>
                <a:spcPct val="20000"/>
              </a:spcBef>
              <a:spcAft>
                <a:spcPct val="0"/>
              </a:spcAft>
              <a:buChar char="•"/>
              <a:defRPr sz="1800">
                <a:solidFill>
                  <a:schemeClr val="tx1"/>
                </a:solidFill>
                <a:latin typeface="+mn-lt"/>
                <a:cs typeface="+mn-cs"/>
              </a:defRPr>
            </a:lvl3pPr>
            <a:lvl4pPr marL="1350346" indent="-192907" algn="l" rtl="0" eaLnBrk="0" fontAlgn="base" hangingPunct="0">
              <a:spcBef>
                <a:spcPct val="20000"/>
              </a:spcBef>
              <a:spcAft>
                <a:spcPct val="0"/>
              </a:spcAft>
              <a:buChar char="–"/>
              <a:defRPr sz="1800">
                <a:solidFill>
                  <a:schemeClr val="tx1"/>
                </a:solidFill>
                <a:latin typeface="+mn-lt"/>
                <a:cs typeface="+mn-cs"/>
              </a:defRPr>
            </a:lvl4pPr>
            <a:lvl5pPr marL="1736158" indent="-192907" algn="l" rtl="0" eaLnBrk="0" fontAlgn="base" hangingPunct="0">
              <a:spcBef>
                <a:spcPct val="20000"/>
              </a:spcBef>
              <a:spcAft>
                <a:spcPct val="0"/>
              </a:spcAft>
              <a:buChar char="»"/>
              <a:defRPr sz="1800">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None/>
            </a:pPr>
            <a:r>
              <a:rPr lang="en-US" sz="1300" kern="0" dirty="0" smtClean="0"/>
              <a:t>To aid the partnership selection, this framework tries to estimate the Expected </a:t>
            </a:r>
            <a:r>
              <a:rPr lang="en-US" sz="1300" kern="0" dirty="0"/>
              <a:t>C</a:t>
            </a:r>
            <a:r>
              <a:rPr lang="en-US" sz="1300" kern="0" dirty="0" smtClean="0"/>
              <a:t>apital </a:t>
            </a:r>
            <a:r>
              <a:rPr lang="en-US" sz="1300" kern="0" dirty="0"/>
              <a:t>L</a:t>
            </a:r>
            <a:r>
              <a:rPr lang="en-US" sz="1300" kern="0" dirty="0" smtClean="0"/>
              <a:t>oss (ECL) for retail projects for both with fallback and without fallback business model and to evaluate the project’s expected risk adjusted return for each set of potential partner &amp; guarantor</a:t>
            </a:r>
            <a:endParaRPr lang="en-US" sz="1300" b="1" kern="0" dirty="0" smtClean="0"/>
          </a:p>
        </p:txBody>
      </p:sp>
      <p:sp>
        <p:nvSpPr>
          <p:cNvPr id="13" name="Rectangle 12"/>
          <p:cNvSpPr/>
          <p:nvPr/>
        </p:nvSpPr>
        <p:spPr>
          <a:xfrm>
            <a:off x="3865915" y="2731960"/>
            <a:ext cx="2222010" cy="2482971"/>
          </a:xfrm>
          <a:prstGeom prst="rect">
            <a:avLst/>
          </a:prstGeom>
          <a:noFill/>
          <a:ln w="28575">
            <a:solidFill>
              <a:srgbClr val="FACD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9647" y="2734297"/>
            <a:ext cx="3936741" cy="2480634"/>
          </a:xfrm>
          <a:prstGeom prst="rect">
            <a:avLst/>
          </a:prstGeom>
          <a:noFill/>
          <a:ln>
            <a:solidFill>
              <a:srgbClr val="F7B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88015" y="2397350"/>
            <a:ext cx="3936741" cy="343419"/>
          </a:xfrm>
          <a:prstGeom prst="rect">
            <a:avLst/>
          </a:prstGeom>
          <a:solidFill>
            <a:srgbClr val="F7B17D"/>
          </a:solidFill>
          <a:ln>
            <a:solidFill>
              <a:srgbClr val="F7B17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Guarantee Company’s Ability to Guarantee</a:t>
            </a:r>
            <a:endParaRPr lang="en-US" sz="1200" dirty="0">
              <a:solidFill>
                <a:schemeClr val="tx1"/>
              </a:solidFill>
            </a:endParaRPr>
          </a:p>
        </p:txBody>
      </p:sp>
      <p:sp>
        <p:nvSpPr>
          <p:cNvPr id="21" name="Content Placeholder 1"/>
          <p:cNvSpPr txBox="1">
            <a:spLocks/>
          </p:cNvSpPr>
          <p:nvPr/>
        </p:nvSpPr>
        <p:spPr>
          <a:xfrm>
            <a:off x="3067780" y="5377361"/>
            <a:ext cx="6968607" cy="791091"/>
          </a:xfrm>
          <a:prstGeom prst="rect">
            <a:avLst/>
          </a:prstGeom>
        </p:spPr>
        <p:txBody>
          <a:bodyPr anchor="ctr"/>
          <a:lstStyle>
            <a:lvl1pPr marL="289360" indent="-289360" algn="l" rtl="0" eaLnBrk="0" fontAlgn="base" hangingPunct="0">
              <a:spcBef>
                <a:spcPct val="20000"/>
              </a:spcBef>
              <a:spcAft>
                <a:spcPct val="0"/>
              </a:spcAft>
              <a:buChar char="•"/>
              <a:defRPr sz="1800">
                <a:solidFill>
                  <a:schemeClr val="tx1"/>
                </a:solidFill>
                <a:latin typeface="+mn-lt"/>
                <a:ea typeface="+mn-ea"/>
                <a:cs typeface="+mn-cs"/>
              </a:defRPr>
            </a:lvl1pPr>
            <a:lvl2pPr marL="578644" indent="-192881" algn="l" rtl="0" eaLnBrk="0" fontAlgn="base" hangingPunct="0">
              <a:spcBef>
                <a:spcPct val="20000"/>
              </a:spcBef>
              <a:spcAft>
                <a:spcPct val="0"/>
              </a:spcAft>
              <a:buFont typeface="微软雅黑" pitchFamily="34" charset="-122"/>
              <a:buChar char="‐"/>
              <a:defRPr sz="1800">
                <a:solidFill>
                  <a:schemeClr val="tx1"/>
                </a:solidFill>
                <a:latin typeface="+mn-lt"/>
                <a:cs typeface="+mn-cs"/>
              </a:defRPr>
            </a:lvl2pPr>
            <a:lvl3pPr marL="964533" indent="-192907" algn="l" rtl="0" eaLnBrk="0" fontAlgn="base" hangingPunct="0">
              <a:spcBef>
                <a:spcPct val="20000"/>
              </a:spcBef>
              <a:spcAft>
                <a:spcPct val="0"/>
              </a:spcAft>
              <a:buChar char="•"/>
              <a:defRPr sz="1800">
                <a:solidFill>
                  <a:schemeClr val="tx1"/>
                </a:solidFill>
                <a:latin typeface="+mn-lt"/>
                <a:cs typeface="+mn-cs"/>
              </a:defRPr>
            </a:lvl3pPr>
            <a:lvl4pPr marL="1350346" indent="-192907" algn="l" rtl="0" eaLnBrk="0" fontAlgn="base" hangingPunct="0">
              <a:spcBef>
                <a:spcPct val="20000"/>
              </a:spcBef>
              <a:spcAft>
                <a:spcPct val="0"/>
              </a:spcAft>
              <a:buChar char="–"/>
              <a:defRPr sz="1800">
                <a:solidFill>
                  <a:schemeClr val="tx1"/>
                </a:solidFill>
                <a:latin typeface="+mn-lt"/>
                <a:cs typeface="+mn-cs"/>
              </a:defRPr>
            </a:lvl4pPr>
            <a:lvl5pPr marL="1736158" indent="-192907" algn="l" rtl="0" eaLnBrk="0" fontAlgn="base" hangingPunct="0">
              <a:spcBef>
                <a:spcPct val="20000"/>
              </a:spcBef>
              <a:spcAft>
                <a:spcPct val="0"/>
              </a:spcAft>
              <a:buChar char="»"/>
              <a:defRPr sz="1800">
                <a:solidFill>
                  <a:schemeClr val="tx1"/>
                </a:solidFill>
                <a:latin typeface="+mn-lt"/>
                <a:cs typeface="+mn-cs"/>
              </a:defRPr>
            </a:lvl5pPr>
            <a:lvl6pPr marL="2121972" indent="-192907" algn="l" rtl="0" eaLnBrk="1" fontAlgn="base" hangingPunct="1">
              <a:spcBef>
                <a:spcPct val="20000"/>
              </a:spcBef>
              <a:spcAft>
                <a:spcPct val="0"/>
              </a:spcAft>
              <a:buChar char="»"/>
              <a:defRPr sz="1688">
                <a:solidFill>
                  <a:schemeClr val="tx1"/>
                </a:solidFill>
                <a:latin typeface="+mn-lt"/>
                <a:cs typeface="+mn-cs"/>
              </a:defRPr>
            </a:lvl6pPr>
            <a:lvl7pPr marL="2507785" indent="-192907" algn="l" rtl="0" eaLnBrk="1" fontAlgn="base" hangingPunct="1">
              <a:spcBef>
                <a:spcPct val="20000"/>
              </a:spcBef>
              <a:spcAft>
                <a:spcPct val="0"/>
              </a:spcAft>
              <a:buChar char="»"/>
              <a:defRPr sz="1688">
                <a:solidFill>
                  <a:schemeClr val="tx1"/>
                </a:solidFill>
                <a:latin typeface="+mn-lt"/>
                <a:cs typeface="+mn-cs"/>
              </a:defRPr>
            </a:lvl7pPr>
            <a:lvl8pPr marL="2893598" indent="-192907" algn="l" rtl="0" eaLnBrk="1" fontAlgn="base" hangingPunct="1">
              <a:spcBef>
                <a:spcPct val="20000"/>
              </a:spcBef>
              <a:spcAft>
                <a:spcPct val="0"/>
              </a:spcAft>
              <a:buChar char="»"/>
              <a:defRPr sz="1688">
                <a:solidFill>
                  <a:schemeClr val="tx1"/>
                </a:solidFill>
                <a:latin typeface="+mn-lt"/>
                <a:cs typeface="+mn-cs"/>
              </a:defRPr>
            </a:lvl8pPr>
            <a:lvl9pPr marL="3279411" indent="-192907" algn="l" rtl="0" eaLnBrk="1" fontAlgn="base" hangingPunct="1">
              <a:spcBef>
                <a:spcPct val="20000"/>
              </a:spcBef>
              <a:spcAft>
                <a:spcPct val="0"/>
              </a:spcAft>
              <a:buChar char="»"/>
              <a:defRPr sz="1688">
                <a:solidFill>
                  <a:schemeClr val="tx1"/>
                </a:solidFill>
                <a:latin typeface="+mn-lt"/>
                <a:cs typeface="+mn-cs"/>
              </a:defRPr>
            </a:lvl9pPr>
          </a:lstStyle>
          <a:p>
            <a:pPr marL="0" indent="0">
              <a:buFontTx/>
              <a:buNone/>
            </a:pPr>
            <a:r>
              <a:rPr lang="en-US" sz="1300" b="1" kern="0" dirty="0" smtClean="0"/>
              <a:t>%Expected Risk Adjusted Return </a:t>
            </a:r>
            <a:endParaRPr lang="en-US" sz="1300" b="1" kern="0" dirty="0"/>
          </a:p>
          <a:p>
            <a:pPr marL="0" indent="0">
              <a:buFontTx/>
              <a:buNone/>
            </a:pPr>
            <a:r>
              <a:rPr lang="en-US" sz="1300" kern="0" dirty="0" smtClean="0"/>
              <a:t>		= %Earning BF Provision &amp; Tax - </a:t>
            </a:r>
            <a:r>
              <a:rPr lang="en-US" sz="1300" kern="0" dirty="0" smtClean="0"/>
              <a:t>%Project’s Expected </a:t>
            </a:r>
            <a:r>
              <a:rPr lang="en-US" sz="1300" kern="0" dirty="0" smtClean="0"/>
              <a:t>Capital </a:t>
            </a:r>
            <a:r>
              <a:rPr lang="en-US" sz="1300" kern="0" dirty="0" smtClean="0"/>
              <a:t>Loss</a:t>
            </a:r>
            <a:endParaRPr lang="en-US" sz="1300" kern="0" dirty="0" smtClean="0"/>
          </a:p>
        </p:txBody>
      </p:sp>
      <p:grpSp>
        <p:nvGrpSpPr>
          <p:cNvPr id="26" name="Group 25"/>
          <p:cNvGrpSpPr/>
          <p:nvPr/>
        </p:nvGrpSpPr>
        <p:grpSpPr>
          <a:xfrm>
            <a:off x="149109" y="3303251"/>
            <a:ext cx="2057835" cy="1017643"/>
            <a:chOff x="482750" y="2446708"/>
            <a:chExt cx="2333520" cy="1067371"/>
          </a:xfrm>
        </p:grpSpPr>
        <p:sp>
          <p:nvSpPr>
            <p:cNvPr id="11" name="Donut 10"/>
            <p:cNvSpPr/>
            <p:nvPr/>
          </p:nvSpPr>
          <p:spPr>
            <a:xfrm flipH="1" flipV="1">
              <a:off x="482750" y="2446708"/>
              <a:ext cx="1108587" cy="1067371"/>
            </a:xfrm>
            <a:prstGeom prst="donut">
              <a:avLst>
                <a:gd name="adj" fmla="val 7133"/>
              </a:avLst>
            </a:prstGeom>
            <a:solidFill>
              <a:srgbClr val="FAC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1528246" y="2756810"/>
              <a:ext cx="1288024" cy="443425"/>
            </a:xfrm>
            <a:prstGeom prst="rect">
              <a:avLst/>
            </a:prstGeom>
            <a:solidFill>
              <a:srgbClr val="FACDA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t>Business Scenarios</a:t>
              </a:r>
              <a:endParaRPr lang="en-US" sz="1400" b="1" dirty="0"/>
            </a:p>
          </p:txBody>
        </p:sp>
        <p:pic>
          <p:nvPicPr>
            <p:cNvPr id="25" name="Picture 24"/>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72333" y1="60111" x2="72333" y2="60111"/>
                          <a14:foregroundMark x1="22111" y1="61333" x2="22111" y2="61333"/>
                          <a14:foregroundMark x1="48571" y1="21143" x2="48571" y2="21143"/>
                        </a14:backgroundRemoval>
                      </a14:imgEffect>
                      <a14:imgEffect>
                        <a14:colorTemperature colorTemp="88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73897" y="2548546"/>
              <a:ext cx="726292" cy="726292"/>
            </a:xfrm>
            <a:prstGeom prst="rect">
              <a:avLst/>
            </a:prstGeom>
          </p:spPr>
        </p:pic>
      </p:grpSp>
      <p:sp>
        <p:nvSpPr>
          <p:cNvPr id="30" name="Rectangle 29"/>
          <p:cNvSpPr/>
          <p:nvPr/>
        </p:nvSpPr>
        <p:spPr>
          <a:xfrm>
            <a:off x="2150064" y="5298972"/>
            <a:ext cx="936036" cy="941216"/>
          </a:xfrm>
          <a:prstGeom prst="rect">
            <a:avLst/>
          </a:prstGeom>
          <a:solidFill>
            <a:srgbClr val="F38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Overall Project </a:t>
            </a:r>
            <a:r>
              <a:rPr lang="en-US" sz="1200" dirty="0" smtClean="0">
                <a:solidFill>
                  <a:schemeClr val="tx1"/>
                </a:solidFill>
              </a:rPr>
              <a:t>Evaluation</a:t>
            </a:r>
            <a:endParaRPr lang="en-US" sz="1050" kern="0" dirty="0">
              <a:solidFill>
                <a:schemeClr val="tx1"/>
              </a:solidFill>
            </a:endParaRPr>
          </a:p>
        </p:txBody>
      </p:sp>
      <p:grpSp>
        <p:nvGrpSpPr>
          <p:cNvPr id="67" name="Group 66"/>
          <p:cNvGrpSpPr/>
          <p:nvPr/>
        </p:nvGrpSpPr>
        <p:grpSpPr>
          <a:xfrm>
            <a:off x="2404252" y="2134317"/>
            <a:ext cx="7559374" cy="3008878"/>
            <a:chOff x="2559972" y="2556300"/>
            <a:chExt cx="7559374" cy="3008878"/>
          </a:xfrm>
        </p:grpSpPr>
        <p:sp>
          <p:nvSpPr>
            <p:cNvPr id="64" name="Rectangle 63"/>
            <p:cNvSpPr/>
            <p:nvPr/>
          </p:nvSpPr>
          <p:spPr>
            <a:xfrm>
              <a:off x="4081767" y="3210078"/>
              <a:ext cx="2080351" cy="2355100"/>
            </a:xfrm>
            <a:prstGeom prst="rect">
              <a:avLst/>
            </a:prstGeom>
            <a:noFill/>
            <a:ln w="28575">
              <a:solidFill>
                <a:schemeClr val="tx2">
                  <a:lumMod val="60000"/>
                  <a:lumOff val="40000"/>
                </a:schemeClr>
              </a:solidFill>
              <a:prstDash val="dash"/>
            </a:ln>
          </p:spPr>
          <p:style>
            <a:lnRef idx="2">
              <a:schemeClr val="dk1"/>
            </a:lnRef>
            <a:fillRef idx="1">
              <a:schemeClr val="lt1"/>
            </a:fillRef>
            <a:effectRef idx="0">
              <a:schemeClr val="dk1"/>
            </a:effectRef>
            <a:fontRef idx="minor">
              <a:schemeClr val="dk1"/>
            </a:fontRef>
          </p:style>
          <p:txBody>
            <a:bodyPr tIns="91440" bIns="0" rtlCol="0" anchor="t"/>
            <a:lstStyle/>
            <a:p>
              <a:r>
                <a:rPr lang="en-US" sz="1200" b="1" dirty="0" smtClean="0">
                  <a:latin typeface="Arial" panose="020B0604020202020204" pitchFamily="34" charset="0"/>
                  <a:cs typeface="Arial" panose="020B0604020202020204" pitchFamily="34" charset="0"/>
                </a:rPr>
                <a:t>           Without Fallback</a:t>
              </a: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100" dirty="0" smtClean="0">
                <a:latin typeface="Arial" panose="020B0604020202020204" pitchFamily="34" charset="0"/>
                <a:cs typeface="Arial" panose="020B0604020202020204" pitchFamily="34" charset="0"/>
              </a:endParaRPr>
            </a:p>
            <a:p>
              <a:endParaRPr lang="en-US" sz="1100" b="1" dirty="0" smtClean="0">
                <a:latin typeface="Arial" panose="020B0604020202020204" pitchFamily="34" charset="0"/>
                <a:cs typeface="Arial" panose="020B0604020202020204" pitchFamily="34" charset="0"/>
              </a:endParaRPr>
            </a:p>
            <a:p>
              <a:endParaRPr lang="en-US" sz="1100" b="1" dirty="0" smtClean="0">
                <a:latin typeface="Arial" panose="020B0604020202020204" pitchFamily="34" charset="0"/>
                <a:cs typeface="Arial" panose="020B0604020202020204" pitchFamily="34" charset="0"/>
              </a:endParaRPr>
            </a:p>
            <a:p>
              <a:r>
                <a:rPr lang="en-US" sz="1100" b="1" dirty="0" smtClean="0">
                  <a:latin typeface="Arial" panose="020B0604020202020204" pitchFamily="34" charset="0"/>
                  <a:cs typeface="Arial" panose="020B0604020202020204" pitchFamily="34" charset="0"/>
                </a:rPr>
                <a:t>%Expected Credit Loss ECL </a:t>
              </a:r>
            </a:p>
            <a:p>
              <a:r>
                <a:rPr lang="en-US" sz="1100" dirty="0" smtClean="0">
                  <a:latin typeface="Arial" panose="020B0604020202020204" pitchFamily="34" charset="0"/>
                  <a:cs typeface="Arial" panose="020B0604020202020204" pitchFamily="34" charset="0"/>
                </a:rPr>
                <a:t>= (1-PD)x0+PDxLGD</a:t>
              </a:r>
            </a:p>
            <a:p>
              <a:r>
                <a:rPr lang="en-US" sz="1100" b="1" dirty="0" smtClean="0">
                  <a:latin typeface="Arial" panose="020B0604020202020204" pitchFamily="34" charset="0"/>
                  <a:cs typeface="Arial" panose="020B0604020202020204" pitchFamily="34" charset="0"/>
                </a:rPr>
                <a:t>= </a:t>
              </a:r>
              <a:r>
                <a:rPr lang="en-US" sz="1100" b="1" u="sng" dirty="0" smtClean="0">
                  <a:latin typeface="Arial" panose="020B0604020202020204" pitchFamily="34" charset="0"/>
                  <a:cs typeface="Arial" panose="020B0604020202020204" pitchFamily="34" charset="0"/>
                </a:rPr>
                <a:t>PDxEADxLGD</a:t>
              </a:r>
            </a:p>
          </p:txBody>
        </p:sp>
        <p:sp>
          <p:nvSpPr>
            <p:cNvPr id="63" name="Rectangle 62"/>
            <p:cNvSpPr/>
            <p:nvPr/>
          </p:nvSpPr>
          <p:spPr>
            <a:xfrm>
              <a:off x="6303777" y="3210078"/>
              <a:ext cx="3815569" cy="2355100"/>
            </a:xfrm>
            <a:prstGeom prst="rect">
              <a:avLst/>
            </a:prstGeom>
            <a:noFill/>
            <a:ln w="28575">
              <a:solidFill>
                <a:schemeClr val="tx2">
                  <a:lumMod val="60000"/>
                  <a:lumOff val="40000"/>
                </a:schemeClr>
              </a:solidFill>
              <a:prstDash val="dash"/>
            </a:ln>
          </p:spPr>
          <p:style>
            <a:lnRef idx="2">
              <a:schemeClr val="dk1"/>
            </a:lnRef>
            <a:fillRef idx="1">
              <a:schemeClr val="lt1"/>
            </a:fillRef>
            <a:effectRef idx="0">
              <a:schemeClr val="dk1"/>
            </a:effectRef>
            <a:fontRef idx="minor">
              <a:schemeClr val="dk1"/>
            </a:fontRef>
          </p:style>
          <p:txBody>
            <a:bodyPr tIns="91440" bIns="0" rtlCol="0" anchor="t"/>
            <a:lstStyle/>
            <a:p>
              <a:r>
                <a:rPr lang="en-US" sz="1200" b="1" dirty="0" smtClean="0">
                  <a:latin typeface="Arial" panose="020B0604020202020204" pitchFamily="34" charset="0"/>
                  <a:cs typeface="Arial" panose="020B0604020202020204" pitchFamily="34" charset="0"/>
                </a:rPr>
                <a:t>            With Fallback</a:t>
              </a: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100" b="1" dirty="0" smtClean="0">
                <a:latin typeface="Arial" panose="020B0604020202020204" pitchFamily="34" charset="0"/>
                <a:cs typeface="Arial" panose="020B0604020202020204" pitchFamily="34" charset="0"/>
              </a:endParaRPr>
            </a:p>
            <a:p>
              <a:endParaRPr lang="en-US" sz="1100" b="1" dirty="0" smtClean="0">
                <a:latin typeface="Arial" panose="020B0604020202020204" pitchFamily="34" charset="0"/>
                <a:cs typeface="Arial" panose="020B0604020202020204" pitchFamily="34" charset="0"/>
              </a:endParaRPr>
            </a:p>
            <a:p>
              <a:r>
                <a:rPr lang="en-US" sz="1100" b="1" dirty="0" smtClean="0">
                  <a:latin typeface="Arial" panose="020B0604020202020204" pitchFamily="34" charset="0"/>
                  <a:cs typeface="Arial" panose="020B0604020202020204" pitchFamily="34" charset="0"/>
                </a:rPr>
                <a:t>%Expected Credit Loss ECL</a:t>
              </a:r>
            </a:p>
            <a:p>
              <a:r>
                <a:rPr lang="en-US" sz="1100" dirty="0" smtClean="0">
                  <a:latin typeface="Arial" panose="020B0604020202020204" pitchFamily="34" charset="0"/>
                  <a:cs typeface="Arial" panose="020B0604020202020204" pitchFamily="34" charset="0"/>
                </a:rPr>
                <a:t>= (1-PD)x0+PDxEADx(1-B)</a:t>
              </a:r>
              <a:r>
                <a:rPr lang="en-US" sz="1100" dirty="0" err="1" smtClean="0">
                  <a:latin typeface="Arial" panose="020B0604020202020204" pitchFamily="34" charset="0"/>
                  <a:cs typeface="Arial" panose="020B0604020202020204" pitchFamily="34" charset="0"/>
                </a:rPr>
                <a:t>xLGD_S+PDxEADxBxLGD_F</a:t>
              </a:r>
              <a:endParaRPr lang="en-US" sz="1100" dirty="0" smtClean="0">
                <a:latin typeface="Arial" panose="020B0604020202020204" pitchFamily="34" charset="0"/>
                <a:cs typeface="Arial" panose="020B0604020202020204" pitchFamily="34" charset="0"/>
              </a:endParaRPr>
            </a:p>
            <a:p>
              <a:r>
                <a:rPr lang="en-US" sz="1100" b="1" dirty="0" smtClean="0">
                  <a:latin typeface="Arial" panose="020B0604020202020204" pitchFamily="34" charset="0"/>
                  <a:cs typeface="Arial" panose="020B0604020202020204" pitchFamily="34" charset="0"/>
                </a:rPr>
                <a:t>= </a:t>
              </a:r>
              <a:r>
                <a:rPr lang="en-US" sz="1100" b="1" u="sng" dirty="0" err="1" smtClean="0">
                  <a:latin typeface="Arial" panose="020B0604020202020204" pitchFamily="34" charset="0"/>
                  <a:cs typeface="Arial" panose="020B0604020202020204" pitchFamily="34" charset="0"/>
                </a:rPr>
                <a:t>PDxEADx</a:t>
              </a:r>
              <a:r>
                <a:rPr lang="en-US" sz="1100" b="1" u="sng" dirty="0" smtClean="0">
                  <a:latin typeface="Arial" panose="020B0604020202020204" pitchFamily="34" charset="0"/>
                  <a:cs typeface="Arial" panose="020B0604020202020204" pitchFamily="34" charset="0"/>
                </a:rPr>
                <a:t> ((1-B)</a:t>
              </a:r>
              <a:r>
                <a:rPr lang="en-US" sz="1100" b="1" u="sng" dirty="0" err="1" smtClean="0">
                  <a:latin typeface="Arial" panose="020B0604020202020204" pitchFamily="34" charset="0"/>
                  <a:cs typeface="Arial" panose="020B0604020202020204" pitchFamily="34" charset="0"/>
                </a:rPr>
                <a:t>xLGD_S+BxLGD_F</a:t>
              </a:r>
              <a:r>
                <a:rPr lang="en-US" sz="1100" b="1" u="sng" dirty="0" smtClean="0">
                  <a:latin typeface="Arial" panose="020B0604020202020204" pitchFamily="34" charset="0"/>
                  <a:cs typeface="Arial" panose="020B0604020202020204" pitchFamily="34" charset="0"/>
                </a:rPr>
                <a:t>)</a:t>
              </a:r>
            </a:p>
          </p:txBody>
        </p:sp>
        <p:sp>
          <p:nvSpPr>
            <p:cNvPr id="9" name="Oval 8"/>
            <p:cNvSpPr/>
            <p:nvPr/>
          </p:nvSpPr>
          <p:spPr>
            <a:xfrm>
              <a:off x="4159537" y="3257802"/>
              <a:ext cx="396254" cy="374845"/>
            </a:xfrm>
            <a:prstGeom prst="ellipse">
              <a:avLst/>
            </a:prstGeom>
            <a:solidFill>
              <a:srgbClr val="FF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Oval 27"/>
            <p:cNvSpPr/>
            <p:nvPr/>
          </p:nvSpPr>
          <p:spPr>
            <a:xfrm>
              <a:off x="6433531" y="3243577"/>
              <a:ext cx="389242" cy="367258"/>
            </a:xfrm>
            <a:prstGeom prst="ellipse">
              <a:avLst/>
            </a:prstGeom>
            <a:solidFill>
              <a:srgbClr val="FF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8" name="Oval 47"/>
            <p:cNvSpPr/>
            <p:nvPr/>
          </p:nvSpPr>
          <p:spPr>
            <a:xfrm>
              <a:off x="2559972" y="3347843"/>
              <a:ext cx="1101583" cy="457200"/>
            </a:xfrm>
            <a:prstGeom prst="ellipse">
              <a:avLst/>
            </a:prstGeom>
            <a:ln w="12700"/>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200" dirty="0" smtClean="0">
                  <a:latin typeface="Arial" panose="020B0604020202020204" pitchFamily="34" charset="0"/>
                  <a:cs typeface="Arial" panose="020B0604020202020204" pitchFamily="34" charset="0"/>
                </a:rPr>
                <a:t>Origination</a:t>
              </a:r>
              <a:endParaRPr lang="en-US" sz="1200" dirty="0">
                <a:latin typeface="Arial" panose="020B0604020202020204" pitchFamily="34" charset="0"/>
                <a:cs typeface="Arial" panose="020B0604020202020204" pitchFamily="34" charset="0"/>
              </a:endParaRPr>
            </a:p>
          </p:txBody>
        </p:sp>
        <p:sp>
          <p:nvSpPr>
            <p:cNvPr id="49" name="Rectangle 48"/>
            <p:cNvSpPr/>
            <p:nvPr/>
          </p:nvSpPr>
          <p:spPr>
            <a:xfrm>
              <a:off x="4696047" y="2556300"/>
              <a:ext cx="914400" cy="365760"/>
            </a:xfrm>
            <a:prstGeom prst="rect">
              <a:avLst/>
            </a:prstGeom>
            <a:ln w="127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dirty="0" smtClean="0">
                  <a:latin typeface="Arial" panose="020B0604020202020204" pitchFamily="34" charset="0"/>
                  <a:cs typeface="Arial" panose="020B0604020202020204" pitchFamily="34" charset="0"/>
                </a:rPr>
                <a:t>No Default</a:t>
              </a:r>
              <a:endParaRPr lang="en-US" sz="1200" dirty="0">
                <a:latin typeface="Arial" panose="020B0604020202020204" pitchFamily="34" charset="0"/>
                <a:cs typeface="Arial" panose="020B0604020202020204" pitchFamily="34" charset="0"/>
              </a:endParaRPr>
            </a:p>
          </p:txBody>
        </p:sp>
        <p:sp>
          <p:nvSpPr>
            <p:cNvPr id="50" name="Rectangle 49"/>
            <p:cNvSpPr/>
            <p:nvPr/>
          </p:nvSpPr>
          <p:spPr>
            <a:xfrm>
              <a:off x="4696770" y="4005129"/>
              <a:ext cx="914400" cy="36576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Default</a:t>
              </a:r>
              <a:endParaRPr lang="en-US" sz="1200" dirty="0">
                <a:latin typeface="Arial" panose="020B0604020202020204" pitchFamily="34" charset="0"/>
                <a:cs typeface="Arial" panose="020B0604020202020204" pitchFamily="34" charset="0"/>
              </a:endParaRPr>
            </a:p>
          </p:txBody>
        </p:sp>
        <p:cxnSp>
          <p:nvCxnSpPr>
            <p:cNvPr id="51" name="Straight Connector 50"/>
            <p:cNvCxnSpPr>
              <a:stCxn id="48" idx="7"/>
              <a:endCxn id="49" idx="1"/>
            </p:cNvCxnSpPr>
            <p:nvPr/>
          </p:nvCxnSpPr>
          <p:spPr>
            <a:xfrm flipV="1">
              <a:off x="3500232" y="2739180"/>
              <a:ext cx="1195815" cy="67561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5"/>
              <a:endCxn id="50" idx="1"/>
            </p:cNvCxnSpPr>
            <p:nvPr/>
          </p:nvCxnSpPr>
          <p:spPr>
            <a:xfrm>
              <a:off x="3500232" y="3738088"/>
              <a:ext cx="1196538" cy="44992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rot="19547772">
              <a:off x="3706799" y="2770780"/>
              <a:ext cx="56297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(1-PD)</a:t>
              </a:r>
              <a:endParaRPr lang="en-US" sz="1000" dirty="0">
                <a:latin typeface="Arial" panose="020B0604020202020204" pitchFamily="34" charset="0"/>
                <a:cs typeface="Arial" panose="020B0604020202020204" pitchFamily="34" charset="0"/>
              </a:endParaRPr>
            </a:p>
          </p:txBody>
        </p:sp>
        <p:sp>
          <p:nvSpPr>
            <p:cNvPr id="54" name="TextBox 53"/>
            <p:cNvSpPr txBox="1"/>
            <p:nvPr/>
          </p:nvSpPr>
          <p:spPr>
            <a:xfrm rot="1863776">
              <a:off x="3621510" y="3835588"/>
              <a:ext cx="362600"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PD</a:t>
              </a:r>
              <a:endParaRPr lang="en-US" sz="1000" dirty="0">
                <a:latin typeface="Arial" panose="020B0604020202020204" pitchFamily="34" charset="0"/>
                <a:cs typeface="Arial" panose="020B0604020202020204" pitchFamily="34" charset="0"/>
              </a:endParaRPr>
            </a:p>
          </p:txBody>
        </p:sp>
        <p:cxnSp>
          <p:nvCxnSpPr>
            <p:cNvPr id="55" name="Straight Connector 54"/>
            <p:cNvCxnSpPr>
              <a:stCxn id="57" idx="7"/>
              <a:endCxn id="58" idx="1"/>
            </p:cNvCxnSpPr>
            <p:nvPr/>
          </p:nvCxnSpPr>
          <p:spPr>
            <a:xfrm flipV="1">
              <a:off x="8071620" y="3730809"/>
              <a:ext cx="908124" cy="30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0" idx="3"/>
              <a:endCxn id="57" idx="2"/>
            </p:cNvCxnSpPr>
            <p:nvPr/>
          </p:nvCxnSpPr>
          <p:spPr>
            <a:xfrm>
              <a:off x="5611170" y="4188009"/>
              <a:ext cx="1496959" cy="12243"/>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7108129" y="3971652"/>
              <a:ext cx="1128800" cy="457200"/>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Buyback</a:t>
              </a:r>
              <a:endParaRPr lang="en-US" sz="1200" dirty="0">
                <a:latin typeface="Arial" panose="020B0604020202020204" pitchFamily="34" charset="0"/>
                <a:cs typeface="Arial" panose="020B0604020202020204" pitchFamily="34" charset="0"/>
              </a:endParaRPr>
            </a:p>
          </p:txBody>
        </p:sp>
        <p:sp>
          <p:nvSpPr>
            <p:cNvPr id="58" name="Rectangle 57"/>
            <p:cNvSpPr/>
            <p:nvPr/>
          </p:nvSpPr>
          <p:spPr>
            <a:xfrm>
              <a:off x="8979744" y="3547929"/>
              <a:ext cx="914400" cy="36576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Buyback Success</a:t>
              </a:r>
              <a:endParaRPr lang="en-US" sz="1200" dirty="0">
                <a:latin typeface="Arial" panose="020B0604020202020204" pitchFamily="34" charset="0"/>
                <a:cs typeface="Arial" panose="020B0604020202020204" pitchFamily="34" charset="0"/>
              </a:endParaRPr>
            </a:p>
          </p:txBody>
        </p:sp>
        <p:cxnSp>
          <p:nvCxnSpPr>
            <p:cNvPr id="59" name="Straight Connector 58"/>
            <p:cNvCxnSpPr>
              <a:stCxn id="57" idx="5"/>
              <a:endCxn id="60" idx="1"/>
            </p:cNvCxnSpPr>
            <p:nvPr/>
          </p:nvCxnSpPr>
          <p:spPr>
            <a:xfrm>
              <a:off x="8071620" y="4361897"/>
              <a:ext cx="969502" cy="184298"/>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9041122" y="4363315"/>
              <a:ext cx="914400" cy="36576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Buyback</a:t>
              </a:r>
            </a:p>
            <a:p>
              <a:pPr algn="ctr"/>
              <a:r>
                <a:rPr lang="en-US" sz="1200" dirty="0" smtClean="0">
                  <a:latin typeface="Arial" panose="020B0604020202020204" pitchFamily="34" charset="0"/>
                  <a:cs typeface="Arial" panose="020B0604020202020204" pitchFamily="34" charset="0"/>
                </a:rPr>
                <a:t>Fail</a:t>
              </a:r>
              <a:endParaRPr lang="en-US" sz="1200" dirty="0">
                <a:latin typeface="Arial" panose="020B0604020202020204" pitchFamily="34" charset="0"/>
                <a:cs typeface="Arial" panose="020B0604020202020204" pitchFamily="34" charset="0"/>
              </a:endParaRPr>
            </a:p>
          </p:txBody>
        </p:sp>
        <p:sp>
          <p:nvSpPr>
            <p:cNvPr id="61" name="TextBox 60"/>
            <p:cNvSpPr txBox="1"/>
            <p:nvPr/>
          </p:nvSpPr>
          <p:spPr>
            <a:xfrm rot="20473620">
              <a:off x="8162592" y="3610936"/>
              <a:ext cx="49725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(1-B)</a:t>
              </a:r>
              <a:endParaRPr lang="en-US" sz="1100" dirty="0">
                <a:latin typeface="Arial" panose="020B0604020202020204" pitchFamily="34" charset="0"/>
                <a:cs typeface="Arial" panose="020B0604020202020204" pitchFamily="34" charset="0"/>
              </a:endParaRPr>
            </a:p>
          </p:txBody>
        </p:sp>
        <p:sp>
          <p:nvSpPr>
            <p:cNvPr id="62" name="TextBox 61"/>
            <p:cNvSpPr txBox="1"/>
            <p:nvPr/>
          </p:nvSpPr>
          <p:spPr>
            <a:xfrm rot="1024538">
              <a:off x="8343311" y="4496091"/>
              <a:ext cx="27924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B</a:t>
              </a:r>
              <a:endParaRPr lang="en-US" sz="1100" dirty="0">
                <a:latin typeface="Arial" panose="020B0604020202020204" pitchFamily="34" charset="0"/>
                <a:cs typeface="Arial" panose="020B0604020202020204" pitchFamily="34" charset="0"/>
              </a:endParaRPr>
            </a:p>
          </p:txBody>
        </p:sp>
      </p:grpSp>
      <p:sp>
        <p:nvSpPr>
          <p:cNvPr id="27" name="Rectangle 26"/>
          <p:cNvSpPr/>
          <p:nvPr/>
        </p:nvSpPr>
        <p:spPr>
          <a:xfrm>
            <a:off x="2150064" y="2703477"/>
            <a:ext cx="1627629" cy="25114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Key Analysis</a:t>
            </a:r>
            <a:endParaRPr lang="en-US" sz="1400" b="1" dirty="0"/>
          </a:p>
        </p:txBody>
      </p:sp>
      <p:sp>
        <p:nvSpPr>
          <p:cNvPr id="14" name="Rectangle 13"/>
          <p:cNvSpPr/>
          <p:nvPr/>
        </p:nvSpPr>
        <p:spPr>
          <a:xfrm>
            <a:off x="3850968" y="2395216"/>
            <a:ext cx="2210289" cy="328557"/>
          </a:xfrm>
          <a:prstGeom prst="rect">
            <a:avLst/>
          </a:prstGeom>
          <a:solidFill>
            <a:srgbClr val="FACDAC"/>
          </a:solidFill>
          <a:ln>
            <a:solidFill>
              <a:srgbClr val="FACDA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Partner Channel’s Asset Quality</a:t>
            </a:r>
            <a:endParaRPr lang="en-US" sz="1200" dirty="0">
              <a:solidFill>
                <a:schemeClr val="tx1"/>
              </a:solidFill>
            </a:endParaRPr>
          </a:p>
        </p:txBody>
      </p:sp>
      <p:sp>
        <p:nvSpPr>
          <p:cNvPr id="108" name="Oval 107"/>
          <p:cNvSpPr/>
          <p:nvPr/>
        </p:nvSpPr>
        <p:spPr>
          <a:xfrm>
            <a:off x="3699449" y="2267829"/>
            <a:ext cx="274320" cy="274320"/>
          </a:xfrm>
          <a:prstGeom prst="ellipse">
            <a:avLst/>
          </a:prstGeom>
          <a:solidFill>
            <a:srgbClr val="676A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9" name="Oval 108"/>
          <p:cNvSpPr/>
          <p:nvPr/>
        </p:nvSpPr>
        <p:spPr>
          <a:xfrm>
            <a:off x="6134532" y="2274211"/>
            <a:ext cx="274320" cy="274320"/>
          </a:xfrm>
          <a:prstGeom prst="ellipse">
            <a:avLst/>
          </a:prstGeom>
          <a:solidFill>
            <a:srgbClr val="676A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1" name="Oval 110"/>
          <p:cNvSpPr/>
          <p:nvPr/>
        </p:nvSpPr>
        <p:spPr>
          <a:xfrm>
            <a:off x="4003817" y="2829214"/>
            <a:ext cx="396254" cy="3840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2" name="Oval 111"/>
          <p:cNvSpPr/>
          <p:nvPr/>
        </p:nvSpPr>
        <p:spPr>
          <a:xfrm>
            <a:off x="6275836" y="2821594"/>
            <a:ext cx="393192" cy="36725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5" name="Rectangle 64"/>
          <p:cNvSpPr/>
          <p:nvPr/>
        </p:nvSpPr>
        <p:spPr>
          <a:xfrm>
            <a:off x="3067780" y="5312380"/>
            <a:ext cx="6968607" cy="914400"/>
          </a:xfrm>
          <a:prstGeom prst="rect">
            <a:avLst/>
          </a:prstGeom>
          <a:noFill/>
          <a:ln>
            <a:solidFill>
              <a:srgbClr val="F389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kern="0" dirty="0">
              <a:solidFill>
                <a:schemeClr val="tx1"/>
              </a:solidFill>
            </a:endParaRPr>
          </a:p>
        </p:txBody>
      </p:sp>
      <p:sp>
        <p:nvSpPr>
          <p:cNvPr id="8" name="Right Arrow 7"/>
          <p:cNvSpPr/>
          <p:nvPr/>
        </p:nvSpPr>
        <p:spPr>
          <a:xfrm rot="5400000">
            <a:off x="5821630" y="5049798"/>
            <a:ext cx="457590" cy="442534"/>
          </a:xfrm>
          <a:prstGeom prst="rightArrow">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087169" y="5300591"/>
            <a:ext cx="274320" cy="274320"/>
          </a:xfrm>
          <a:prstGeom prst="ellipse">
            <a:avLst/>
          </a:prstGeom>
          <a:solidFill>
            <a:srgbClr val="676A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275873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30" grpId="0" animBg="1"/>
      <p:bldP spid="27" grpId="0" animBg="1"/>
      <p:bldP spid="14" grpId="0" animBg="1"/>
      <p:bldP spid="108" grpId="0" animBg="1"/>
      <p:bldP spid="109" grpId="0" animBg="1"/>
      <p:bldP spid="111" grpId="0" animBg="1"/>
      <p:bldP spid="112" grpId="0" animBg="1"/>
      <p:bldP spid="65" grpId="0" animBg="1"/>
      <p:bldP spid="6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237" y="1274148"/>
            <a:ext cx="3291840" cy="4944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Partner’s asset quality reflects the overall risk </a:t>
            </a:r>
            <a:r>
              <a:rPr lang="en-US" sz="1200" dirty="0" smtClean="0">
                <a:solidFill>
                  <a:schemeClr val="tx1"/>
                </a:solidFill>
              </a:rPr>
              <a:t>appetite/aggressiveness and the overall portfolio management capability </a:t>
            </a:r>
            <a:r>
              <a:rPr lang="en-US" sz="1200" dirty="0">
                <a:solidFill>
                  <a:schemeClr val="tx1"/>
                </a:solidFill>
              </a:rPr>
              <a:t>of the partner</a:t>
            </a:r>
            <a:r>
              <a:rPr lang="en-US" sz="1200" dirty="0" smtClean="0">
                <a:solidFill>
                  <a:schemeClr val="tx1"/>
                </a:solidFill>
              </a:rPr>
              <a:t>.</a:t>
            </a:r>
          </a:p>
          <a:p>
            <a:endParaRPr lang="en-US" sz="900" dirty="0" smtClean="0">
              <a:solidFill>
                <a:schemeClr val="tx1"/>
              </a:solidFill>
            </a:endParaRPr>
          </a:p>
          <a:p>
            <a:r>
              <a:rPr lang="en-US" sz="1200" b="1" dirty="0" smtClean="0">
                <a:solidFill>
                  <a:schemeClr val="tx1"/>
                </a:solidFill>
              </a:rPr>
              <a:t>Evaluation </a:t>
            </a:r>
            <a:r>
              <a:rPr lang="en-US" sz="1200" b="1" dirty="0">
                <a:solidFill>
                  <a:schemeClr val="tx1"/>
                </a:solidFill>
              </a:rPr>
              <a:t>of </a:t>
            </a:r>
            <a:r>
              <a:rPr lang="en-US" sz="1200" b="1" dirty="0" smtClean="0">
                <a:solidFill>
                  <a:schemeClr val="tx1"/>
                </a:solidFill>
              </a:rPr>
              <a:t>Asset Quality</a:t>
            </a:r>
            <a:endParaRPr lang="en-US" sz="1200" b="1" dirty="0">
              <a:solidFill>
                <a:schemeClr val="tx1"/>
              </a:solidFill>
            </a:endParaRPr>
          </a:p>
          <a:p>
            <a:pPr marL="171450" indent="-171450">
              <a:buFont typeface="Arial" panose="020B0604020202020204" pitchFamily="34" charset="0"/>
              <a:buChar char="•"/>
            </a:pPr>
            <a:r>
              <a:rPr lang="en-US" sz="1200" dirty="0">
                <a:solidFill>
                  <a:schemeClr val="tx1"/>
                </a:solidFill>
              </a:rPr>
              <a:t>Overall portfolio quality e.g. Distribution and trend of delinquency</a:t>
            </a:r>
          </a:p>
          <a:p>
            <a:pPr marL="171450" indent="-171450">
              <a:buFont typeface="Arial" panose="020B0604020202020204" pitchFamily="34" charset="0"/>
              <a:buChar char="•"/>
            </a:pPr>
            <a:r>
              <a:rPr lang="en-US" sz="1200" dirty="0">
                <a:solidFill>
                  <a:schemeClr val="tx1"/>
                </a:solidFill>
              </a:rPr>
              <a:t>Comparison to peers and </a:t>
            </a:r>
            <a:r>
              <a:rPr lang="en-US" sz="1200" dirty="0" smtClean="0">
                <a:solidFill>
                  <a:schemeClr val="tx1"/>
                </a:solidFill>
              </a:rPr>
              <a:t>benchmarks</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smtClean="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smtClean="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a:p>
            <a:endParaRPr lang="en-US" sz="1100" b="1" dirty="0" smtClean="0">
              <a:solidFill>
                <a:schemeClr val="tx1"/>
              </a:solidFill>
              <a:cs typeface="Arial" panose="020B0604020202020204" pitchFamily="34" charset="0"/>
            </a:endParaRPr>
          </a:p>
          <a:p>
            <a:r>
              <a:rPr lang="en-US" sz="1200" b="1" dirty="0" smtClean="0">
                <a:solidFill>
                  <a:schemeClr val="tx1"/>
                </a:solidFill>
                <a:cs typeface="Arial" panose="020B0604020202020204" pitchFamily="34" charset="0"/>
              </a:rPr>
              <a:t>Asset </a:t>
            </a:r>
            <a:r>
              <a:rPr lang="en-US" sz="1200" b="1" dirty="0">
                <a:solidFill>
                  <a:schemeClr val="tx1"/>
                </a:solidFill>
                <a:cs typeface="Arial" panose="020B0604020202020204" pitchFamily="34" charset="0"/>
              </a:rPr>
              <a:t>Quality Forecast</a:t>
            </a:r>
          </a:p>
          <a:p>
            <a:pPr marL="171450" indent="-171450">
              <a:buFont typeface="Arial" panose="020B0604020202020204" pitchFamily="34" charset="0"/>
              <a:buChar char="•"/>
            </a:pPr>
            <a:r>
              <a:rPr lang="en-US" sz="1200" dirty="0">
                <a:solidFill>
                  <a:schemeClr val="tx1"/>
                </a:solidFill>
              </a:rPr>
              <a:t>Guidance </a:t>
            </a:r>
            <a:r>
              <a:rPr lang="en-US" sz="1200" dirty="0" smtClean="0">
                <a:solidFill>
                  <a:schemeClr val="tx1"/>
                </a:solidFill>
              </a:rPr>
              <a:t>to approximate time </a:t>
            </a:r>
            <a:r>
              <a:rPr lang="en-US" sz="1200" dirty="0">
                <a:solidFill>
                  <a:schemeClr val="tx1"/>
                </a:solidFill>
              </a:rPr>
              <a:t>to </a:t>
            </a:r>
            <a:r>
              <a:rPr lang="en-US" sz="1200" dirty="0" smtClean="0">
                <a:solidFill>
                  <a:schemeClr val="tx1"/>
                </a:solidFill>
              </a:rPr>
              <a:t>trigger </a:t>
            </a:r>
            <a:r>
              <a:rPr lang="en-US" sz="1200" dirty="0">
                <a:solidFill>
                  <a:schemeClr val="tx1"/>
                </a:solidFill>
              </a:rPr>
              <a:t>breach</a:t>
            </a:r>
          </a:p>
          <a:p>
            <a:endParaRPr lang="en-US" sz="1200" dirty="0">
              <a:solidFill>
                <a:schemeClr val="tx1"/>
              </a:solidFill>
            </a:endParaRPr>
          </a:p>
          <a:p>
            <a:endParaRPr lang="en-US" sz="1200" dirty="0">
              <a:solidFill>
                <a:schemeClr val="tx1"/>
              </a:solidFill>
            </a:endParaRPr>
          </a:p>
        </p:txBody>
      </p:sp>
      <p:graphicFrame>
        <p:nvGraphicFramePr>
          <p:cNvPr id="6" name="Chart 5"/>
          <p:cNvGraphicFramePr>
            <a:graphicFrameLocks/>
          </p:cNvGraphicFramePr>
          <p:nvPr>
            <p:extLst>
              <p:ext uri="{D42A27DB-BD31-4B8C-83A1-F6EECF244321}">
                <p14:modId xmlns:p14="http://schemas.microsoft.com/office/powerpoint/2010/main" val="1928024098"/>
              </p:ext>
            </p:extLst>
          </p:nvPr>
        </p:nvGraphicFramePr>
        <p:xfrm>
          <a:off x="183933" y="2982984"/>
          <a:ext cx="3088130" cy="1121768"/>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3482273" y="1274148"/>
            <a:ext cx="3291840" cy="4944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Delinquency flow rates are used to </a:t>
            </a:r>
            <a:r>
              <a:rPr lang="en-US" sz="1200" dirty="0">
                <a:solidFill>
                  <a:schemeClr val="tx1"/>
                </a:solidFill>
              </a:rPr>
              <a:t>predict the probability of default </a:t>
            </a:r>
            <a:r>
              <a:rPr lang="en-US" sz="1200" dirty="0" smtClean="0">
                <a:solidFill>
                  <a:schemeClr val="tx1"/>
                </a:solidFill>
              </a:rPr>
              <a:t>and thus the </a:t>
            </a:r>
            <a:r>
              <a:rPr lang="en-US" sz="1200" dirty="0">
                <a:solidFill>
                  <a:schemeClr val="tx1"/>
                </a:solidFill>
              </a:rPr>
              <a:t>Expected Credit Loss and also the portfolio </a:t>
            </a:r>
            <a:r>
              <a:rPr lang="en-US" sz="1200" dirty="0" smtClean="0">
                <a:solidFill>
                  <a:schemeClr val="tx1"/>
                </a:solidFill>
              </a:rPr>
              <a:t>composition</a:t>
            </a:r>
            <a:endParaRPr lang="en-US" sz="1200" b="1" dirty="0" smtClean="0">
              <a:solidFill>
                <a:schemeClr val="tx1"/>
              </a:solidFill>
            </a:endParaRPr>
          </a:p>
          <a:p>
            <a:endParaRPr lang="en-US" sz="1400" b="1" dirty="0" smtClean="0">
              <a:solidFill>
                <a:schemeClr val="tx1"/>
              </a:solidFill>
            </a:endParaRPr>
          </a:p>
          <a:p>
            <a:r>
              <a:rPr lang="en-US" sz="1200" b="1" dirty="0" smtClean="0">
                <a:solidFill>
                  <a:schemeClr val="tx1"/>
                </a:solidFill>
              </a:rPr>
              <a:t>Estimation of </a:t>
            </a:r>
            <a:r>
              <a:rPr lang="en-US" sz="1200" b="1" dirty="0">
                <a:solidFill>
                  <a:schemeClr val="tx1"/>
                </a:solidFill>
              </a:rPr>
              <a:t>Probability of </a:t>
            </a:r>
            <a:r>
              <a:rPr lang="en-US" sz="1200" b="1" dirty="0" smtClean="0">
                <a:solidFill>
                  <a:schemeClr val="tx1"/>
                </a:solidFill>
              </a:rPr>
              <a:t>Default (PD)</a:t>
            </a:r>
            <a:endParaRPr lang="en-US" sz="1200" dirty="0">
              <a:solidFill>
                <a:schemeClr val="tx1"/>
              </a:solidFill>
            </a:endParaRPr>
          </a:p>
          <a:p>
            <a:r>
              <a:rPr lang="en-US" sz="1200" dirty="0" smtClean="0">
                <a:solidFill>
                  <a:schemeClr val="tx1"/>
                </a:solidFill>
              </a:rPr>
              <a:t>Probability of Default is estimated from the monthly </a:t>
            </a:r>
            <a:r>
              <a:rPr lang="en-US" sz="1200" dirty="0">
                <a:solidFill>
                  <a:schemeClr val="tx1"/>
                </a:solidFill>
              </a:rPr>
              <a:t>flow rate of the portfolio. </a:t>
            </a:r>
            <a:endParaRPr lang="en-US" sz="1200" dirty="0" smtClean="0">
              <a:solidFill>
                <a:schemeClr val="tx1"/>
              </a:solidFill>
            </a:endParaRPr>
          </a:p>
          <a:p>
            <a:endParaRPr lang="en-US" sz="1200" dirty="0">
              <a:solidFill>
                <a:schemeClr val="tx1"/>
              </a:solidFill>
            </a:endParaRPr>
          </a:p>
          <a:p>
            <a:endParaRPr lang="en-US" sz="1200" dirty="0" smtClean="0">
              <a:solidFill>
                <a:schemeClr val="tx1"/>
              </a:solidFill>
            </a:endParaRPr>
          </a:p>
          <a:p>
            <a:endParaRPr lang="en-US" sz="1200" b="1" dirty="0" smtClean="0">
              <a:solidFill>
                <a:schemeClr val="tx1"/>
              </a:solidFill>
            </a:endParaRPr>
          </a:p>
          <a:p>
            <a:endParaRPr lang="en-US" sz="1200" b="1" dirty="0">
              <a:solidFill>
                <a:schemeClr val="tx1"/>
              </a:solidFill>
            </a:endParaRPr>
          </a:p>
          <a:p>
            <a:endParaRPr lang="en-US" sz="1200" b="1" dirty="0" smtClean="0">
              <a:solidFill>
                <a:schemeClr val="tx1"/>
              </a:solidFill>
            </a:endParaRPr>
          </a:p>
          <a:p>
            <a:endParaRPr lang="en-US" sz="1200" b="1" dirty="0">
              <a:solidFill>
                <a:schemeClr val="tx1"/>
              </a:solidFill>
            </a:endParaRPr>
          </a:p>
          <a:p>
            <a:endParaRPr lang="en-US" sz="1200" b="1" dirty="0" smtClean="0">
              <a:solidFill>
                <a:schemeClr val="tx1"/>
              </a:solidFill>
            </a:endParaRPr>
          </a:p>
          <a:p>
            <a:endParaRPr lang="en-US" sz="1200" b="1" dirty="0" smtClean="0">
              <a:solidFill>
                <a:schemeClr val="tx1"/>
              </a:solidFill>
            </a:endParaRPr>
          </a:p>
          <a:p>
            <a:endParaRPr lang="en-US" sz="1200" b="1" dirty="0" smtClean="0">
              <a:solidFill>
                <a:schemeClr val="tx1"/>
              </a:solidFill>
            </a:endParaRPr>
          </a:p>
          <a:p>
            <a:r>
              <a:rPr lang="en-US" sz="1200" b="1" dirty="0" smtClean="0">
                <a:solidFill>
                  <a:schemeClr val="tx1"/>
                </a:solidFill>
              </a:rPr>
              <a:t>Portfolio </a:t>
            </a:r>
            <a:r>
              <a:rPr lang="en-US" sz="1200" b="1" dirty="0" smtClean="0">
                <a:solidFill>
                  <a:schemeClr val="tx1"/>
                </a:solidFill>
              </a:rPr>
              <a:t>Composition </a:t>
            </a:r>
            <a:r>
              <a:rPr lang="en-US" sz="1200" b="1" dirty="0">
                <a:solidFill>
                  <a:schemeClr val="tx1"/>
                </a:solidFill>
              </a:rPr>
              <a:t>Forecast</a:t>
            </a:r>
          </a:p>
          <a:p>
            <a:r>
              <a:rPr lang="en-US" sz="1200" dirty="0" smtClean="0">
                <a:solidFill>
                  <a:schemeClr val="tx1"/>
                </a:solidFill>
              </a:rPr>
              <a:t>A by-product of the above activity is the </a:t>
            </a:r>
            <a:r>
              <a:rPr lang="en-US" sz="1200" dirty="0">
                <a:solidFill>
                  <a:schemeClr val="tx1"/>
                </a:solidFill>
              </a:rPr>
              <a:t>forecast </a:t>
            </a:r>
            <a:r>
              <a:rPr lang="en-US" sz="1200" dirty="0" smtClean="0">
                <a:solidFill>
                  <a:schemeClr val="tx1"/>
                </a:solidFill>
              </a:rPr>
              <a:t>of the portfolio composition. </a:t>
            </a:r>
            <a:br>
              <a:rPr lang="en-US" sz="1200" dirty="0" smtClean="0">
                <a:solidFill>
                  <a:schemeClr val="tx1"/>
                </a:solidFill>
              </a:rPr>
            </a:br>
            <a:r>
              <a:rPr lang="en-US" sz="1200" dirty="0" smtClean="0">
                <a:solidFill>
                  <a:schemeClr val="tx1"/>
                </a:solidFill>
              </a:rPr>
              <a:t>(Which can be later use for provisioning)</a:t>
            </a:r>
            <a:endParaRPr lang="en-US" sz="1200" dirty="0">
              <a:solidFill>
                <a:schemeClr val="tx1"/>
              </a:solidFill>
            </a:endParaRPr>
          </a:p>
          <a:p>
            <a:endParaRPr lang="en-US" sz="1200" dirty="0">
              <a:solidFill>
                <a:schemeClr val="tx1"/>
              </a:solidFill>
            </a:endParaRPr>
          </a:p>
        </p:txBody>
      </p:sp>
      <p:sp>
        <p:nvSpPr>
          <p:cNvPr id="15" name="Rectangle 14"/>
          <p:cNvSpPr/>
          <p:nvPr/>
        </p:nvSpPr>
        <p:spPr>
          <a:xfrm>
            <a:off x="6874539" y="1274148"/>
            <a:ext cx="3291840" cy="4944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vintage curves revealed the credit quality of the borrowers in the portfolio and the effectiveness of the partner’s approval criteria</a:t>
            </a:r>
          </a:p>
          <a:p>
            <a:endParaRPr lang="en-US" sz="1200" dirty="0" smtClean="0">
              <a:solidFill>
                <a:schemeClr val="tx1"/>
              </a:solidFill>
            </a:endParaRPr>
          </a:p>
          <a:p>
            <a:r>
              <a:rPr lang="en-US" sz="1200" dirty="0" smtClean="0">
                <a:solidFill>
                  <a:schemeClr val="tx1"/>
                </a:solidFill>
              </a:rPr>
              <a:t>This information will be used to help verify the legitimacy of the portfolio data</a:t>
            </a:r>
            <a:r>
              <a:rPr lang="th-TH" sz="1200" dirty="0" smtClean="0">
                <a:solidFill>
                  <a:schemeClr val="tx1"/>
                </a:solidFill>
              </a:rPr>
              <a:t> </a:t>
            </a:r>
            <a:r>
              <a:rPr lang="en-US" sz="1200" dirty="0" smtClean="0">
                <a:solidFill>
                  <a:schemeClr val="tx1"/>
                </a:solidFill>
              </a:rPr>
              <a:t>and flow rates data given by partners</a:t>
            </a:r>
            <a:endParaRPr lang="en-US" sz="1200" dirty="0">
              <a:solidFill>
                <a:schemeClr val="tx1"/>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870601849"/>
              </p:ext>
            </p:extLst>
          </p:nvPr>
        </p:nvGraphicFramePr>
        <p:xfrm>
          <a:off x="3854210" y="2770916"/>
          <a:ext cx="2531092" cy="975552"/>
        </p:xfrm>
        <a:graphic>
          <a:graphicData uri="http://schemas.openxmlformats.org/drawingml/2006/table">
            <a:tbl>
              <a:tblPr/>
              <a:tblGrid>
                <a:gridCol w="465416">
                  <a:extLst>
                    <a:ext uri="{9D8B030D-6E8A-4147-A177-3AD203B41FA5}">
                      <a16:colId xmlns:a16="http://schemas.microsoft.com/office/drawing/2014/main" val="377479395"/>
                    </a:ext>
                  </a:extLst>
                </a:gridCol>
                <a:gridCol w="327396">
                  <a:extLst>
                    <a:ext uri="{9D8B030D-6E8A-4147-A177-3AD203B41FA5}">
                      <a16:colId xmlns:a16="http://schemas.microsoft.com/office/drawing/2014/main" val="4121196030"/>
                    </a:ext>
                  </a:extLst>
                </a:gridCol>
                <a:gridCol w="299278">
                  <a:extLst>
                    <a:ext uri="{9D8B030D-6E8A-4147-A177-3AD203B41FA5}">
                      <a16:colId xmlns:a16="http://schemas.microsoft.com/office/drawing/2014/main" val="1854757565"/>
                    </a:ext>
                  </a:extLst>
                </a:gridCol>
                <a:gridCol w="342034">
                  <a:extLst>
                    <a:ext uri="{9D8B030D-6E8A-4147-A177-3AD203B41FA5}">
                      <a16:colId xmlns:a16="http://schemas.microsoft.com/office/drawing/2014/main" val="3287328908"/>
                    </a:ext>
                  </a:extLst>
                </a:gridCol>
                <a:gridCol w="342034">
                  <a:extLst>
                    <a:ext uri="{9D8B030D-6E8A-4147-A177-3AD203B41FA5}">
                      <a16:colId xmlns:a16="http://schemas.microsoft.com/office/drawing/2014/main" val="633092653"/>
                    </a:ext>
                  </a:extLst>
                </a:gridCol>
                <a:gridCol w="387866">
                  <a:extLst>
                    <a:ext uri="{9D8B030D-6E8A-4147-A177-3AD203B41FA5}">
                      <a16:colId xmlns:a16="http://schemas.microsoft.com/office/drawing/2014/main" val="1274680877"/>
                    </a:ext>
                  </a:extLst>
                </a:gridCol>
                <a:gridCol w="367068">
                  <a:extLst>
                    <a:ext uri="{9D8B030D-6E8A-4147-A177-3AD203B41FA5}">
                      <a16:colId xmlns:a16="http://schemas.microsoft.com/office/drawing/2014/main" val="2878301840"/>
                    </a:ext>
                  </a:extLst>
                </a:gridCol>
              </a:tblGrid>
              <a:tr h="244032">
                <a:tc>
                  <a:txBody>
                    <a:bodyPr/>
                    <a:lstStyle/>
                    <a:p>
                      <a:pPr algn="ctr" fontAlgn="b"/>
                      <a:r>
                        <a:rPr lang="en-US" sz="800" b="1" i="0" u="none" strike="noStrike" dirty="0">
                          <a:solidFill>
                            <a:srgbClr val="70AD47"/>
                          </a:solidFill>
                          <a:effectLst/>
                          <a:latin typeface="Calibri" panose="020F0502020204030204" pitchFamily="34" charset="0"/>
                        </a:rPr>
                        <a:t>12M</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b"/>
                      <a:r>
                        <a:rPr lang="en-US" sz="800" b="1" i="0" u="none" strike="noStrike">
                          <a:solidFill>
                            <a:srgbClr val="000000"/>
                          </a:solidFill>
                          <a:effectLst/>
                          <a:latin typeface="Calibri" panose="020F0502020204030204" pitchFamily="34" charset="0"/>
                        </a:rPr>
                        <a:t>Repay</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800" b="1" i="0" u="none" strike="noStrike">
                          <a:solidFill>
                            <a:srgbClr val="000000"/>
                          </a:solidFill>
                          <a:effectLst/>
                          <a:latin typeface="Calibri" panose="020F0502020204030204" pitchFamily="34" charset="0"/>
                        </a:rPr>
                        <a:t>0 DPD</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800" b="1" i="0" u="none" strike="noStrike">
                          <a:solidFill>
                            <a:srgbClr val="000000"/>
                          </a:solidFill>
                          <a:effectLst/>
                          <a:latin typeface="Calibri" panose="020F0502020204030204" pitchFamily="34" charset="0"/>
                        </a:rPr>
                        <a:t>1-30 DPD</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800" b="1" i="0" u="none" strike="noStrike" dirty="0">
                          <a:solidFill>
                            <a:srgbClr val="000000"/>
                          </a:solidFill>
                          <a:effectLst/>
                          <a:latin typeface="Calibri" panose="020F0502020204030204" pitchFamily="34" charset="0"/>
                        </a:rPr>
                        <a:t>31-60 DPD</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800" b="1" i="0" u="none" strike="noStrike" dirty="0">
                          <a:solidFill>
                            <a:srgbClr val="000000"/>
                          </a:solidFill>
                          <a:effectLst/>
                          <a:latin typeface="Calibri" panose="020F0502020204030204" pitchFamily="34" charset="0"/>
                        </a:rPr>
                        <a:t>61-90 DPD</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800" b="1" i="0" u="none" strike="noStrike">
                          <a:solidFill>
                            <a:srgbClr val="000000"/>
                          </a:solidFill>
                          <a:effectLst/>
                          <a:latin typeface="Calibri" panose="020F0502020204030204" pitchFamily="34" charset="0"/>
                        </a:rPr>
                        <a:t>91+ DPD</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44989484"/>
                  </a:ext>
                </a:extLst>
              </a:tr>
              <a:tr h="116665">
                <a:tc>
                  <a:txBody>
                    <a:bodyPr/>
                    <a:lstStyle/>
                    <a:p>
                      <a:pPr algn="ctr" fontAlgn="b"/>
                      <a:r>
                        <a:rPr lang="en-US" sz="800" b="1" i="0" u="none" strike="noStrike">
                          <a:solidFill>
                            <a:srgbClr val="000000"/>
                          </a:solidFill>
                          <a:effectLst/>
                          <a:latin typeface="Calibri" panose="020F0502020204030204" pitchFamily="34" charset="0"/>
                        </a:rPr>
                        <a:t>Repay</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100.0%</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89018769"/>
                  </a:ext>
                </a:extLst>
              </a:tr>
              <a:tr h="116665">
                <a:tc>
                  <a:txBody>
                    <a:bodyPr/>
                    <a:lstStyle/>
                    <a:p>
                      <a:pPr algn="ctr" fontAlgn="b"/>
                      <a:r>
                        <a:rPr lang="en-US" sz="800" b="1" i="0" u="none" strike="noStrike">
                          <a:solidFill>
                            <a:srgbClr val="000000"/>
                          </a:solidFill>
                          <a:effectLst/>
                          <a:latin typeface="Calibri" panose="020F0502020204030204" pitchFamily="34" charset="0"/>
                        </a:rPr>
                        <a:t>0 DPD</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44.1%</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49.6%</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0.5%</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0.5%</a:t>
                      </a:r>
                    </a:p>
                  </a:txBody>
                  <a:tcPr marL="0" marR="0" marT="0" marB="0" anchor="ctr">
                    <a:lnL>
                      <a:noFill/>
                    </a:lnL>
                    <a:lnR>
                      <a:noFill/>
                    </a:lnR>
                    <a:lnT>
                      <a:noFill/>
                    </a:lnT>
                    <a:lnB>
                      <a:noFill/>
                    </a:lnB>
                  </a:tcPr>
                </a:tc>
                <a:tc>
                  <a:txBody>
                    <a:bodyPr/>
                    <a:lstStyle/>
                    <a:p>
                      <a:pPr algn="ctr" fontAlgn="b"/>
                      <a:r>
                        <a:rPr lang="en-US" sz="800" b="0" i="0" u="none" strike="noStrike" dirty="0" smtClean="0">
                          <a:solidFill>
                            <a:srgbClr val="000000"/>
                          </a:solidFill>
                          <a:effectLst/>
                          <a:latin typeface="Calibri" panose="020F0502020204030204" pitchFamily="34" charset="0"/>
                        </a:rPr>
                        <a:t>3.02%</a:t>
                      </a:r>
                      <a:endParaRPr lang="en-US" sz="800" b="0" i="0" u="none" strike="noStrike" dirty="0">
                        <a:solidFill>
                          <a:srgbClr val="000000"/>
                        </a:solidFill>
                        <a:effectLst/>
                        <a:latin typeface="Calibri" panose="020F0502020204030204" pitchFamily="34"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9105019"/>
                  </a:ext>
                </a:extLst>
              </a:tr>
              <a:tr h="116665">
                <a:tc>
                  <a:txBody>
                    <a:bodyPr/>
                    <a:lstStyle/>
                    <a:p>
                      <a:pPr algn="ctr" fontAlgn="b"/>
                      <a:r>
                        <a:rPr lang="en-US" sz="800" b="1" i="0" u="none" strike="noStrike">
                          <a:solidFill>
                            <a:srgbClr val="000000"/>
                          </a:solidFill>
                          <a:effectLst/>
                          <a:latin typeface="Calibri" panose="020F0502020204030204" pitchFamily="34" charset="0"/>
                        </a:rPr>
                        <a:t>1-30 DPD</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18.8%</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27.5%</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0.8%</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0.3%</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0.4%</a:t>
                      </a:r>
                    </a:p>
                  </a:txBody>
                  <a:tcPr marL="0" marR="0" marT="0" marB="0" anchor="ctr">
                    <a:lnL>
                      <a:noFill/>
                    </a:lnL>
                    <a:lnR>
                      <a:noFill/>
                    </a:lnR>
                    <a:lnT>
                      <a:noFill/>
                    </a:lnT>
                    <a:lnB>
                      <a:noFill/>
                    </a:lnB>
                  </a:tcPr>
                </a:tc>
                <a:tc>
                  <a:txBody>
                    <a:bodyPr/>
                    <a:lstStyle/>
                    <a:p>
                      <a:pPr algn="ctr" fontAlgn="b"/>
                      <a:r>
                        <a:rPr lang="en-US" sz="800" b="0" i="0" u="none" strike="noStrike" dirty="0" smtClean="0">
                          <a:solidFill>
                            <a:srgbClr val="000000"/>
                          </a:solidFill>
                          <a:effectLst/>
                          <a:latin typeface="Calibri" panose="020F0502020204030204" pitchFamily="34" charset="0"/>
                        </a:rPr>
                        <a:t>72.98%</a:t>
                      </a:r>
                      <a:endParaRPr lang="en-US" sz="800" b="0" i="0" u="none" strike="noStrike" dirty="0">
                        <a:solidFill>
                          <a:srgbClr val="000000"/>
                        </a:solidFill>
                        <a:effectLst/>
                        <a:latin typeface="Calibri" panose="020F0502020204030204" pitchFamily="34"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36438963"/>
                  </a:ext>
                </a:extLst>
              </a:tr>
              <a:tr h="116665">
                <a:tc>
                  <a:txBody>
                    <a:bodyPr/>
                    <a:lstStyle/>
                    <a:p>
                      <a:pPr algn="ctr" fontAlgn="b"/>
                      <a:r>
                        <a:rPr lang="en-US" sz="800" b="1" i="0" u="none" strike="noStrike">
                          <a:solidFill>
                            <a:srgbClr val="000000"/>
                          </a:solidFill>
                          <a:effectLst/>
                          <a:latin typeface="Calibri" panose="020F0502020204030204" pitchFamily="34" charset="0"/>
                        </a:rPr>
                        <a:t>31-60 DPD</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1.2%</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2.1%</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0.1%</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0.0%</a:t>
                      </a:r>
                    </a:p>
                  </a:txBody>
                  <a:tcPr marL="0" marR="0" marT="0" marB="0" anchor="ctr">
                    <a:lnL>
                      <a:noFill/>
                    </a:lnL>
                    <a:lnR>
                      <a:noFill/>
                    </a:lnR>
                    <a:lnT>
                      <a:noFill/>
                    </a:lnT>
                    <a:lnB>
                      <a:noFill/>
                    </a:lnB>
                  </a:tcPr>
                </a:tc>
                <a:tc>
                  <a:txBody>
                    <a:bodyPr/>
                    <a:lstStyle/>
                    <a:p>
                      <a:pPr algn="ctr" fontAlgn="b"/>
                      <a:r>
                        <a:rPr lang="en-US" sz="800" b="0" i="0" u="none" strike="noStrike" dirty="0" smtClean="0">
                          <a:solidFill>
                            <a:srgbClr val="000000"/>
                          </a:solidFill>
                          <a:effectLst/>
                          <a:latin typeface="Calibri" panose="020F0502020204030204" pitchFamily="34" charset="0"/>
                        </a:rPr>
                        <a:t>96.22%</a:t>
                      </a:r>
                      <a:endParaRPr lang="en-US" sz="800" b="0" i="0" u="none" strike="noStrike" dirty="0">
                        <a:solidFill>
                          <a:srgbClr val="000000"/>
                        </a:solidFill>
                        <a:effectLst/>
                        <a:latin typeface="Calibri" panose="020F0502020204030204" pitchFamily="34"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18292426"/>
                  </a:ext>
                </a:extLst>
              </a:tr>
              <a:tr h="116665">
                <a:tc>
                  <a:txBody>
                    <a:bodyPr/>
                    <a:lstStyle/>
                    <a:p>
                      <a:pPr algn="ctr" fontAlgn="b"/>
                      <a:r>
                        <a:rPr lang="en-US" sz="800" b="1" i="0" u="none" strike="noStrike">
                          <a:solidFill>
                            <a:srgbClr val="000000"/>
                          </a:solidFill>
                          <a:effectLst/>
                          <a:latin typeface="Calibri" panose="020F0502020204030204" pitchFamily="34" charset="0"/>
                        </a:rPr>
                        <a:t>61-90 DPD</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0.1%</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0.2%</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a:noFill/>
                    </a:lnB>
                  </a:tcPr>
                </a:tc>
                <a:tc>
                  <a:txBody>
                    <a:bodyPr/>
                    <a:lstStyle/>
                    <a:p>
                      <a:pPr algn="ctr" fontAlgn="b"/>
                      <a:r>
                        <a:rPr lang="en-US" sz="800" b="0" i="0" u="none" strike="noStrike" dirty="0" smtClean="0">
                          <a:solidFill>
                            <a:srgbClr val="000000"/>
                          </a:solidFill>
                          <a:effectLst/>
                          <a:latin typeface="Calibri" panose="020F0502020204030204" pitchFamily="34" charset="0"/>
                        </a:rPr>
                        <a:t>99.86%</a:t>
                      </a:r>
                      <a:endParaRPr lang="en-US" sz="800" b="0" i="0" u="none" strike="noStrike" dirty="0">
                        <a:solidFill>
                          <a:srgbClr val="000000"/>
                        </a:solidFill>
                        <a:effectLst/>
                        <a:latin typeface="Calibri" panose="020F0502020204030204" pitchFamily="34"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70617969"/>
                  </a:ext>
                </a:extLst>
              </a:tr>
              <a:tr h="116665">
                <a:tc>
                  <a:txBody>
                    <a:bodyPr/>
                    <a:lstStyle/>
                    <a:p>
                      <a:pPr algn="ctr" fontAlgn="b"/>
                      <a:r>
                        <a:rPr lang="en-US" sz="800" b="1" i="0" u="none" strike="noStrike">
                          <a:solidFill>
                            <a:srgbClr val="000000"/>
                          </a:solidFill>
                          <a:effectLst/>
                          <a:latin typeface="Calibri" panose="020F0502020204030204" pitchFamily="34" charset="0"/>
                        </a:rPr>
                        <a:t>91+ DPD</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0.0%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100.0%</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0380948"/>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440540763"/>
              </p:ext>
            </p:extLst>
          </p:nvPr>
        </p:nvGraphicFramePr>
        <p:xfrm>
          <a:off x="3566218" y="5094554"/>
          <a:ext cx="3107073" cy="647700"/>
        </p:xfrm>
        <a:graphic>
          <a:graphicData uri="http://schemas.openxmlformats.org/drawingml/2006/table">
            <a:tbl>
              <a:tblPr firstRow="1" firstCol="1" bandRow="1"/>
              <a:tblGrid>
                <a:gridCol w="112590">
                  <a:extLst>
                    <a:ext uri="{9D8B030D-6E8A-4147-A177-3AD203B41FA5}">
                      <a16:colId xmlns:a16="http://schemas.microsoft.com/office/drawing/2014/main" val="2511657574"/>
                    </a:ext>
                  </a:extLst>
                </a:gridCol>
                <a:gridCol w="457499">
                  <a:extLst>
                    <a:ext uri="{9D8B030D-6E8A-4147-A177-3AD203B41FA5}">
                      <a16:colId xmlns:a16="http://schemas.microsoft.com/office/drawing/2014/main" val="1315157501"/>
                    </a:ext>
                  </a:extLst>
                </a:gridCol>
                <a:gridCol w="332551">
                  <a:extLst>
                    <a:ext uri="{9D8B030D-6E8A-4147-A177-3AD203B41FA5}">
                      <a16:colId xmlns:a16="http://schemas.microsoft.com/office/drawing/2014/main" val="4239799361"/>
                    </a:ext>
                  </a:extLst>
                </a:gridCol>
                <a:gridCol w="484312">
                  <a:extLst>
                    <a:ext uri="{9D8B030D-6E8A-4147-A177-3AD203B41FA5}">
                      <a16:colId xmlns:a16="http://schemas.microsoft.com/office/drawing/2014/main" val="4217065013"/>
                    </a:ext>
                  </a:extLst>
                </a:gridCol>
                <a:gridCol w="595426">
                  <a:extLst>
                    <a:ext uri="{9D8B030D-6E8A-4147-A177-3AD203B41FA5}">
                      <a16:colId xmlns:a16="http://schemas.microsoft.com/office/drawing/2014/main" val="2811218945"/>
                    </a:ext>
                  </a:extLst>
                </a:gridCol>
                <a:gridCol w="595426">
                  <a:extLst>
                    <a:ext uri="{9D8B030D-6E8A-4147-A177-3AD203B41FA5}">
                      <a16:colId xmlns:a16="http://schemas.microsoft.com/office/drawing/2014/main" val="330280943"/>
                    </a:ext>
                  </a:extLst>
                </a:gridCol>
                <a:gridCol w="529269">
                  <a:extLst>
                    <a:ext uri="{9D8B030D-6E8A-4147-A177-3AD203B41FA5}">
                      <a16:colId xmlns:a16="http://schemas.microsoft.com/office/drawing/2014/main" val="415462242"/>
                    </a:ext>
                  </a:extLst>
                </a:gridCol>
              </a:tblGrid>
              <a:tr h="0">
                <a:tc gridSpan="7">
                  <a:txBody>
                    <a:bodyPr/>
                    <a:lstStyle/>
                    <a:p>
                      <a:pPr algn="ctr" rtl="0" fontAlgn="ctr"/>
                      <a:r>
                        <a:rPr lang="en-US" sz="800" b="1" i="0" u="none" strike="noStrike" dirty="0">
                          <a:solidFill>
                            <a:srgbClr val="FFFFFF"/>
                          </a:solidFill>
                          <a:effectLst/>
                          <a:latin typeface="Calibri" panose="020F0502020204030204" pitchFamily="34" charset="0"/>
                        </a:rPr>
                        <a:t>Expected Portfolio Composition after 12 months</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14B2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0201889"/>
                  </a:ext>
                </a:extLst>
              </a:tr>
              <a:tr h="52857">
                <a:tc rowSpan="3">
                  <a:txBody>
                    <a:bodyPr/>
                    <a:lstStyle/>
                    <a:p>
                      <a:pPr algn="ctr" rtl="0" fontAlgn="ctr"/>
                      <a:r>
                        <a:rPr lang="en-US" sz="800" b="1" i="0" u="none" strike="noStrike" dirty="0" err="1">
                          <a:solidFill>
                            <a:srgbClr val="FFFFFF"/>
                          </a:solidFill>
                          <a:effectLst/>
                          <a:latin typeface="Calibri" panose="020F0502020204030204" pitchFamily="34" charset="0"/>
                        </a:rPr>
                        <a:t>Shimiao</a:t>
                      </a:r>
                      <a:endParaRPr lang="en-US" sz="800" b="1" i="0" u="none" strike="noStrike" dirty="0">
                        <a:solidFill>
                          <a:srgbClr val="FFFFFF"/>
                        </a:solidFill>
                        <a:effectLst/>
                        <a:latin typeface="Calibri" panose="020F0502020204030204" pitchFamily="34" charset="0"/>
                      </a:endParaRPr>
                    </a:p>
                  </a:txBody>
                  <a:tcPr marL="9525" marR="9525" marT="9525"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14B2A"/>
                    </a:solidFill>
                  </a:tcPr>
                </a:tc>
                <a:tc>
                  <a:txBody>
                    <a:bodyPr/>
                    <a:lstStyle/>
                    <a:p>
                      <a:pPr algn="ctr" rtl="0" fontAlgn="ctr"/>
                      <a:r>
                        <a:rPr lang="en-US" sz="800" b="0" i="0" u="none" strike="noStrike" dirty="0">
                          <a:solidFill>
                            <a:srgbClr val="000000"/>
                          </a:solidFill>
                          <a:effectLst/>
                          <a:latin typeface="Arial" panose="020B0604020202020204" pitchFamily="34" charset="0"/>
                        </a:rPr>
                        <a:t>DPD Bucket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dirty="0">
                          <a:solidFill>
                            <a:srgbClr val="000000"/>
                          </a:solidFill>
                          <a:effectLst/>
                          <a:latin typeface="Calibri" panose="020F0502020204030204" pitchFamily="34" charset="0"/>
                        </a:rPr>
                        <a:t>0 DPD</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dirty="0">
                          <a:solidFill>
                            <a:srgbClr val="000000"/>
                          </a:solidFill>
                          <a:effectLst/>
                          <a:latin typeface="Calibri" panose="020F0502020204030204" pitchFamily="34" charset="0"/>
                        </a:rPr>
                        <a:t>1-30 DPD</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dirty="0">
                          <a:solidFill>
                            <a:srgbClr val="000000"/>
                          </a:solidFill>
                          <a:effectLst/>
                          <a:latin typeface="Calibri" panose="020F0502020204030204" pitchFamily="34" charset="0"/>
                        </a:rPr>
                        <a:t>31-60 DPD</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dirty="0">
                          <a:solidFill>
                            <a:srgbClr val="000000"/>
                          </a:solidFill>
                          <a:effectLst/>
                          <a:latin typeface="Calibri" panose="020F0502020204030204" pitchFamily="34" charset="0"/>
                        </a:rPr>
                        <a:t>61-90 DPD</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dirty="0">
                          <a:solidFill>
                            <a:srgbClr val="000000"/>
                          </a:solidFill>
                          <a:effectLst/>
                          <a:latin typeface="Calibri" panose="020F0502020204030204" pitchFamily="34" charset="0"/>
                        </a:rPr>
                        <a:t>90+DPD</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extLst>
                  <a:ext uri="{0D108BD9-81ED-4DB2-BD59-A6C34878D82A}">
                    <a16:rowId xmlns:a16="http://schemas.microsoft.com/office/drawing/2014/main" val="872409899"/>
                  </a:ext>
                </a:extLst>
              </a:tr>
              <a:tr h="52857">
                <a:tc vMerge="1">
                  <a:txBody>
                    <a:bodyPr/>
                    <a:lstStyle/>
                    <a:p>
                      <a:endParaRPr lang="en-US"/>
                    </a:p>
                  </a:txBody>
                  <a:tcPr/>
                </a:tc>
                <a:tc>
                  <a:txBody>
                    <a:bodyPr/>
                    <a:lstStyle/>
                    <a:p>
                      <a:pPr algn="ctr" rtl="0" fontAlgn="ctr"/>
                      <a:r>
                        <a:rPr lang="en-US" sz="800" b="1" i="0" u="none" strike="noStrike" dirty="0">
                          <a:solidFill>
                            <a:srgbClr val="000000"/>
                          </a:solidFill>
                          <a:effectLst/>
                          <a:latin typeface="Calibri" panose="020F0502020204030204" pitchFamily="34" charset="0"/>
                        </a:rPr>
                        <a:t>Base</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8"/>
                    </a:solidFill>
                  </a:tcPr>
                </a:tc>
                <a:tc>
                  <a:txBody>
                    <a:bodyPr/>
                    <a:lstStyle/>
                    <a:p>
                      <a:pPr algn="ctr" rtl="0" fontAlgn="ctr"/>
                      <a:r>
                        <a:rPr lang="en-US" sz="800" b="0" i="0" u="none" strike="noStrike">
                          <a:solidFill>
                            <a:srgbClr val="000000"/>
                          </a:solidFill>
                          <a:effectLst/>
                          <a:latin typeface="Calibri" panose="020F0502020204030204" pitchFamily="34" charset="0"/>
                        </a:rPr>
                        <a:t>95.7%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8"/>
                    </a:solidFill>
                  </a:tcPr>
                </a:tc>
                <a:tc>
                  <a:txBody>
                    <a:bodyPr/>
                    <a:lstStyle/>
                    <a:p>
                      <a:pPr algn="ctr" rtl="0" fontAlgn="ctr"/>
                      <a:r>
                        <a:rPr lang="en-US" sz="800" b="0" i="0" u="none" strike="noStrike">
                          <a:solidFill>
                            <a:srgbClr val="000000"/>
                          </a:solidFill>
                          <a:effectLst/>
                          <a:latin typeface="Calibri" panose="020F0502020204030204" pitchFamily="34" charset="0"/>
                        </a:rPr>
                        <a:t>0.9%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8"/>
                    </a:solidFill>
                  </a:tcPr>
                </a:tc>
                <a:tc>
                  <a:txBody>
                    <a:bodyPr/>
                    <a:lstStyle/>
                    <a:p>
                      <a:pPr algn="ctr" rtl="0" fontAlgn="ctr"/>
                      <a:r>
                        <a:rPr lang="en-US" sz="800" b="0" i="0" u="none" strike="noStrike">
                          <a:solidFill>
                            <a:srgbClr val="000000"/>
                          </a:solidFill>
                          <a:effectLst/>
                          <a:latin typeface="Calibri" panose="020F0502020204030204" pitchFamily="34" charset="0"/>
                        </a:rPr>
                        <a:t>0.5%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8"/>
                    </a:solidFill>
                  </a:tcPr>
                </a:tc>
                <a:tc>
                  <a:txBody>
                    <a:bodyPr/>
                    <a:lstStyle/>
                    <a:p>
                      <a:pPr algn="ctr" rtl="0" fontAlgn="ctr"/>
                      <a:r>
                        <a:rPr lang="en-US" sz="800" b="0" i="0" u="none" strike="noStrike">
                          <a:solidFill>
                            <a:srgbClr val="000000"/>
                          </a:solidFill>
                          <a:effectLst/>
                          <a:latin typeface="Calibri" panose="020F0502020204030204" pitchFamily="34" charset="0"/>
                        </a:rPr>
                        <a:t>0.5%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8"/>
                    </a:solidFill>
                  </a:tcPr>
                </a:tc>
                <a:tc>
                  <a:txBody>
                    <a:bodyPr/>
                    <a:lstStyle/>
                    <a:p>
                      <a:pPr algn="ctr" rtl="0" fontAlgn="ctr"/>
                      <a:r>
                        <a:rPr lang="en-US" sz="800" b="0" i="0" u="none" strike="noStrike" dirty="0">
                          <a:solidFill>
                            <a:srgbClr val="000000"/>
                          </a:solidFill>
                          <a:effectLst/>
                          <a:latin typeface="Calibri" panose="020F0502020204030204" pitchFamily="34" charset="0"/>
                        </a:rPr>
                        <a:t>2.4%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8"/>
                    </a:solidFill>
                  </a:tcPr>
                </a:tc>
                <a:extLst>
                  <a:ext uri="{0D108BD9-81ED-4DB2-BD59-A6C34878D82A}">
                    <a16:rowId xmlns:a16="http://schemas.microsoft.com/office/drawing/2014/main" val="3909902294"/>
                  </a:ext>
                </a:extLst>
              </a:tr>
              <a:tr h="52857">
                <a:tc vMerge="1">
                  <a:txBody>
                    <a:bodyPr/>
                    <a:lstStyle/>
                    <a:p>
                      <a:endParaRPr lang="en-US"/>
                    </a:p>
                  </a:txBody>
                  <a:tcPr/>
                </a:tc>
                <a:tc>
                  <a:txBody>
                    <a:bodyPr/>
                    <a:lstStyle/>
                    <a:p>
                      <a:pPr algn="ctr" rtl="0" fontAlgn="ctr"/>
                      <a:r>
                        <a:rPr lang="en-US" sz="800" b="1" i="0" u="none" strike="noStrike" dirty="0">
                          <a:solidFill>
                            <a:srgbClr val="000000"/>
                          </a:solidFill>
                          <a:effectLst/>
                          <a:latin typeface="Calibri" panose="020F0502020204030204" pitchFamily="34" charset="0"/>
                        </a:rPr>
                        <a:t>Worst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dirty="0">
                          <a:solidFill>
                            <a:srgbClr val="000000"/>
                          </a:solidFill>
                          <a:effectLst/>
                          <a:latin typeface="Calibri" panose="020F0502020204030204" pitchFamily="34" charset="0"/>
                        </a:rPr>
                        <a:t>92.8%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a:solidFill>
                            <a:srgbClr val="000000"/>
                          </a:solidFill>
                          <a:effectLst/>
                          <a:latin typeface="Calibri" panose="020F0502020204030204" pitchFamily="34" charset="0"/>
                        </a:rPr>
                        <a:t>1.5%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a:solidFill>
                            <a:srgbClr val="000000"/>
                          </a:solidFill>
                          <a:effectLst/>
                          <a:latin typeface="Calibri" panose="020F0502020204030204" pitchFamily="34" charset="0"/>
                        </a:rPr>
                        <a:t>0.9%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dirty="0">
                          <a:solidFill>
                            <a:srgbClr val="000000"/>
                          </a:solidFill>
                          <a:effectLst/>
                          <a:latin typeface="Calibri" panose="020F0502020204030204" pitchFamily="34" charset="0"/>
                        </a:rPr>
                        <a:t>0.8%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tc>
                  <a:txBody>
                    <a:bodyPr/>
                    <a:lstStyle/>
                    <a:p>
                      <a:pPr algn="ctr" rtl="0" fontAlgn="ctr"/>
                      <a:r>
                        <a:rPr lang="en-US" sz="800" b="0" i="0" u="none" strike="noStrike" dirty="0">
                          <a:solidFill>
                            <a:srgbClr val="000000"/>
                          </a:solidFill>
                          <a:effectLst/>
                          <a:latin typeface="Calibri" panose="020F0502020204030204" pitchFamily="34" charset="0"/>
                        </a:rPr>
                        <a:t>4.1%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CD"/>
                    </a:solidFill>
                  </a:tcPr>
                </a:tc>
                <a:extLst>
                  <a:ext uri="{0D108BD9-81ED-4DB2-BD59-A6C34878D82A}">
                    <a16:rowId xmlns:a16="http://schemas.microsoft.com/office/drawing/2014/main" val="2997310919"/>
                  </a:ext>
                </a:extLst>
              </a:tr>
            </a:tbl>
          </a:graphicData>
        </a:graphic>
      </p:graphicFrame>
      <p:graphicFrame>
        <p:nvGraphicFramePr>
          <p:cNvPr id="25" name="图表 1"/>
          <p:cNvGraphicFramePr>
            <a:graphicFrameLocks/>
          </p:cNvGraphicFramePr>
          <p:nvPr>
            <p:extLst>
              <p:ext uri="{D42A27DB-BD31-4B8C-83A1-F6EECF244321}">
                <p14:modId xmlns:p14="http://schemas.microsoft.com/office/powerpoint/2010/main" val="4082661945"/>
              </p:ext>
            </p:extLst>
          </p:nvPr>
        </p:nvGraphicFramePr>
        <p:xfrm>
          <a:off x="6934165" y="4370654"/>
          <a:ext cx="3200400" cy="1371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1"/>
          <p:cNvGraphicFramePr>
            <a:graphicFrameLocks/>
          </p:cNvGraphicFramePr>
          <p:nvPr>
            <p:extLst>
              <p:ext uri="{D42A27DB-BD31-4B8C-83A1-F6EECF244321}">
                <p14:modId xmlns:p14="http://schemas.microsoft.com/office/powerpoint/2010/main" val="1999360828"/>
              </p:ext>
            </p:extLst>
          </p:nvPr>
        </p:nvGraphicFramePr>
        <p:xfrm>
          <a:off x="6920259" y="2941224"/>
          <a:ext cx="3200400" cy="1371600"/>
        </p:xfrm>
        <a:graphic>
          <a:graphicData uri="http://schemas.openxmlformats.org/drawingml/2006/chart">
            <c:chart xmlns:c="http://schemas.openxmlformats.org/drawingml/2006/chart" xmlns:r="http://schemas.openxmlformats.org/officeDocument/2006/relationships" r:id="rId4"/>
          </a:graphicData>
        </a:graphic>
      </p:graphicFrame>
      <p:sp>
        <p:nvSpPr>
          <p:cNvPr id="27" name="Rectangle 26"/>
          <p:cNvSpPr/>
          <p:nvPr/>
        </p:nvSpPr>
        <p:spPr>
          <a:xfrm>
            <a:off x="0" y="806836"/>
            <a:ext cx="1033272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Partner Channel’s Asset Quality</a:t>
            </a:r>
            <a:endParaRPr lang="en-US" dirty="0"/>
          </a:p>
        </p:txBody>
      </p:sp>
      <p:graphicFrame>
        <p:nvGraphicFramePr>
          <p:cNvPr id="16" name="Chart 15"/>
          <p:cNvGraphicFramePr>
            <a:graphicFrameLocks/>
          </p:cNvGraphicFramePr>
          <p:nvPr>
            <p:extLst>
              <p:ext uri="{D42A27DB-BD31-4B8C-83A1-F6EECF244321}">
                <p14:modId xmlns:p14="http://schemas.microsoft.com/office/powerpoint/2010/main" val="1733856290"/>
              </p:ext>
            </p:extLst>
          </p:nvPr>
        </p:nvGraphicFramePr>
        <p:xfrm>
          <a:off x="189237" y="4685607"/>
          <a:ext cx="3017520" cy="11887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85158485"/>
              </p:ext>
            </p:extLst>
          </p:nvPr>
        </p:nvGraphicFramePr>
        <p:xfrm>
          <a:off x="4047545" y="3825251"/>
          <a:ext cx="2144421" cy="400745"/>
        </p:xfrm>
        <a:graphic>
          <a:graphicData uri="http://schemas.openxmlformats.org/drawingml/2006/table">
            <a:tbl>
              <a:tblPr>
                <a:tableStyleId>{9D7B26C5-4107-4FEC-AEDC-1716B250A1EF}</a:tableStyleId>
              </a:tblPr>
              <a:tblGrid>
                <a:gridCol w="620421">
                  <a:extLst>
                    <a:ext uri="{9D8B030D-6E8A-4147-A177-3AD203B41FA5}">
                      <a16:colId xmlns:a16="http://schemas.microsoft.com/office/drawing/2014/main" val="2155222624"/>
                    </a:ext>
                  </a:extLst>
                </a:gridCol>
                <a:gridCol w="838200">
                  <a:extLst>
                    <a:ext uri="{9D8B030D-6E8A-4147-A177-3AD203B41FA5}">
                      <a16:colId xmlns:a16="http://schemas.microsoft.com/office/drawing/2014/main" val="293546039"/>
                    </a:ext>
                  </a:extLst>
                </a:gridCol>
                <a:gridCol w="685800">
                  <a:extLst>
                    <a:ext uri="{9D8B030D-6E8A-4147-A177-3AD203B41FA5}">
                      <a16:colId xmlns:a16="http://schemas.microsoft.com/office/drawing/2014/main" val="3143361380"/>
                    </a:ext>
                  </a:extLst>
                </a:gridCol>
              </a:tblGrid>
              <a:tr h="187583">
                <a:tc>
                  <a:txBody>
                    <a:bodyPr/>
                    <a:lstStyle/>
                    <a:p>
                      <a:pPr algn="ctr" fontAlgn="b"/>
                      <a:r>
                        <a:rPr lang="en-US" sz="700" u="none" strike="noStrike" dirty="0" smtClean="0">
                          <a:effectLst/>
                        </a:rPr>
                        <a:t>PD</a:t>
                      </a:r>
                      <a:endParaRPr lang="en-US" sz="700" b="1" i="0" u="none" strike="noStrike" dirty="0">
                        <a:solidFill>
                          <a:srgbClr val="2F75B5"/>
                        </a:solidFill>
                        <a:effectLst/>
                        <a:latin typeface="Arial" panose="020B0604020202020204" pitchFamily="34" charset="0"/>
                      </a:endParaRPr>
                    </a:p>
                  </a:txBody>
                  <a:tcPr marL="0" marR="0" marT="0" marB="0" anchor="ctr"/>
                </a:tc>
                <a:tc>
                  <a:txBody>
                    <a:bodyPr/>
                    <a:lstStyle/>
                    <a:p>
                      <a:pPr algn="ctr" fontAlgn="b"/>
                      <a:r>
                        <a:rPr lang="en-US" sz="700" u="none" strike="noStrike" dirty="0">
                          <a:effectLst/>
                        </a:rPr>
                        <a:t>BASE</a:t>
                      </a:r>
                      <a:endParaRPr lang="en-US" sz="700" b="1" i="0" u="none" strike="noStrike" dirty="0">
                        <a:solidFill>
                          <a:srgbClr val="2F75B5"/>
                        </a:solidFill>
                        <a:effectLst/>
                        <a:latin typeface="Arial" panose="020B0604020202020204" pitchFamily="34" charset="0"/>
                      </a:endParaRPr>
                    </a:p>
                  </a:txBody>
                  <a:tcPr marL="0" marR="0" marT="0" marB="0" anchor="ctr"/>
                </a:tc>
                <a:tc>
                  <a:txBody>
                    <a:bodyPr/>
                    <a:lstStyle/>
                    <a:p>
                      <a:pPr algn="ctr" fontAlgn="b"/>
                      <a:r>
                        <a:rPr lang="en-US" sz="700" u="none" strike="noStrike">
                          <a:effectLst/>
                        </a:rPr>
                        <a:t>WORST</a:t>
                      </a:r>
                      <a:endParaRPr lang="en-US" sz="700" b="1" i="0" u="none" strike="noStrike">
                        <a:solidFill>
                          <a:srgbClr val="2F75B5"/>
                        </a:solidFill>
                        <a:effectLst/>
                        <a:latin typeface="Arial" panose="020B0604020202020204" pitchFamily="34" charset="0"/>
                      </a:endParaRPr>
                    </a:p>
                  </a:txBody>
                  <a:tcPr marL="0" marR="0" marT="0" marB="0" anchor="ctr"/>
                </a:tc>
                <a:extLst>
                  <a:ext uri="{0D108BD9-81ED-4DB2-BD59-A6C34878D82A}">
                    <a16:rowId xmlns:a16="http://schemas.microsoft.com/office/drawing/2014/main" val="1361379076"/>
                  </a:ext>
                </a:extLst>
              </a:tr>
              <a:tr h="213162">
                <a:tc>
                  <a:txBody>
                    <a:bodyPr/>
                    <a:lstStyle/>
                    <a:p>
                      <a:pPr algn="ctr" fontAlgn="b"/>
                      <a:r>
                        <a:rPr lang="en-US" sz="700" u="none" strike="noStrike" dirty="0">
                          <a:effectLst/>
                        </a:rPr>
                        <a:t>0 DPD</a:t>
                      </a:r>
                      <a:endParaRPr lang="en-US" sz="700" b="1" i="0" u="none" strike="noStrike" dirty="0">
                        <a:solidFill>
                          <a:srgbClr val="2F75B5"/>
                        </a:solidFill>
                        <a:effectLst/>
                        <a:latin typeface="Arial" panose="020B0604020202020204" pitchFamily="34" charset="0"/>
                      </a:endParaRPr>
                    </a:p>
                  </a:txBody>
                  <a:tcPr marL="0" marR="0" marT="0" marB="0" anchor="ctr"/>
                </a:tc>
                <a:tc>
                  <a:txBody>
                    <a:bodyPr/>
                    <a:lstStyle/>
                    <a:p>
                      <a:pPr algn="ctr" fontAlgn="b"/>
                      <a:r>
                        <a:rPr lang="en-US" sz="700" u="none" strike="noStrike" dirty="0">
                          <a:effectLst/>
                        </a:rPr>
                        <a:t>3.02%</a:t>
                      </a:r>
                      <a:endParaRPr lang="en-US" sz="700" b="0" i="0" u="none" strike="noStrike" dirty="0">
                        <a:solidFill>
                          <a:srgbClr val="2F75B5"/>
                        </a:solidFill>
                        <a:effectLst/>
                        <a:latin typeface="Arial" panose="020B0604020202020204" pitchFamily="34" charset="0"/>
                      </a:endParaRPr>
                    </a:p>
                  </a:txBody>
                  <a:tcPr marL="0" marR="0" marT="0" marB="0" anchor="ctr"/>
                </a:tc>
                <a:tc>
                  <a:txBody>
                    <a:bodyPr/>
                    <a:lstStyle/>
                    <a:p>
                      <a:pPr algn="ctr" fontAlgn="b"/>
                      <a:r>
                        <a:rPr lang="en-US" sz="700" u="none" strike="noStrike" dirty="0">
                          <a:effectLst/>
                        </a:rPr>
                        <a:t>5.05%</a:t>
                      </a:r>
                      <a:endParaRPr lang="en-US" sz="700" b="0" i="0" u="none" strike="noStrike" dirty="0">
                        <a:solidFill>
                          <a:srgbClr val="2F75B5"/>
                        </a:solidFill>
                        <a:effectLst/>
                        <a:latin typeface="Arial" panose="020B0604020202020204" pitchFamily="34" charset="0"/>
                      </a:endParaRPr>
                    </a:p>
                  </a:txBody>
                  <a:tcPr marL="0" marR="0" marT="0" marB="0" anchor="ctr"/>
                </a:tc>
                <a:extLst>
                  <a:ext uri="{0D108BD9-81ED-4DB2-BD59-A6C34878D82A}">
                    <a16:rowId xmlns:a16="http://schemas.microsoft.com/office/drawing/2014/main" val="371328422"/>
                  </a:ext>
                </a:extLst>
              </a:tr>
            </a:tbl>
          </a:graphicData>
        </a:graphic>
      </p:graphicFrame>
      <p:sp>
        <p:nvSpPr>
          <p:cNvPr id="3" name="Rectangle 2"/>
          <p:cNvSpPr/>
          <p:nvPr/>
        </p:nvSpPr>
        <p:spPr>
          <a:xfrm>
            <a:off x="157865" y="5790015"/>
            <a:ext cx="1606767" cy="36732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Trigger (1) Loss for Guarantor</a:t>
            </a:r>
          </a:p>
          <a:p>
            <a:pPr algn="ctr"/>
            <a:r>
              <a:rPr lang="en-US" sz="800" dirty="0" smtClean="0">
                <a:solidFill>
                  <a:schemeClr val="tx1"/>
                </a:solidFill>
              </a:rPr>
              <a:t>%X DPD &gt; Yield to IN/GC</a:t>
            </a:r>
            <a:endParaRPr lang="en-US" sz="800" dirty="0">
              <a:solidFill>
                <a:schemeClr val="tx1"/>
              </a:solidFill>
            </a:endParaRPr>
          </a:p>
        </p:txBody>
      </p:sp>
      <p:cxnSp>
        <p:nvCxnSpPr>
          <p:cNvPr id="11" name="Straight Connector 10"/>
          <p:cNvCxnSpPr/>
          <p:nvPr/>
        </p:nvCxnSpPr>
        <p:spPr>
          <a:xfrm>
            <a:off x="424404" y="4989539"/>
            <a:ext cx="2362200" cy="0"/>
          </a:xfrm>
          <a:prstGeom prst="line">
            <a:avLst/>
          </a:prstGeom>
          <a:ln w="28575">
            <a:solidFill>
              <a:srgbClr val="B8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21956" y="5790015"/>
            <a:ext cx="1501681"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Trigger (2) Loss for KBANK</a:t>
            </a:r>
          </a:p>
          <a:p>
            <a:pPr algn="ctr"/>
            <a:r>
              <a:rPr lang="en-US" sz="800" dirty="0" smtClean="0">
                <a:solidFill>
                  <a:schemeClr val="tx1"/>
                </a:solidFill>
              </a:rPr>
              <a:t>%X DPD &gt; Yield to KBANK</a:t>
            </a:r>
            <a:endParaRPr lang="en-US" sz="800" dirty="0">
              <a:solidFill>
                <a:schemeClr val="tx1"/>
              </a:solidFill>
            </a:endParaRPr>
          </a:p>
        </p:txBody>
      </p:sp>
      <p:sp>
        <p:nvSpPr>
          <p:cNvPr id="23" name="Freeform 22"/>
          <p:cNvSpPr/>
          <p:nvPr/>
        </p:nvSpPr>
        <p:spPr>
          <a:xfrm>
            <a:off x="1790700" y="5006908"/>
            <a:ext cx="806944" cy="309724"/>
          </a:xfrm>
          <a:custGeom>
            <a:avLst/>
            <a:gdLst>
              <a:gd name="connsiteX0" fmla="*/ 0 w 842683"/>
              <a:gd name="connsiteY0" fmla="*/ 280894 h 280894"/>
              <a:gd name="connsiteX1" fmla="*/ 268942 w 842683"/>
              <a:gd name="connsiteY1" fmla="*/ 227106 h 280894"/>
              <a:gd name="connsiteX2" fmla="*/ 549836 w 842683"/>
              <a:gd name="connsiteY2" fmla="*/ 125506 h 280894"/>
              <a:gd name="connsiteX3" fmla="*/ 842683 w 842683"/>
              <a:gd name="connsiteY3" fmla="*/ 0 h 280894"/>
              <a:gd name="connsiteX4" fmla="*/ 842683 w 842683"/>
              <a:gd name="connsiteY4" fmla="*/ 0 h 28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683" h="280894">
                <a:moveTo>
                  <a:pt x="0" y="280894"/>
                </a:moveTo>
                <a:cubicBezTo>
                  <a:pt x="88651" y="266949"/>
                  <a:pt x="177303" y="253004"/>
                  <a:pt x="268942" y="227106"/>
                </a:cubicBezTo>
                <a:cubicBezTo>
                  <a:pt x="360581" y="201208"/>
                  <a:pt x="454213" y="163357"/>
                  <a:pt x="549836" y="125506"/>
                </a:cubicBezTo>
                <a:cubicBezTo>
                  <a:pt x="645459" y="87655"/>
                  <a:pt x="842683" y="0"/>
                  <a:pt x="842683" y="0"/>
                </a:cubicBezTo>
                <a:lnTo>
                  <a:pt x="842683" y="0"/>
                </a:lnTo>
              </a:path>
            </a:pathLst>
          </a:custGeom>
          <a:noFill/>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381103" y="4800849"/>
            <a:ext cx="1332072" cy="153888"/>
          </a:xfrm>
          <a:prstGeom prst="rect">
            <a:avLst/>
          </a:prstGeom>
          <a:noFill/>
        </p:spPr>
        <p:txBody>
          <a:bodyPr wrap="square" lIns="0" tIns="0" rIns="0" bIns="0" rtlCol="0">
            <a:spAutoFit/>
          </a:bodyPr>
          <a:lstStyle/>
          <a:p>
            <a:pPr algn="ctr"/>
            <a:r>
              <a:rPr lang="en-US" sz="1000" b="1" dirty="0" smtClean="0">
                <a:solidFill>
                  <a:srgbClr val="C00000"/>
                </a:solidFill>
              </a:rPr>
              <a:t>T2 &gt;= 12 months</a:t>
            </a:r>
            <a:endParaRPr lang="en-US" sz="1000" b="1" dirty="0">
              <a:solidFill>
                <a:srgbClr val="C00000"/>
              </a:solidFill>
            </a:endParaRPr>
          </a:p>
        </p:txBody>
      </p:sp>
      <p:sp>
        <p:nvSpPr>
          <p:cNvPr id="28" name="Rectangle 27"/>
          <p:cNvSpPr/>
          <p:nvPr/>
        </p:nvSpPr>
        <p:spPr>
          <a:xfrm>
            <a:off x="117295" y="6288393"/>
            <a:ext cx="10049084" cy="21442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u="sng" dirty="0" smtClean="0">
                <a:solidFill>
                  <a:schemeClr val="tx1"/>
                </a:solidFill>
              </a:rPr>
              <a:t>Outcome:</a:t>
            </a:r>
            <a:r>
              <a:rPr lang="en-US" sz="1400" dirty="0" smtClean="0">
                <a:solidFill>
                  <a:schemeClr val="tx1"/>
                </a:solidFill>
              </a:rPr>
              <a:t> Portfolio </a:t>
            </a:r>
            <a:r>
              <a:rPr lang="en-US" sz="1400" dirty="0">
                <a:solidFill>
                  <a:schemeClr val="tx1"/>
                </a:solidFill>
              </a:rPr>
              <a:t>Probability of Default </a:t>
            </a:r>
            <a:r>
              <a:rPr lang="en-US" sz="1400" dirty="0" smtClean="0">
                <a:solidFill>
                  <a:schemeClr val="tx1"/>
                </a:solidFill>
              </a:rPr>
              <a:t>&amp; Expected </a:t>
            </a:r>
            <a:r>
              <a:rPr lang="en-US" sz="1400" dirty="0">
                <a:solidFill>
                  <a:schemeClr val="tx1"/>
                </a:solidFill>
              </a:rPr>
              <a:t>Credit Loss Without </a:t>
            </a:r>
            <a:r>
              <a:rPr lang="en-US" sz="1400" dirty="0" smtClean="0">
                <a:solidFill>
                  <a:schemeClr val="tx1"/>
                </a:solidFill>
              </a:rPr>
              <a:t>fallback</a:t>
            </a:r>
            <a:endParaRPr lang="en-US" sz="1400" dirty="0">
              <a:solidFill>
                <a:schemeClr val="tx1"/>
              </a:solidFill>
            </a:endParaRPr>
          </a:p>
        </p:txBody>
      </p:sp>
      <p:sp>
        <p:nvSpPr>
          <p:cNvPr id="29" name="Freeform 28"/>
          <p:cNvSpPr/>
          <p:nvPr/>
        </p:nvSpPr>
        <p:spPr>
          <a:xfrm>
            <a:off x="1948741" y="5291072"/>
            <a:ext cx="464044" cy="152400"/>
          </a:xfrm>
          <a:custGeom>
            <a:avLst/>
            <a:gdLst>
              <a:gd name="connsiteX0" fmla="*/ 0 w 842683"/>
              <a:gd name="connsiteY0" fmla="*/ 280894 h 280894"/>
              <a:gd name="connsiteX1" fmla="*/ 268942 w 842683"/>
              <a:gd name="connsiteY1" fmla="*/ 227106 h 280894"/>
              <a:gd name="connsiteX2" fmla="*/ 549836 w 842683"/>
              <a:gd name="connsiteY2" fmla="*/ 125506 h 280894"/>
              <a:gd name="connsiteX3" fmla="*/ 842683 w 842683"/>
              <a:gd name="connsiteY3" fmla="*/ 0 h 280894"/>
              <a:gd name="connsiteX4" fmla="*/ 842683 w 842683"/>
              <a:gd name="connsiteY4" fmla="*/ 0 h 28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683" h="280894">
                <a:moveTo>
                  <a:pt x="0" y="280894"/>
                </a:moveTo>
                <a:cubicBezTo>
                  <a:pt x="88651" y="266949"/>
                  <a:pt x="177303" y="253004"/>
                  <a:pt x="268942" y="227106"/>
                </a:cubicBezTo>
                <a:cubicBezTo>
                  <a:pt x="360581" y="201208"/>
                  <a:pt x="454213" y="163357"/>
                  <a:pt x="549836" y="125506"/>
                </a:cubicBezTo>
                <a:cubicBezTo>
                  <a:pt x="645459" y="87655"/>
                  <a:pt x="842683" y="0"/>
                  <a:pt x="842683" y="0"/>
                </a:cubicBezTo>
                <a:lnTo>
                  <a:pt x="842683" y="0"/>
                </a:lnTo>
              </a:path>
            </a:pathLst>
          </a:custGeom>
          <a:no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821956" y="5484096"/>
            <a:ext cx="1206936" cy="153888"/>
          </a:xfrm>
          <a:prstGeom prst="rect">
            <a:avLst/>
          </a:prstGeom>
          <a:noFill/>
        </p:spPr>
        <p:txBody>
          <a:bodyPr wrap="square" lIns="0" tIns="0" rIns="0" bIns="0" rtlCol="0">
            <a:spAutoFit/>
          </a:bodyPr>
          <a:lstStyle/>
          <a:p>
            <a:pPr algn="ctr"/>
            <a:r>
              <a:rPr lang="en-US" sz="1000" b="1" dirty="0" smtClean="0">
                <a:solidFill>
                  <a:srgbClr val="FF0000"/>
                </a:solidFill>
              </a:rPr>
              <a:t>T1 &gt;= 6 months</a:t>
            </a:r>
            <a:endParaRPr lang="en-US" sz="1000" b="1" dirty="0">
              <a:solidFill>
                <a:srgbClr val="FF0000"/>
              </a:solidFill>
            </a:endParaRPr>
          </a:p>
        </p:txBody>
      </p:sp>
      <p:sp>
        <p:nvSpPr>
          <p:cNvPr id="31" name="Rectangle 30"/>
          <p:cNvSpPr/>
          <p:nvPr/>
        </p:nvSpPr>
        <p:spPr>
          <a:xfrm>
            <a:off x="3555172" y="5790015"/>
            <a:ext cx="2058824" cy="365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12-month Probability of Default </a:t>
            </a:r>
          </a:p>
          <a:p>
            <a:pPr algn="ctr"/>
            <a:r>
              <a:rPr lang="en-US" sz="900" b="1" dirty="0" smtClean="0">
                <a:solidFill>
                  <a:schemeClr val="tx1"/>
                </a:solidFill>
              </a:rPr>
              <a:t>based on monthly roll rate (</a:t>
            </a:r>
            <a:r>
              <a:rPr lang="en-US" sz="900" b="1" dirty="0" err="1" smtClean="0">
                <a:solidFill>
                  <a:schemeClr val="tx1"/>
                </a:solidFill>
              </a:rPr>
              <a:t>Pd</a:t>
            </a:r>
            <a:r>
              <a:rPr lang="en-US" sz="900" b="1" dirty="0" smtClean="0">
                <a:solidFill>
                  <a:schemeClr val="tx1"/>
                </a:solidFill>
              </a:rPr>
              <a:t>)</a:t>
            </a:r>
            <a:endParaRPr lang="en-US" sz="900" dirty="0">
              <a:solidFill>
                <a:schemeClr val="tx1"/>
              </a:solidFill>
            </a:endParaRPr>
          </a:p>
        </p:txBody>
      </p:sp>
      <p:sp>
        <p:nvSpPr>
          <p:cNvPr id="32" name="Rectangle 31"/>
          <p:cNvSpPr/>
          <p:nvPr/>
        </p:nvSpPr>
        <p:spPr>
          <a:xfrm>
            <a:off x="7461469" y="5788739"/>
            <a:ext cx="2145792" cy="365760"/>
          </a:xfrm>
          <a:prstGeom prst="rect">
            <a:avLst/>
          </a:prstGeom>
          <a:solidFill>
            <a:schemeClr val="bg1"/>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Verification of Portfolio Quality and Probability of Default</a:t>
            </a:r>
            <a:endParaRPr lang="en-US" sz="900" dirty="0">
              <a:solidFill>
                <a:schemeClr val="tx1"/>
              </a:solidFill>
            </a:endParaRPr>
          </a:p>
        </p:txBody>
      </p:sp>
      <p:sp>
        <p:nvSpPr>
          <p:cNvPr id="42" name="Rectangle 41"/>
          <p:cNvSpPr/>
          <p:nvPr/>
        </p:nvSpPr>
        <p:spPr>
          <a:xfrm>
            <a:off x="5613996" y="5788739"/>
            <a:ext cx="1087593" cy="3657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ECL without</a:t>
            </a:r>
          </a:p>
          <a:p>
            <a:pPr algn="ctr"/>
            <a:r>
              <a:rPr lang="en-US" sz="900" b="1" dirty="0" smtClean="0">
                <a:solidFill>
                  <a:schemeClr val="bg1"/>
                </a:solidFill>
              </a:rPr>
              <a:t>Fallback</a:t>
            </a:r>
            <a:endParaRPr lang="en-US" sz="900" dirty="0">
              <a:solidFill>
                <a:schemeClr val="bg1"/>
              </a:solidFill>
            </a:endParaRPr>
          </a:p>
        </p:txBody>
      </p:sp>
      <p:sp>
        <p:nvSpPr>
          <p:cNvPr id="43" name="Rectangle 42"/>
          <p:cNvSpPr/>
          <p:nvPr/>
        </p:nvSpPr>
        <p:spPr>
          <a:xfrm>
            <a:off x="244083" y="4800850"/>
            <a:ext cx="894881" cy="237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Criteria 1</a:t>
            </a:r>
            <a:endParaRPr lang="en-US" sz="1000" dirty="0"/>
          </a:p>
        </p:txBody>
      </p:sp>
      <p:cxnSp>
        <p:nvCxnSpPr>
          <p:cNvPr id="45" name="Straight Connector 44"/>
          <p:cNvCxnSpPr>
            <a:stCxn id="43" idx="3"/>
            <a:endCxn id="24" idx="1"/>
          </p:cNvCxnSpPr>
          <p:nvPr/>
        </p:nvCxnSpPr>
        <p:spPr>
          <a:xfrm flipV="1">
            <a:off x="1138964" y="4877793"/>
            <a:ext cx="242139" cy="41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3" idx="3"/>
            <a:endCxn id="30" idx="1"/>
          </p:cNvCxnSpPr>
          <p:nvPr/>
        </p:nvCxnSpPr>
        <p:spPr>
          <a:xfrm>
            <a:off x="1138964" y="4919560"/>
            <a:ext cx="682992" cy="64148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2859" y="1056512"/>
            <a:ext cx="3628031" cy="238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smtClean="0">
                <a:solidFill>
                  <a:schemeClr val="tx1"/>
                </a:solidFill>
              </a:rPr>
              <a:t>Asset Quality Monitoring</a:t>
            </a:r>
            <a:endParaRPr lang="en-US" sz="1600" b="1" dirty="0">
              <a:solidFill>
                <a:schemeClr val="tx1"/>
              </a:solidFill>
            </a:endParaRPr>
          </a:p>
        </p:txBody>
      </p:sp>
      <p:sp>
        <p:nvSpPr>
          <p:cNvPr id="9" name="Rectangle 8"/>
          <p:cNvSpPr/>
          <p:nvPr/>
        </p:nvSpPr>
        <p:spPr>
          <a:xfrm>
            <a:off x="3306134" y="1056512"/>
            <a:ext cx="3628031" cy="238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smtClean="0">
                <a:solidFill>
                  <a:schemeClr val="tx1"/>
                </a:solidFill>
              </a:rPr>
              <a:t>Delinquency Flowrates</a:t>
            </a:r>
            <a:endParaRPr lang="en-US" sz="1600" b="1" dirty="0">
              <a:solidFill>
                <a:schemeClr val="tx1"/>
              </a:solidFill>
            </a:endParaRPr>
          </a:p>
        </p:txBody>
      </p:sp>
      <p:sp>
        <p:nvSpPr>
          <p:cNvPr id="14" name="Rectangle 13"/>
          <p:cNvSpPr/>
          <p:nvPr/>
        </p:nvSpPr>
        <p:spPr>
          <a:xfrm>
            <a:off x="6707923" y="1056512"/>
            <a:ext cx="3628031" cy="238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smtClean="0">
                <a:solidFill>
                  <a:schemeClr val="tx1"/>
                </a:solidFill>
              </a:rPr>
              <a:t>Vintage Analysis</a:t>
            </a:r>
            <a:endParaRPr lang="en-US" sz="1600" b="1" dirty="0">
              <a:solidFill>
                <a:schemeClr val="tx1"/>
              </a:solidFill>
            </a:endParaRPr>
          </a:p>
        </p:txBody>
      </p:sp>
    </p:spTree>
    <p:extLst>
      <p:ext uri="{BB962C8B-B14F-4D97-AF65-F5344CB8AC3E}">
        <p14:creationId xmlns:p14="http://schemas.microsoft.com/office/powerpoint/2010/main" val="248460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Graphic spid="25" grpId="0">
        <p:bldAsOne/>
      </p:bldGraphic>
      <p:bldGraphic spid="26" grpId="0">
        <p:bldAsOne/>
      </p:bldGraphic>
      <p:bldP spid="28" grpId="0" animBg="1"/>
      <p:bldP spid="31" grpId="0" animBg="1"/>
      <p:bldP spid="32" grpId="0" animBg="1"/>
      <p:bldP spid="42" grpId="0" animBg="1"/>
      <p:bldP spid="9"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5_WBS new template _grey">
  <a:themeElements>
    <a:clrScheme name="WBS 2015">
      <a:dk1>
        <a:sysClr val="windowText" lastClr="000000"/>
      </a:dk1>
      <a:lt1>
        <a:sysClr val="window" lastClr="FFFFFF"/>
      </a:lt1>
      <a:dk2>
        <a:srgbClr val="676A55"/>
      </a:dk2>
      <a:lt2>
        <a:srgbClr val="EAEBDE"/>
      </a:lt2>
      <a:accent1>
        <a:srgbClr val="014B2A"/>
      </a:accent1>
      <a:accent2>
        <a:srgbClr val="72A376"/>
      </a:accent2>
      <a:accent3>
        <a:srgbClr val="AAC8AD"/>
      </a:accent3>
      <a:accent4>
        <a:srgbClr val="C0BEAF"/>
      </a:accent4>
      <a:accent5>
        <a:srgbClr val="CEC597"/>
      </a:accent5>
      <a:accent6>
        <a:srgbClr val="C6EB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60591</TotalTime>
  <Words>2387</Words>
  <Application>Microsoft Office PowerPoint</Application>
  <PresentationFormat>35mm Slides</PresentationFormat>
  <Paragraphs>556</Paragraphs>
  <Slides>15</Slides>
  <Notes>1</Notes>
  <HiddenSlides>4</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Aharoni</vt:lpstr>
      <vt:lpstr>Arial Unicode MS</vt:lpstr>
      <vt:lpstr>Batang</vt:lpstr>
      <vt:lpstr>DengXian</vt:lpstr>
      <vt:lpstr>方正舒体</vt:lpstr>
      <vt:lpstr>微软雅黑</vt:lpstr>
      <vt:lpstr>黑体</vt:lpstr>
      <vt:lpstr>宋体</vt:lpstr>
      <vt:lpstr>Angsana New</vt:lpstr>
      <vt:lpstr>Arial</vt:lpstr>
      <vt:lpstr>Calibri</vt:lpstr>
      <vt:lpstr>Cordia New</vt:lpstr>
      <vt:lpstr>FreesiaUPC</vt:lpstr>
      <vt:lpstr>Times New Roman</vt:lpstr>
      <vt:lpstr>Wingdings 2</vt:lpstr>
      <vt:lpstr>5_WBS new template 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Prachya Chirawantana</dc:creator>
  <cp:lastModifiedBy>Lalita Limtongsittikoon</cp:lastModifiedBy>
  <cp:revision>2462</cp:revision>
  <cp:lastPrinted>2020-01-03T01:52:10Z</cp:lastPrinted>
  <dcterms:created xsi:type="dcterms:W3CDTF">2017-11-07T03:10:28Z</dcterms:created>
  <dcterms:modified xsi:type="dcterms:W3CDTF">2020-08-21T11:02:55Z</dcterms:modified>
</cp:coreProperties>
</file>