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 smtClean="0"/>
              <a:t>Projected Provision breakdown</a:t>
            </a:r>
            <a:endParaRPr lang="en-US" sz="2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Overlay</c:v>
                </c:pt>
                <c:pt idx="1">
                  <c:v>Corporate</c:v>
                </c:pt>
                <c:pt idx="2">
                  <c:v>Value chain</c:v>
                </c:pt>
                <c:pt idx="3">
                  <c:v>Retail with fallback</c:v>
                </c:pt>
                <c:pt idx="4">
                  <c:v>Retail without fallback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24879940</c:v>
                </c:pt>
                <c:pt idx="1">
                  <c:v>139940000</c:v>
                </c:pt>
                <c:pt idx="2">
                  <c:v>0</c:v>
                </c:pt>
                <c:pt idx="3">
                  <c:v>44700060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D2-4917-AE01-2B19A6353E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Overlay</c:v>
                </c:pt>
                <c:pt idx="1">
                  <c:v>Corporate</c:v>
                </c:pt>
                <c:pt idx="2">
                  <c:v>Value chain</c:v>
                </c:pt>
                <c:pt idx="3">
                  <c:v>Retail with fallback</c:v>
                </c:pt>
                <c:pt idx="4">
                  <c:v>Retail without fallback</c:v>
                </c:pt>
              </c:strCache>
            </c:strRef>
          </c:cat>
          <c:val>
            <c:numRef>
              <c:f>Sheet1!$C$2:$C$6</c:f>
              <c:numCache>
                <c:formatCode>#,##0</c:formatCode>
                <c:ptCount val="5"/>
                <c:pt idx="0">
                  <c:v>27367934.00000003</c:v>
                </c:pt>
                <c:pt idx="1">
                  <c:v>153934000</c:v>
                </c:pt>
                <c:pt idx="2">
                  <c:v>0</c:v>
                </c:pt>
                <c:pt idx="3">
                  <c:v>49170066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D2-4917-AE01-2B19A6353E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Overlay</c:v>
                </c:pt>
                <c:pt idx="1">
                  <c:v>Corporate</c:v>
                </c:pt>
                <c:pt idx="2">
                  <c:v>Value chain</c:v>
                </c:pt>
                <c:pt idx="3">
                  <c:v>Retail with fallback</c:v>
                </c:pt>
                <c:pt idx="4">
                  <c:v>Retail without fallback</c:v>
                </c:pt>
              </c:strCache>
            </c:strRef>
          </c:cat>
          <c:val>
            <c:numRef>
              <c:f>Sheet1!$D$2:$D$6</c:f>
              <c:numCache>
                <c:formatCode>#,##0</c:formatCode>
                <c:ptCount val="5"/>
                <c:pt idx="0">
                  <c:v>30104727.400000036</c:v>
                </c:pt>
                <c:pt idx="1">
                  <c:v>169327400</c:v>
                </c:pt>
                <c:pt idx="2">
                  <c:v>0</c:v>
                </c:pt>
                <c:pt idx="3">
                  <c:v>54087072.600000016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D2-4917-AE01-2B19A6353ED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Overlay</c:v>
                </c:pt>
                <c:pt idx="1">
                  <c:v>Corporate</c:v>
                </c:pt>
                <c:pt idx="2">
                  <c:v>Value chain</c:v>
                </c:pt>
                <c:pt idx="3">
                  <c:v>Retail with fallback</c:v>
                </c:pt>
                <c:pt idx="4">
                  <c:v>Retail without fallback</c:v>
                </c:pt>
              </c:strCache>
            </c:strRef>
          </c:cat>
          <c:val>
            <c:numRef>
              <c:f>Sheet1!$E$2:$E$6</c:f>
              <c:numCache>
                <c:formatCode>#,##0</c:formatCode>
                <c:ptCount val="5"/>
                <c:pt idx="0">
                  <c:v>33115200.140000015</c:v>
                </c:pt>
                <c:pt idx="1">
                  <c:v>186260140.00000003</c:v>
                </c:pt>
                <c:pt idx="2">
                  <c:v>0</c:v>
                </c:pt>
                <c:pt idx="3">
                  <c:v>59495779.860000014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6D2-4917-AE01-2B19A6353ED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Overlay</c:v>
                </c:pt>
                <c:pt idx="1">
                  <c:v>Corporate</c:v>
                </c:pt>
                <c:pt idx="2">
                  <c:v>Value chain</c:v>
                </c:pt>
                <c:pt idx="3">
                  <c:v>Retail with fallback</c:v>
                </c:pt>
                <c:pt idx="4">
                  <c:v>Retail without fallback</c:v>
                </c:pt>
              </c:strCache>
            </c:strRef>
          </c:cat>
          <c:val>
            <c:numRef>
              <c:f>Sheet1!$F$2:$F$6</c:f>
              <c:numCache>
                <c:formatCode>#,##0</c:formatCode>
                <c:ptCount val="5"/>
                <c:pt idx="0">
                  <c:v>36426720.154000044</c:v>
                </c:pt>
                <c:pt idx="1">
                  <c:v>204886154.00000006</c:v>
                </c:pt>
                <c:pt idx="2">
                  <c:v>0</c:v>
                </c:pt>
                <c:pt idx="3">
                  <c:v>65445357.846000023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6D2-4917-AE01-2B19A6353E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0860752"/>
        <c:axId val="380868952"/>
      </c:barChart>
      <c:catAx>
        <c:axId val="380860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868952"/>
        <c:crosses val="autoZero"/>
        <c:auto val="1"/>
        <c:lblAlgn val="ctr"/>
        <c:lblOffset val="100"/>
        <c:noMultiLvlLbl val="0"/>
      </c:catAx>
      <c:valAx>
        <c:axId val="380868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860752"/>
        <c:crosses val="autoZero"/>
        <c:crossBetween val="between"/>
        <c:dispUnits>
          <c:builtInUnit val="millions"/>
          <c:dispUnitsLbl>
            <c:layout/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33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baseline="0" dirty="0" smtClean="0"/>
                    <a:t>Million RMB</a:t>
                  </a:r>
                  <a:endParaRPr lang="en-US" dirty="0"/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 smtClean="0"/>
              <a:t>Provision breakdown</a:t>
            </a:r>
            <a:endParaRPr lang="en-US" sz="2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Overlay</c:v>
                </c:pt>
                <c:pt idx="1">
                  <c:v>Corporate</c:v>
                </c:pt>
                <c:pt idx="2">
                  <c:v>Value chain</c:v>
                </c:pt>
                <c:pt idx="3">
                  <c:v>Retail with fallback</c:v>
                </c:pt>
                <c:pt idx="4">
                  <c:v>Retail without fallback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22019940</c:v>
                </c:pt>
                <c:pt idx="1">
                  <c:v>94080000</c:v>
                </c:pt>
                <c:pt idx="2">
                  <c:v>0</c:v>
                </c:pt>
                <c:pt idx="3">
                  <c:v>13510000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D2-4917-AE01-2B19A6353E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Overlay</c:v>
                </c:pt>
                <c:pt idx="1">
                  <c:v>Corporate</c:v>
                </c:pt>
                <c:pt idx="2">
                  <c:v>Value chain</c:v>
                </c:pt>
                <c:pt idx="3">
                  <c:v>Retail with fallback</c:v>
                </c:pt>
                <c:pt idx="4">
                  <c:v>Retail without fallback</c:v>
                </c:pt>
              </c:strCache>
            </c:strRef>
          </c:cat>
          <c:val>
            <c:numRef>
              <c:f>Sheet1!$C$2:$C$6</c:f>
              <c:numCache>
                <c:formatCode>#,##0</c:formatCode>
                <c:ptCount val="5"/>
                <c:pt idx="0">
                  <c:v>2860000</c:v>
                </c:pt>
                <c:pt idx="1">
                  <c:v>38630000</c:v>
                </c:pt>
                <c:pt idx="2">
                  <c:v>0</c:v>
                </c:pt>
                <c:pt idx="3">
                  <c:v>8039999.9999999991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D2-4917-AE01-2B19A6353E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Overlay</c:v>
                </c:pt>
                <c:pt idx="1">
                  <c:v>Corporate</c:v>
                </c:pt>
                <c:pt idx="2">
                  <c:v>Value chain</c:v>
                </c:pt>
                <c:pt idx="3">
                  <c:v>Retail with fallback</c:v>
                </c:pt>
                <c:pt idx="4">
                  <c:v>Retail without fallback</c:v>
                </c:pt>
              </c:strCache>
            </c:strRef>
          </c:cat>
          <c:val>
            <c:numRef>
              <c:f>Sheet1!$D$2:$D$6</c:f>
              <c:numCache>
                <c:formatCode>#,##0</c:formatCode>
                <c:ptCount val="5"/>
                <c:pt idx="1">
                  <c:v>1740000</c:v>
                </c:pt>
                <c:pt idx="3">
                  <c:v>23150000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D2-4917-AE01-2B19A6353ED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Overlay</c:v>
                </c:pt>
                <c:pt idx="1">
                  <c:v>Corporate</c:v>
                </c:pt>
                <c:pt idx="2">
                  <c:v>Value chain</c:v>
                </c:pt>
                <c:pt idx="3">
                  <c:v>Retail with fallback</c:v>
                </c:pt>
                <c:pt idx="4">
                  <c:v>Retail without fallback</c:v>
                </c:pt>
              </c:strCache>
            </c:strRef>
          </c:cat>
          <c:val>
            <c:numRef>
              <c:f>Sheet1!$E$2:$E$6</c:f>
              <c:numCache>
                <c:formatCode>#,##0</c:formatCode>
                <c:ptCount val="5"/>
                <c:pt idx="1">
                  <c:v>4870000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6D2-4917-AE01-2B19A6353ED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Overlay</c:v>
                </c:pt>
                <c:pt idx="1">
                  <c:v>Corporate</c:v>
                </c:pt>
                <c:pt idx="2">
                  <c:v>Value chain</c:v>
                </c:pt>
                <c:pt idx="3">
                  <c:v>Retail with fallback</c:v>
                </c:pt>
                <c:pt idx="4">
                  <c:v>Retail without fallback</c:v>
                </c:pt>
              </c:strCache>
            </c:strRef>
          </c:cat>
          <c:val>
            <c:numRef>
              <c:f>Sheet1!$F$2:$F$6</c:f>
              <c:numCache>
                <c:formatCode>#,##0</c:formatCode>
                <c:ptCount val="5"/>
                <c:pt idx="1">
                  <c:v>620000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6D2-4917-AE01-2B19A6353E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80860752"/>
        <c:axId val="380868952"/>
      </c:barChart>
      <c:catAx>
        <c:axId val="380860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868952"/>
        <c:crosses val="autoZero"/>
        <c:auto val="1"/>
        <c:lblAlgn val="ctr"/>
        <c:lblOffset val="100"/>
        <c:noMultiLvlLbl val="0"/>
      </c:catAx>
      <c:valAx>
        <c:axId val="380868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860752"/>
        <c:crosses val="autoZero"/>
        <c:crossBetween val="between"/>
        <c:dispUnits>
          <c:builtInUnit val="millions"/>
          <c:dispUnitsLbl>
            <c:layout/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33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baseline="0" dirty="0" smtClean="0"/>
                    <a:t>Million RMB</a:t>
                  </a:r>
                  <a:endParaRPr lang="en-US" dirty="0"/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39865-4778-4196-ADCE-B369B1C24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C4BD6-4E98-4BDA-833A-6685CD3BF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888A9-AA10-414D-A6DB-CBD610AC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D2A0-8A2D-49AA-A20F-64751388D640}" type="datetimeFigureOut">
              <a:rPr lang="en-US" smtClean="0"/>
              <a:t>06/01/2022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A1C85-1C2C-410E-968F-773722DA7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94A5F-C8B3-4031-9535-29DFB6B50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375F4-25E5-4F29-88C6-0E0517A0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4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5817-3CE5-490D-90B9-EE5012026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75E2B-152A-4A08-A1DB-F30A0EAC2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8172A-558F-45BC-A8DA-44EFFFCAB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D2A0-8A2D-49AA-A20F-64751388D640}" type="datetimeFigureOut">
              <a:rPr lang="en-US" smtClean="0"/>
              <a:t>06/01/2022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E7B65-528D-4AEC-A297-4221BE539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6979E-286C-40F0-8DA5-59B668D4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375F4-25E5-4F29-88C6-0E0517A0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3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21024-E593-4DD5-A35F-446CC6EDB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351D84-F2F5-48E4-AA21-99AEDD88B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0FAC1-B07A-4DA2-AC12-EFC8C0679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D2A0-8A2D-49AA-A20F-64751388D640}" type="datetimeFigureOut">
              <a:rPr lang="en-US" smtClean="0"/>
              <a:t>06/01/2022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B0A43-DFFA-4A70-8778-30BF0F4E8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5C79A-D23F-4AA8-A5E2-F5F5D71E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375F4-25E5-4F29-88C6-0E0517A0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4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CB8DF-D083-42A2-AEED-378DD2CCB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84666-F0C4-4D95-B6EA-34BAD4328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77041-8B69-4D92-B644-B540247D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D2A0-8A2D-49AA-A20F-64751388D640}" type="datetimeFigureOut">
              <a:rPr lang="en-US" smtClean="0"/>
              <a:t>06/01/2022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8095C-146E-4377-9063-A291C4EBF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BE4B4-D9E7-4E29-9490-4528DE064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375F4-25E5-4F29-88C6-0E0517A0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9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F416-998A-4D7D-A381-6081B23CD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79EAB-E0A8-4F35-9543-A3C8B62C0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7B6A5-EC3E-490A-96AA-EBB68E2B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D2A0-8A2D-49AA-A20F-64751388D640}" type="datetimeFigureOut">
              <a:rPr lang="en-US" smtClean="0"/>
              <a:t>06/01/2022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C41BE-A6D5-42A0-94C1-E4E14780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CDEE4-0665-4178-A19D-F99B18D3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375F4-25E5-4F29-88C6-0E0517A0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9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C38CF-14A2-4F0E-91F9-27C75EFF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FF452-B14C-418D-96A5-FDC6F9E99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046D-EE07-4172-85FB-08904B344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490FC-0B3C-4EEB-B782-4583758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D2A0-8A2D-49AA-A20F-64751388D640}" type="datetimeFigureOut">
              <a:rPr lang="en-US" smtClean="0"/>
              <a:t>06/01/2022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D090F-BDE6-4145-9EC2-E14181A90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A4BB5-6538-4B97-9CF1-E4A37044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375F4-25E5-4F29-88C6-0E0517A0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7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56FE-DCF4-4A85-8F78-1CDB722E4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01BF5-1594-4798-BE65-83EDADCAA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7628B-900C-451C-8997-F6B0D41C6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BF21EE-8E9B-4A45-917F-98427F087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7DA727-0ECC-4967-AE96-769F01CDD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30551-F4FD-4064-982C-F57A7E385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D2A0-8A2D-49AA-A20F-64751388D640}" type="datetimeFigureOut">
              <a:rPr lang="en-US" smtClean="0"/>
              <a:t>06/01/2022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591C78-1852-4507-9ED4-A35EEE48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D121D4-C44F-4568-85D9-2EFB01C06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375F4-25E5-4F29-88C6-0E0517A0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0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EFF3-E8B0-4867-BE69-1FAB0F45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A4F74F-F5CF-4A97-8296-C080871C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D2A0-8A2D-49AA-A20F-64751388D640}" type="datetimeFigureOut">
              <a:rPr lang="en-US" smtClean="0"/>
              <a:t>06/01/2022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4BF88-F3C2-4F0B-BCBB-5308B2CF3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BB247-4660-481B-BC59-E4A6A290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375F4-25E5-4F29-88C6-0E0517A0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6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0985F-E902-45B4-B3ED-40C34EBDA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D2A0-8A2D-49AA-A20F-64751388D640}" type="datetimeFigureOut">
              <a:rPr lang="en-US" smtClean="0"/>
              <a:t>06/01/2022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926EEF-29E3-493C-9E0C-0DDF0E0A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29D8D-480F-4984-89F5-810E1A4E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375F4-25E5-4F29-88C6-0E0517A0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5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0941-6AB3-4620-8127-63118DBC0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A72EC-2F5E-4C66-B04D-9FE045F95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0DEE6-5766-4064-B92C-9429A14E5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3A55B-9E83-411F-956A-34ADFA408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D2A0-8A2D-49AA-A20F-64751388D640}" type="datetimeFigureOut">
              <a:rPr lang="en-US" smtClean="0"/>
              <a:t>06/01/2022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30189-B2FD-400E-86AF-D2D61B3E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61593-955F-404E-BF11-CA1C6E0A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375F4-25E5-4F29-88C6-0E0517A0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9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70EFF-B980-4F31-9A26-C98086ABC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0EF79E-8555-411A-B6DF-7A90D7122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B87D4-25B7-46EB-9E61-90DDEDFB7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5DE19-C8F3-43E6-8861-3EF493F9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D2A0-8A2D-49AA-A20F-64751388D640}" type="datetimeFigureOut">
              <a:rPr lang="en-US" smtClean="0"/>
              <a:t>06/01/2022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51139-54DE-40BF-944D-5242BCE52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6008F-BE5D-40E5-BB05-26D32027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375F4-25E5-4F29-88C6-0E0517A0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29A33D-D15E-452B-8836-334C29A5D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2501F-40C3-45EC-A48C-D93C0C58A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0CDAC-9C7E-47AC-B9B2-815694486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ED2A0-8A2D-49AA-A20F-64751388D640}" type="datetimeFigureOut">
              <a:rPr lang="en-US" smtClean="0"/>
              <a:t>06/01/2022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3E08F-1E10-43DA-AE7A-CB03B49B6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B3869-28A0-44ED-B76C-7E2F0A055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375F4-25E5-4F29-88C6-0E0517A0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4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12736A0-BB9C-4AA1-BCA7-2C7BEA970DDE}"/>
              </a:ext>
            </a:extLst>
          </p:cNvPr>
          <p:cNvSpPr txBox="1">
            <a:spLocks/>
          </p:cNvSpPr>
          <p:nvPr/>
        </p:nvSpPr>
        <p:spPr>
          <a:xfrm>
            <a:off x="207188" y="350869"/>
            <a:ext cx="5382189" cy="733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/>
              <a:t>Provision B</a:t>
            </a:r>
            <a:r>
              <a:rPr lang="en-US" sz="4800" dirty="0" smtClean="0"/>
              <a:t>reakdown</a:t>
            </a:r>
            <a:endParaRPr lang="en-US" sz="4800" dirty="0"/>
          </a:p>
        </p:txBody>
      </p:sp>
      <p:graphicFrame>
        <p:nvGraphicFramePr>
          <p:cNvPr id="16" name="Table 12">
            <a:extLst>
              <a:ext uri="{FF2B5EF4-FFF2-40B4-BE49-F238E27FC236}">
                <a16:creationId xmlns:a16="http://schemas.microsoft.com/office/drawing/2014/main" id="{A83D0325-E0A7-4F8C-BA53-98061C793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586542"/>
              </p:ext>
            </p:extLst>
          </p:nvPr>
        </p:nvGraphicFramePr>
        <p:xfrm>
          <a:off x="7012024" y="4463997"/>
          <a:ext cx="5054848" cy="1403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712">
                  <a:extLst>
                    <a:ext uri="{9D8B030D-6E8A-4147-A177-3AD203B41FA5}">
                      <a16:colId xmlns:a16="http://schemas.microsoft.com/office/drawing/2014/main" val="1389392422"/>
                    </a:ext>
                  </a:extLst>
                </a:gridCol>
                <a:gridCol w="1263712">
                  <a:extLst>
                    <a:ext uri="{9D8B030D-6E8A-4147-A177-3AD203B41FA5}">
                      <a16:colId xmlns:a16="http://schemas.microsoft.com/office/drawing/2014/main" val="4040400958"/>
                    </a:ext>
                  </a:extLst>
                </a:gridCol>
                <a:gridCol w="1263712">
                  <a:extLst>
                    <a:ext uri="{9D8B030D-6E8A-4147-A177-3AD203B41FA5}">
                      <a16:colId xmlns:a16="http://schemas.microsoft.com/office/drawing/2014/main" val="3882162329"/>
                    </a:ext>
                  </a:extLst>
                </a:gridCol>
                <a:gridCol w="1263712">
                  <a:extLst>
                    <a:ext uri="{9D8B030D-6E8A-4147-A177-3AD203B41FA5}">
                      <a16:colId xmlns:a16="http://schemas.microsoft.com/office/drawing/2014/main" val="2320718297"/>
                    </a:ext>
                  </a:extLst>
                </a:gridCol>
              </a:tblGrid>
              <a:tr h="2243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Segment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Outstanding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%Provision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5563664"/>
                  </a:ext>
                </a:extLst>
              </a:tr>
              <a:tr h="16173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WCD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708,000,000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13,510,000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1.91%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99901708"/>
                  </a:ext>
                </a:extLst>
              </a:tr>
              <a:tr h="16173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Aibank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430,000,000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8,040,000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1.87%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46660636"/>
                  </a:ext>
                </a:extLst>
              </a:tr>
              <a:tr h="16173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Yixin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759,000,000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23,150,000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3.05%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26916803"/>
                  </a:ext>
                </a:extLst>
              </a:tr>
              <a:tr h="16173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XBD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70,000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0.09%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550420"/>
                  </a:ext>
                </a:extLst>
              </a:tr>
              <a:tr h="161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1,897,070,000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44,700,060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43662299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8" y="2804382"/>
            <a:ext cx="6822017" cy="3922014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60745"/>
              </p:ext>
            </p:extLst>
          </p:nvPr>
        </p:nvGraphicFramePr>
        <p:xfrm>
          <a:off x="207188" y="1409143"/>
          <a:ext cx="6198678" cy="1193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3113">
                  <a:extLst>
                    <a:ext uri="{9D8B030D-6E8A-4147-A177-3AD203B41FA5}">
                      <a16:colId xmlns:a16="http://schemas.microsoft.com/office/drawing/2014/main" val="600945823"/>
                    </a:ext>
                  </a:extLst>
                </a:gridCol>
                <a:gridCol w="1033113">
                  <a:extLst>
                    <a:ext uri="{9D8B030D-6E8A-4147-A177-3AD203B41FA5}">
                      <a16:colId xmlns:a16="http://schemas.microsoft.com/office/drawing/2014/main" val="921589082"/>
                    </a:ext>
                  </a:extLst>
                </a:gridCol>
                <a:gridCol w="1033113">
                  <a:extLst>
                    <a:ext uri="{9D8B030D-6E8A-4147-A177-3AD203B41FA5}">
                      <a16:colId xmlns:a16="http://schemas.microsoft.com/office/drawing/2014/main" val="2019406889"/>
                    </a:ext>
                  </a:extLst>
                </a:gridCol>
                <a:gridCol w="1033113">
                  <a:extLst>
                    <a:ext uri="{9D8B030D-6E8A-4147-A177-3AD203B41FA5}">
                      <a16:colId xmlns:a16="http://schemas.microsoft.com/office/drawing/2014/main" val="2964286149"/>
                    </a:ext>
                  </a:extLst>
                </a:gridCol>
                <a:gridCol w="1033113">
                  <a:extLst>
                    <a:ext uri="{9D8B030D-6E8A-4147-A177-3AD203B41FA5}">
                      <a16:colId xmlns:a16="http://schemas.microsoft.com/office/drawing/2014/main" val="2904247713"/>
                    </a:ext>
                  </a:extLst>
                </a:gridCol>
                <a:gridCol w="1033113">
                  <a:extLst>
                    <a:ext uri="{9D8B030D-6E8A-4147-A177-3AD203B41FA5}">
                      <a16:colId xmlns:a16="http://schemas.microsoft.com/office/drawing/2014/main" val="1769271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Provision</a:t>
                      </a:r>
                    </a:p>
                    <a:p>
                      <a:pPr algn="ctr"/>
                      <a:r>
                        <a:rPr lang="en-US" sz="1600" dirty="0" smtClean="0"/>
                        <a:t>Supply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Overlay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Corporate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Value</a:t>
                      </a:r>
                    </a:p>
                    <a:p>
                      <a:pPr algn="ctr"/>
                      <a:r>
                        <a:rPr lang="en-US" sz="1600" dirty="0" smtClean="0"/>
                        <a:t>Chain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Retail with</a:t>
                      </a:r>
                    </a:p>
                    <a:p>
                      <a:pPr algn="ctr"/>
                      <a:r>
                        <a:rPr lang="en-US" sz="1600" dirty="0" smtClean="0"/>
                        <a:t>Fallback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Retail without</a:t>
                      </a:r>
                      <a:r>
                        <a:rPr lang="en-US" sz="1600" baseline="0" dirty="0" smtClean="0"/>
                        <a:t> Fallback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930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209.52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24.86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134.45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44.7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420761"/>
                  </a:ext>
                </a:extLst>
              </a:tr>
            </a:tbl>
          </a:graphicData>
        </a:graphic>
      </p:graphicFrame>
      <p:sp>
        <p:nvSpPr>
          <p:cNvPr id="8" name="Equal 7"/>
          <p:cNvSpPr/>
          <p:nvPr/>
        </p:nvSpPr>
        <p:spPr>
          <a:xfrm>
            <a:off x="1106907" y="2264344"/>
            <a:ext cx="288757" cy="25368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Plus 8"/>
          <p:cNvSpPr/>
          <p:nvPr/>
        </p:nvSpPr>
        <p:spPr>
          <a:xfrm>
            <a:off x="2138496" y="2264344"/>
            <a:ext cx="288758" cy="28737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lus 35"/>
          <p:cNvSpPr/>
          <p:nvPr/>
        </p:nvSpPr>
        <p:spPr>
          <a:xfrm>
            <a:off x="3162148" y="2264344"/>
            <a:ext cx="288758" cy="28737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lus 36"/>
          <p:cNvSpPr/>
          <p:nvPr/>
        </p:nvSpPr>
        <p:spPr>
          <a:xfrm>
            <a:off x="4205182" y="2264344"/>
            <a:ext cx="288758" cy="28737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lus 37"/>
          <p:cNvSpPr/>
          <p:nvPr/>
        </p:nvSpPr>
        <p:spPr>
          <a:xfrm>
            <a:off x="5222086" y="2264344"/>
            <a:ext cx="288758" cy="28737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Table 12">
            <a:extLst>
              <a:ext uri="{FF2B5EF4-FFF2-40B4-BE49-F238E27FC236}">
                <a16:creationId xmlns:a16="http://schemas.microsoft.com/office/drawing/2014/main" id="{A83D0325-E0A7-4F8C-BA53-98061C793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618760"/>
              </p:ext>
            </p:extLst>
          </p:nvPr>
        </p:nvGraphicFramePr>
        <p:xfrm>
          <a:off x="7012024" y="6091527"/>
          <a:ext cx="5054848" cy="744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712">
                  <a:extLst>
                    <a:ext uri="{9D8B030D-6E8A-4147-A177-3AD203B41FA5}">
                      <a16:colId xmlns:a16="http://schemas.microsoft.com/office/drawing/2014/main" val="1389392422"/>
                    </a:ext>
                  </a:extLst>
                </a:gridCol>
                <a:gridCol w="1263712">
                  <a:extLst>
                    <a:ext uri="{9D8B030D-6E8A-4147-A177-3AD203B41FA5}">
                      <a16:colId xmlns:a16="http://schemas.microsoft.com/office/drawing/2014/main" val="4040400958"/>
                    </a:ext>
                  </a:extLst>
                </a:gridCol>
                <a:gridCol w="1263712">
                  <a:extLst>
                    <a:ext uri="{9D8B030D-6E8A-4147-A177-3AD203B41FA5}">
                      <a16:colId xmlns:a16="http://schemas.microsoft.com/office/drawing/2014/main" val="3882162329"/>
                    </a:ext>
                  </a:extLst>
                </a:gridCol>
                <a:gridCol w="1263712">
                  <a:extLst>
                    <a:ext uri="{9D8B030D-6E8A-4147-A177-3AD203B41FA5}">
                      <a16:colId xmlns:a16="http://schemas.microsoft.com/office/drawing/2014/main" val="2320718297"/>
                    </a:ext>
                  </a:extLst>
                </a:gridCol>
              </a:tblGrid>
              <a:tr h="2243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Segment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Outstanding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%Provision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5563664"/>
                  </a:ext>
                </a:extLst>
              </a:tr>
              <a:tr h="16173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WCD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708,000,000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13,510,000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1.91%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99901708"/>
                  </a:ext>
                </a:extLst>
              </a:tr>
              <a:tr h="161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1,897,070,000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44,700,060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43662299"/>
                  </a:ext>
                </a:extLst>
              </a:tr>
            </a:tbl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id="{0C98015C-0577-4F12-AF90-953F2785D8AA}"/>
              </a:ext>
            </a:extLst>
          </p:cNvPr>
          <p:cNvSpPr/>
          <p:nvPr/>
        </p:nvSpPr>
        <p:spPr>
          <a:xfrm>
            <a:off x="6731636" y="5897321"/>
            <a:ext cx="2042908" cy="2519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Retail without Fallback</a:t>
            </a:r>
            <a:endParaRPr lang="en-US" sz="15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98015C-0577-4F12-AF90-953F2785D8AA}"/>
              </a:ext>
            </a:extLst>
          </p:cNvPr>
          <p:cNvSpPr/>
          <p:nvPr/>
        </p:nvSpPr>
        <p:spPr>
          <a:xfrm>
            <a:off x="6731636" y="4269556"/>
            <a:ext cx="2042908" cy="2519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Retail with Fallback</a:t>
            </a:r>
            <a:endParaRPr lang="en-US" sz="1500" dirty="0"/>
          </a:p>
        </p:txBody>
      </p:sp>
      <p:graphicFrame>
        <p:nvGraphicFramePr>
          <p:cNvPr id="42" name="Table 12">
            <a:extLst>
              <a:ext uri="{FF2B5EF4-FFF2-40B4-BE49-F238E27FC236}">
                <a16:creationId xmlns:a16="http://schemas.microsoft.com/office/drawing/2014/main" id="{A83D0325-E0A7-4F8C-BA53-98061C793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26209"/>
              </p:ext>
            </p:extLst>
          </p:nvPr>
        </p:nvGraphicFramePr>
        <p:xfrm>
          <a:off x="7012024" y="3279056"/>
          <a:ext cx="5054848" cy="963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712">
                  <a:extLst>
                    <a:ext uri="{9D8B030D-6E8A-4147-A177-3AD203B41FA5}">
                      <a16:colId xmlns:a16="http://schemas.microsoft.com/office/drawing/2014/main" val="1389392422"/>
                    </a:ext>
                  </a:extLst>
                </a:gridCol>
                <a:gridCol w="1263712">
                  <a:extLst>
                    <a:ext uri="{9D8B030D-6E8A-4147-A177-3AD203B41FA5}">
                      <a16:colId xmlns:a16="http://schemas.microsoft.com/office/drawing/2014/main" val="4040400958"/>
                    </a:ext>
                  </a:extLst>
                </a:gridCol>
                <a:gridCol w="1263712">
                  <a:extLst>
                    <a:ext uri="{9D8B030D-6E8A-4147-A177-3AD203B41FA5}">
                      <a16:colId xmlns:a16="http://schemas.microsoft.com/office/drawing/2014/main" val="3882162329"/>
                    </a:ext>
                  </a:extLst>
                </a:gridCol>
                <a:gridCol w="1263712">
                  <a:extLst>
                    <a:ext uri="{9D8B030D-6E8A-4147-A177-3AD203B41FA5}">
                      <a16:colId xmlns:a16="http://schemas.microsoft.com/office/drawing/2014/main" val="2320718297"/>
                    </a:ext>
                  </a:extLst>
                </a:gridCol>
              </a:tblGrid>
              <a:tr h="2243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Segment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Outstanding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%Provision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5563664"/>
                  </a:ext>
                </a:extLst>
              </a:tr>
              <a:tr h="16173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dirty="0" smtClean="0"/>
                        <a:t>Supplier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708,000,000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13,510,000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1.91%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99901708"/>
                  </a:ext>
                </a:extLst>
              </a:tr>
              <a:tr h="16173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dirty="0" smtClean="0"/>
                        <a:t>Distributor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430,000,000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8,040,000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1.87%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46660636"/>
                  </a:ext>
                </a:extLst>
              </a:tr>
              <a:tr h="161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1,897,070,000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44,700,060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43662299"/>
                  </a:ext>
                </a:extLst>
              </a:tr>
            </a:tbl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0C98015C-0577-4F12-AF90-953F2785D8AA}"/>
              </a:ext>
            </a:extLst>
          </p:cNvPr>
          <p:cNvSpPr/>
          <p:nvPr/>
        </p:nvSpPr>
        <p:spPr>
          <a:xfrm>
            <a:off x="6731636" y="3084615"/>
            <a:ext cx="2042908" cy="2519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Value Chain</a:t>
            </a:r>
          </a:p>
        </p:txBody>
      </p:sp>
      <p:graphicFrame>
        <p:nvGraphicFramePr>
          <p:cNvPr id="44" name="Table 12">
            <a:extLst>
              <a:ext uri="{FF2B5EF4-FFF2-40B4-BE49-F238E27FC236}">
                <a16:creationId xmlns:a16="http://schemas.microsoft.com/office/drawing/2014/main" id="{A83D0325-E0A7-4F8C-BA53-98061C793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928496"/>
              </p:ext>
            </p:extLst>
          </p:nvPr>
        </p:nvGraphicFramePr>
        <p:xfrm>
          <a:off x="7010416" y="235570"/>
          <a:ext cx="5054848" cy="963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712">
                  <a:extLst>
                    <a:ext uri="{9D8B030D-6E8A-4147-A177-3AD203B41FA5}">
                      <a16:colId xmlns:a16="http://schemas.microsoft.com/office/drawing/2014/main" val="1389392422"/>
                    </a:ext>
                  </a:extLst>
                </a:gridCol>
                <a:gridCol w="1263712">
                  <a:extLst>
                    <a:ext uri="{9D8B030D-6E8A-4147-A177-3AD203B41FA5}">
                      <a16:colId xmlns:a16="http://schemas.microsoft.com/office/drawing/2014/main" val="4040400958"/>
                    </a:ext>
                  </a:extLst>
                </a:gridCol>
                <a:gridCol w="1263712">
                  <a:extLst>
                    <a:ext uri="{9D8B030D-6E8A-4147-A177-3AD203B41FA5}">
                      <a16:colId xmlns:a16="http://schemas.microsoft.com/office/drawing/2014/main" val="3882162329"/>
                    </a:ext>
                  </a:extLst>
                </a:gridCol>
                <a:gridCol w="1263712">
                  <a:extLst>
                    <a:ext uri="{9D8B030D-6E8A-4147-A177-3AD203B41FA5}">
                      <a16:colId xmlns:a16="http://schemas.microsoft.com/office/drawing/2014/main" val="2320718297"/>
                    </a:ext>
                  </a:extLst>
                </a:gridCol>
              </a:tblGrid>
              <a:tr h="2243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Segment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Outstanding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%Provision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5563664"/>
                  </a:ext>
                </a:extLst>
              </a:tr>
              <a:tr h="16173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dirty="0" smtClean="0"/>
                        <a:t>Concentration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708,000,000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13,510,000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1.91%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99901708"/>
                  </a:ext>
                </a:extLst>
              </a:tr>
              <a:tr h="16173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dirty="0" smtClean="0"/>
                        <a:t>Country risk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430,000,000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8,040,000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1.87%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46660636"/>
                  </a:ext>
                </a:extLst>
              </a:tr>
              <a:tr h="161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1,897,070,000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44,700,060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43662299"/>
                  </a:ext>
                </a:extLst>
              </a:tr>
            </a:tbl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0C98015C-0577-4F12-AF90-953F2785D8AA}"/>
              </a:ext>
            </a:extLst>
          </p:cNvPr>
          <p:cNvSpPr/>
          <p:nvPr/>
        </p:nvSpPr>
        <p:spPr>
          <a:xfrm>
            <a:off x="6730028" y="41129"/>
            <a:ext cx="2042908" cy="2519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Overlay</a:t>
            </a:r>
            <a:endParaRPr lang="en-US" sz="1500" dirty="0"/>
          </a:p>
        </p:txBody>
      </p:sp>
      <p:graphicFrame>
        <p:nvGraphicFramePr>
          <p:cNvPr id="46" name="Table 12">
            <a:extLst>
              <a:ext uri="{FF2B5EF4-FFF2-40B4-BE49-F238E27FC236}">
                <a16:creationId xmlns:a16="http://schemas.microsoft.com/office/drawing/2014/main" id="{A83D0325-E0A7-4F8C-BA53-98061C793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279177"/>
              </p:ext>
            </p:extLst>
          </p:nvPr>
        </p:nvGraphicFramePr>
        <p:xfrm>
          <a:off x="7010416" y="1430445"/>
          <a:ext cx="5054848" cy="162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712">
                  <a:extLst>
                    <a:ext uri="{9D8B030D-6E8A-4147-A177-3AD203B41FA5}">
                      <a16:colId xmlns:a16="http://schemas.microsoft.com/office/drawing/2014/main" val="1389392422"/>
                    </a:ext>
                  </a:extLst>
                </a:gridCol>
                <a:gridCol w="1263712">
                  <a:extLst>
                    <a:ext uri="{9D8B030D-6E8A-4147-A177-3AD203B41FA5}">
                      <a16:colId xmlns:a16="http://schemas.microsoft.com/office/drawing/2014/main" val="4040400958"/>
                    </a:ext>
                  </a:extLst>
                </a:gridCol>
                <a:gridCol w="1263712">
                  <a:extLst>
                    <a:ext uri="{9D8B030D-6E8A-4147-A177-3AD203B41FA5}">
                      <a16:colId xmlns:a16="http://schemas.microsoft.com/office/drawing/2014/main" val="3882162329"/>
                    </a:ext>
                  </a:extLst>
                </a:gridCol>
                <a:gridCol w="1263712">
                  <a:extLst>
                    <a:ext uri="{9D8B030D-6E8A-4147-A177-3AD203B41FA5}">
                      <a16:colId xmlns:a16="http://schemas.microsoft.com/office/drawing/2014/main" val="2320718297"/>
                    </a:ext>
                  </a:extLst>
                </a:gridCol>
              </a:tblGrid>
              <a:tr h="2243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Segment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Outstanding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%Provision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5563664"/>
                  </a:ext>
                </a:extLst>
              </a:tr>
              <a:tr h="16173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4,722,000,000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94,080,000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1.99%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99901708"/>
                  </a:ext>
                </a:extLst>
              </a:tr>
              <a:tr h="16173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NBFI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4,888,000,000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38,630,000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0.79%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46660636"/>
                  </a:ext>
                </a:extLst>
              </a:tr>
              <a:tr h="16173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Contingent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404,000,000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1,740,000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0.43%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26916803"/>
                  </a:ext>
                </a:extLst>
              </a:tr>
              <a:tr h="16173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Bond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3,579,000,000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4,870,000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0.14%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550420"/>
                  </a:ext>
                </a:extLst>
              </a:tr>
              <a:tr h="16173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MM/Nostro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757,000,000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620,000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0.08%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26411658"/>
                  </a:ext>
                </a:extLst>
              </a:tr>
              <a:tr h="161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14,350,000,000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139,940,000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43662299"/>
                  </a:ext>
                </a:extLst>
              </a:tr>
            </a:tbl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0C98015C-0577-4F12-AF90-953F2785D8AA}"/>
              </a:ext>
            </a:extLst>
          </p:cNvPr>
          <p:cNvSpPr/>
          <p:nvPr/>
        </p:nvSpPr>
        <p:spPr>
          <a:xfrm>
            <a:off x="6730028" y="1236004"/>
            <a:ext cx="2042908" cy="2519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Corporate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75362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68799597"/>
              </p:ext>
            </p:extLst>
          </p:nvPr>
        </p:nvGraphicFramePr>
        <p:xfrm>
          <a:off x="554181" y="157019"/>
          <a:ext cx="10954327" cy="6474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1383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37077052"/>
              </p:ext>
            </p:extLst>
          </p:nvPr>
        </p:nvGraphicFramePr>
        <p:xfrm>
          <a:off x="554181" y="157019"/>
          <a:ext cx="10954327" cy="6474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ular Callout 9"/>
          <p:cNvSpPr/>
          <p:nvPr/>
        </p:nvSpPr>
        <p:spPr>
          <a:xfrm rot="10800000" flipV="1">
            <a:off x="2567704" y="5618439"/>
            <a:ext cx="1228439" cy="431380"/>
          </a:xfrm>
          <a:prstGeom prst="wedgeRectCallout">
            <a:avLst>
              <a:gd name="adj1" fmla="val 58705"/>
              <a:gd name="adj2" fmla="val -27386"/>
            </a:avLst>
          </a:prstGeom>
          <a:solidFill>
            <a:schemeClr val="bg1"/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Concentration</a:t>
            </a:r>
          </a:p>
          <a:p>
            <a:pPr algn="ctr"/>
            <a:r>
              <a:rPr lang="en-US" sz="1400" dirty="0" smtClean="0"/>
              <a:t>89%</a:t>
            </a:r>
            <a:endParaRPr lang="en-US" sz="1400" dirty="0"/>
          </a:p>
        </p:txBody>
      </p:sp>
      <p:sp>
        <p:nvSpPr>
          <p:cNvPr id="14" name="Rectangular Callout 13"/>
          <p:cNvSpPr/>
          <p:nvPr/>
        </p:nvSpPr>
        <p:spPr>
          <a:xfrm rot="10800000" flipV="1">
            <a:off x="2567705" y="5101201"/>
            <a:ext cx="1228439" cy="431380"/>
          </a:xfrm>
          <a:prstGeom prst="wedgeRectCallout">
            <a:avLst>
              <a:gd name="adj1" fmla="val 58705"/>
              <a:gd name="adj2" fmla="val 17577"/>
            </a:avLst>
          </a:prstGeom>
          <a:solidFill>
            <a:schemeClr val="bg1"/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Country risk</a:t>
            </a:r>
            <a:endParaRPr lang="en-US" sz="1400" dirty="0"/>
          </a:p>
          <a:p>
            <a:pPr algn="ctr"/>
            <a:r>
              <a:rPr lang="en-US" sz="1400" dirty="0" smtClean="0"/>
              <a:t>11%</a:t>
            </a:r>
            <a:endParaRPr lang="en-US" sz="1400" dirty="0"/>
          </a:p>
        </p:txBody>
      </p:sp>
      <p:sp>
        <p:nvSpPr>
          <p:cNvPr id="15" name="Rectangular Callout 14"/>
          <p:cNvSpPr/>
          <p:nvPr/>
        </p:nvSpPr>
        <p:spPr>
          <a:xfrm rot="10800000" flipV="1">
            <a:off x="4904500" y="4273599"/>
            <a:ext cx="1043717" cy="431380"/>
          </a:xfrm>
          <a:prstGeom prst="wedgeRectCallout">
            <a:avLst>
              <a:gd name="adj1" fmla="val 75246"/>
              <a:gd name="adj2" fmla="val -23104"/>
            </a:avLst>
          </a:prstGeom>
          <a:solidFill>
            <a:schemeClr val="bg1"/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Loan</a:t>
            </a:r>
            <a:endParaRPr lang="en-US" sz="1400" dirty="0"/>
          </a:p>
          <a:p>
            <a:pPr algn="ctr"/>
            <a:r>
              <a:rPr lang="en-US" sz="1400" dirty="0" smtClean="0"/>
              <a:t>67%</a:t>
            </a:r>
            <a:endParaRPr lang="en-US" sz="1400" dirty="0"/>
          </a:p>
        </p:txBody>
      </p:sp>
      <p:sp>
        <p:nvSpPr>
          <p:cNvPr id="16" name="Rectangular Callout 15"/>
          <p:cNvSpPr/>
          <p:nvPr/>
        </p:nvSpPr>
        <p:spPr>
          <a:xfrm rot="10800000" flipV="1">
            <a:off x="4904499" y="1269978"/>
            <a:ext cx="1043718" cy="431380"/>
          </a:xfrm>
          <a:prstGeom prst="wedgeRectCallout">
            <a:avLst>
              <a:gd name="adj1" fmla="val 69897"/>
              <a:gd name="adj2" fmla="val 28282"/>
            </a:avLst>
          </a:prstGeom>
          <a:solidFill>
            <a:schemeClr val="bg1"/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Bond</a:t>
            </a:r>
            <a:endParaRPr lang="en-US" sz="1400" dirty="0"/>
          </a:p>
          <a:p>
            <a:pPr algn="ctr"/>
            <a:r>
              <a:rPr lang="en-US" sz="1400" dirty="0" smtClean="0"/>
              <a:t>3%</a:t>
            </a:r>
            <a:endParaRPr lang="en-US" sz="1400" dirty="0"/>
          </a:p>
        </p:txBody>
      </p:sp>
      <p:sp>
        <p:nvSpPr>
          <p:cNvPr id="17" name="Rectangular Callout 16"/>
          <p:cNvSpPr/>
          <p:nvPr/>
        </p:nvSpPr>
        <p:spPr>
          <a:xfrm rot="10800000" flipV="1">
            <a:off x="4904499" y="2556867"/>
            <a:ext cx="1043718" cy="431380"/>
          </a:xfrm>
          <a:prstGeom prst="wedgeRectCallout">
            <a:avLst>
              <a:gd name="adj1" fmla="val 68439"/>
              <a:gd name="adj2" fmla="val 17577"/>
            </a:avLst>
          </a:prstGeom>
          <a:solidFill>
            <a:schemeClr val="bg1"/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NBFI</a:t>
            </a:r>
            <a:endParaRPr lang="en-US" sz="1400" dirty="0"/>
          </a:p>
          <a:p>
            <a:pPr algn="ctr"/>
            <a:r>
              <a:rPr lang="en-US" sz="1400" dirty="0" smtClean="0"/>
              <a:t>28%</a:t>
            </a:r>
            <a:endParaRPr lang="en-US" sz="1400" dirty="0"/>
          </a:p>
        </p:txBody>
      </p:sp>
      <p:sp>
        <p:nvSpPr>
          <p:cNvPr id="18" name="Rectangular Callout 17"/>
          <p:cNvSpPr/>
          <p:nvPr/>
        </p:nvSpPr>
        <p:spPr>
          <a:xfrm rot="10800000" flipV="1">
            <a:off x="4904499" y="771937"/>
            <a:ext cx="1043717" cy="431380"/>
          </a:xfrm>
          <a:prstGeom prst="wedgeRectCallout">
            <a:avLst>
              <a:gd name="adj1" fmla="val 70649"/>
              <a:gd name="adj2" fmla="val 111786"/>
            </a:avLst>
          </a:prstGeom>
          <a:solidFill>
            <a:schemeClr val="bg1"/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Nostro</a:t>
            </a:r>
            <a:endParaRPr lang="en-US" sz="1400" dirty="0"/>
          </a:p>
          <a:p>
            <a:pPr algn="ctr"/>
            <a:r>
              <a:rPr lang="en-US" sz="1400" dirty="0" smtClean="0"/>
              <a:t>0.4%</a:t>
            </a:r>
            <a:endParaRPr lang="en-US" sz="1400" dirty="0"/>
          </a:p>
        </p:txBody>
      </p:sp>
      <p:sp>
        <p:nvSpPr>
          <p:cNvPr id="19" name="Rectangular Callout 18"/>
          <p:cNvSpPr/>
          <p:nvPr/>
        </p:nvSpPr>
        <p:spPr>
          <a:xfrm rot="10800000" flipV="1">
            <a:off x="4904499" y="1758119"/>
            <a:ext cx="1043718" cy="431380"/>
          </a:xfrm>
          <a:prstGeom prst="wedgeRectCallout">
            <a:avLst>
              <a:gd name="adj1" fmla="val 75999"/>
              <a:gd name="adj2" fmla="val -50939"/>
            </a:avLst>
          </a:prstGeom>
          <a:solidFill>
            <a:schemeClr val="bg1"/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Contingent</a:t>
            </a:r>
            <a:endParaRPr lang="en-US" sz="1400" dirty="0"/>
          </a:p>
          <a:p>
            <a:pPr algn="ctr"/>
            <a:r>
              <a:rPr lang="en-US" sz="1400" dirty="0" smtClean="0"/>
              <a:t>1%</a:t>
            </a:r>
            <a:endParaRPr lang="en-US" sz="1400" dirty="0"/>
          </a:p>
        </p:txBody>
      </p:sp>
      <p:sp>
        <p:nvSpPr>
          <p:cNvPr id="20" name="Rectangular Callout 19"/>
          <p:cNvSpPr/>
          <p:nvPr/>
        </p:nvSpPr>
        <p:spPr>
          <a:xfrm rot="10800000" flipV="1">
            <a:off x="8853044" y="4602963"/>
            <a:ext cx="817428" cy="431380"/>
          </a:xfrm>
          <a:prstGeom prst="wedgeRectCallout">
            <a:avLst>
              <a:gd name="adj1" fmla="val 77072"/>
              <a:gd name="adj2" fmla="val 21859"/>
            </a:avLst>
          </a:prstGeom>
          <a:solidFill>
            <a:schemeClr val="bg1"/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Yixin</a:t>
            </a:r>
            <a:endParaRPr lang="en-US" sz="1400" dirty="0"/>
          </a:p>
          <a:p>
            <a:pPr algn="ctr"/>
            <a:r>
              <a:rPr lang="en-US" sz="1400" dirty="0" smtClean="0"/>
              <a:t>52%</a:t>
            </a:r>
            <a:endParaRPr lang="en-US" sz="1400" dirty="0"/>
          </a:p>
        </p:txBody>
      </p:sp>
      <p:sp>
        <p:nvSpPr>
          <p:cNvPr id="21" name="Rectangular Callout 20"/>
          <p:cNvSpPr/>
          <p:nvPr/>
        </p:nvSpPr>
        <p:spPr>
          <a:xfrm rot="10800000" flipV="1">
            <a:off x="8853044" y="5667873"/>
            <a:ext cx="817428" cy="431380"/>
          </a:xfrm>
          <a:prstGeom prst="wedgeRectCallout">
            <a:avLst>
              <a:gd name="adj1" fmla="val 68439"/>
              <a:gd name="adj2" fmla="val 17577"/>
            </a:avLst>
          </a:prstGeom>
          <a:solidFill>
            <a:schemeClr val="bg1"/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WCD</a:t>
            </a:r>
            <a:endParaRPr lang="en-US" sz="1400" dirty="0"/>
          </a:p>
          <a:p>
            <a:pPr algn="ctr"/>
            <a:r>
              <a:rPr lang="en-US" sz="1400" dirty="0" smtClean="0"/>
              <a:t>30%</a:t>
            </a:r>
            <a:endParaRPr lang="en-US" sz="1400" dirty="0"/>
          </a:p>
        </p:txBody>
      </p:sp>
      <p:sp>
        <p:nvSpPr>
          <p:cNvPr id="22" name="Rectangular Callout 21"/>
          <p:cNvSpPr/>
          <p:nvPr/>
        </p:nvSpPr>
        <p:spPr>
          <a:xfrm rot="10800000" flipV="1">
            <a:off x="8853044" y="4070509"/>
            <a:ext cx="817427" cy="431380"/>
          </a:xfrm>
          <a:prstGeom prst="wedgeRectCallout">
            <a:avLst>
              <a:gd name="adj1" fmla="val 66224"/>
              <a:gd name="adj2" fmla="val 81811"/>
            </a:avLst>
          </a:prstGeom>
          <a:solidFill>
            <a:schemeClr val="bg1"/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XBD</a:t>
            </a:r>
            <a:endParaRPr lang="en-US" sz="1400" dirty="0"/>
          </a:p>
          <a:p>
            <a:pPr algn="ctr"/>
            <a:r>
              <a:rPr lang="en-US" sz="1400" dirty="0" smtClean="0"/>
              <a:t>0.0001%</a:t>
            </a:r>
            <a:endParaRPr lang="en-US" sz="1400" dirty="0"/>
          </a:p>
        </p:txBody>
      </p:sp>
      <p:sp>
        <p:nvSpPr>
          <p:cNvPr id="23" name="Rectangular Callout 22"/>
          <p:cNvSpPr/>
          <p:nvPr/>
        </p:nvSpPr>
        <p:spPr>
          <a:xfrm rot="10800000" flipV="1">
            <a:off x="8853044" y="5135418"/>
            <a:ext cx="817428" cy="431380"/>
          </a:xfrm>
          <a:prstGeom prst="wedgeRectCallout">
            <a:avLst>
              <a:gd name="adj1" fmla="val 74624"/>
              <a:gd name="adj2" fmla="val 51835"/>
            </a:avLst>
          </a:prstGeom>
          <a:solidFill>
            <a:schemeClr val="bg1"/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AiBank</a:t>
            </a:r>
            <a:endParaRPr lang="en-US" sz="1400" dirty="0"/>
          </a:p>
          <a:p>
            <a:pPr algn="ctr"/>
            <a:r>
              <a:rPr lang="en-US" sz="1400" dirty="0" smtClean="0"/>
              <a:t>18%</a:t>
            </a:r>
            <a:endParaRPr lang="en-US" sz="1400" dirty="0"/>
          </a:p>
        </p:txBody>
      </p:sp>
      <p:sp>
        <p:nvSpPr>
          <p:cNvPr id="24" name="Rectangular Callout 23"/>
          <p:cNvSpPr/>
          <p:nvPr/>
        </p:nvSpPr>
        <p:spPr>
          <a:xfrm rot="10800000" flipV="1">
            <a:off x="6636322" y="5618439"/>
            <a:ext cx="974441" cy="431380"/>
          </a:xfrm>
          <a:prstGeom prst="wedgeRectCallout">
            <a:avLst>
              <a:gd name="adj1" fmla="val 58705"/>
              <a:gd name="adj2" fmla="val -27386"/>
            </a:avLst>
          </a:prstGeom>
          <a:solidFill>
            <a:schemeClr val="bg1"/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Supplier</a:t>
            </a:r>
            <a:endParaRPr lang="en-US" sz="1400" dirty="0"/>
          </a:p>
          <a:p>
            <a:pPr algn="ctr"/>
            <a:r>
              <a:rPr lang="en-US" sz="1400" dirty="0" smtClean="0"/>
              <a:t>89%</a:t>
            </a:r>
            <a:endParaRPr lang="en-US" sz="1400" dirty="0"/>
          </a:p>
        </p:txBody>
      </p:sp>
      <p:sp>
        <p:nvSpPr>
          <p:cNvPr id="25" name="Rectangular Callout 24"/>
          <p:cNvSpPr/>
          <p:nvPr/>
        </p:nvSpPr>
        <p:spPr>
          <a:xfrm rot="10800000" flipV="1">
            <a:off x="6636323" y="5101201"/>
            <a:ext cx="974441" cy="431380"/>
          </a:xfrm>
          <a:prstGeom prst="wedgeRectCallout">
            <a:avLst>
              <a:gd name="adj1" fmla="val 58705"/>
              <a:gd name="adj2" fmla="val 17577"/>
            </a:avLst>
          </a:prstGeom>
          <a:solidFill>
            <a:schemeClr val="bg1"/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Distributor</a:t>
            </a:r>
            <a:endParaRPr lang="en-US" sz="1400" dirty="0"/>
          </a:p>
          <a:p>
            <a:pPr algn="ctr"/>
            <a:r>
              <a:rPr lang="en-US" sz="1400" dirty="0" smtClean="0"/>
              <a:t>11%</a:t>
            </a:r>
            <a:endParaRPr lang="en-US" sz="1400" dirty="0"/>
          </a:p>
        </p:txBody>
      </p:sp>
      <p:sp>
        <p:nvSpPr>
          <p:cNvPr id="28" name="Rectangular Callout 27"/>
          <p:cNvSpPr/>
          <p:nvPr/>
        </p:nvSpPr>
        <p:spPr>
          <a:xfrm rot="10800000" flipV="1">
            <a:off x="10991263" y="5566799"/>
            <a:ext cx="817428" cy="431380"/>
          </a:xfrm>
          <a:prstGeom prst="wedgeRectCallout">
            <a:avLst>
              <a:gd name="adj1" fmla="val 68439"/>
              <a:gd name="adj2" fmla="val 17577"/>
            </a:avLst>
          </a:prstGeom>
          <a:solidFill>
            <a:schemeClr val="bg1"/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WCD</a:t>
            </a:r>
            <a:endParaRPr lang="en-US" sz="1400" dirty="0"/>
          </a:p>
          <a:p>
            <a:pPr algn="ctr"/>
            <a:r>
              <a:rPr lang="en-US" sz="1400" dirty="0" smtClean="0"/>
              <a:t>100%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7642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187</Words>
  <Application>Microsoft Office PowerPoint</Application>
  <PresentationFormat>Widescreen</PresentationFormat>
  <Paragraphs>140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Korkiat Sermsakskul</dc:creator>
  <cp:lastModifiedBy>Korkiat Sermsakskul</cp:lastModifiedBy>
  <cp:revision>28</cp:revision>
  <dcterms:created xsi:type="dcterms:W3CDTF">2022-01-04T08:27:50Z</dcterms:created>
  <dcterms:modified xsi:type="dcterms:W3CDTF">2022-01-06T10:06:49Z</dcterms:modified>
</cp:coreProperties>
</file>