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57" r:id="rId4"/>
    <p:sldId id="272" r:id="rId5"/>
    <p:sldId id="264" r:id="rId6"/>
    <p:sldId id="262" r:id="rId7"/>
    <p:sldId id="268" r:id="rId8"/>
    <p:sldId id="270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CECD2-A5A5-4452-981F-C028DD3C6D1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449DA-D52E-4C31-8135-EA53CB37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7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449DA-D52E-4C31-8135-EA53CB3763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4C0D-D40E-9442-8AE5-826CF161C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472DF-2A35-2CCE-4439-8DE27C46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BC46-C4FA-38BC-210A-0AB3E43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823D-5CF5-4D80-963F-854ACED2D2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C9A3F-9E3E-358B-CF55-840AD90F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D130-2489-EBA7-BA59-3BBFEC53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DDF-8069-4B3C-A9D3-C233EB18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6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2010-163A-B9B1-1070-EAC8F5CC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55975-0138-6C07-3C0C-370F058DF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5714-CC71-4F3B-AD7B-8706D9DD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823D-5CF5-4D80-963F-854ACED2D2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5F51-736E-49DD-6616-A9CDF781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E0EB-0687-4A1D-21CB-C2632187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DDF-8069-4B3C-A9D3-C233EB18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4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9EF1F-F153-7271-37CD-20E0CA195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03CA-ACCC-471E-2908-8D7F12FC3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3864-F4BB-530B-FC27-EB979DDA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823D-5CF5-4D80-963F-854ACED2D2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19CF-E766-C5F6-38ED-EA351CA0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40D7-4764-EBAE-A018-C1D3E7D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DDF-8069-4B3C-A9D3-C233EB18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C872-D71D-3D69-BA2A-BE27BC97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48E1-AD08-7DA4-FAE7-D5038B8C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A66D0-CD02-3230-06D9-6731B6A3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823D-5CF5-4D80-963F-854ACED2D2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5BF80-3441-CA98-7954-64A8D028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FD2BB-5470-E310-98A5-BCC839DC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DDF-8069-4B3C-A9D3-C233EB18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B6A7-3F4D-FB85-7FC2-C4E62C70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C623E-CEF5-4A46-7788-6CA1A6340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471D-EC05-4757-EDD1-5DBB1B2A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823D-5CF5-4D80-963F-854ACED2D2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D678-6D35-926C-7F2B-D53CE730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A4CB-F2B2-5456-754E-6A2B6847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DDF-8069-4B3C-A9D3-C233EB18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3284-03ED-2B04-08E2-2D770E05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B2D2-A6C0-7E4F-3A7D-FB02DC428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EED2F-5112-2F88-27B3-D053326FF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0896D-7E05-D9D4-B546-3CF68C75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823D-5CF5-4D80-963F-854ACED2D2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87D2D-8E64-5652-6A23-43B5855D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BDA88-4F3D-C248-74C0-892E25FE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DDF-8069-4B3C-A9D3-C233EB18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1213-972A-0916-C673-2BF010D2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6096-DB60-15E2-1108-7C04DBA15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2E647-5AC6-B1D4-AC83-F1D753EF5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42B95-0E34-A3A7-6AF7-D50C5ED67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49347-5836-8700-6DB6-B28A689E3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05AE0-B5E4-1417-ADCC-2B79C212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823D-5CF5-4D80-963F-854ACED2D2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19F59-18C2-1667-AC32-2E99F8F5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02D88-BAAA-DDC1-33AB-25333D0A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DDF-8069-4B3C-A9D3-C233EB18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F94E-AAB5-FB59-FD49-A02D2283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83B80-0045-FC7F-C928-EBF9C299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823D-5CF5-4D80-963F-854ACED2D2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343B3-982E-B564-677E-C56BD5AC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E7B27-2C28-E5AA-EB59-CD0A07D1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DDF-8069-4B3C-A9D3-C233EB18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0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373CF-A7FA-B835-99EF-57D4820C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823D-5CF5-4D80-963F-854ACED2D2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7388-3492-EF38-906C-CEA4C50D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9DF3A-3CFC-4D02-235C-600C60F9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DDF-8069-4B3C-A9D3-C233EB18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1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E595-C290-D523-D932-1D83D2F4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8F23-3F70-B11B-DF88-96000DF4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7107F-AD30-919C-CBDC-52833AAA9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B91C4-4E76-7B16-681F-595DCB3B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823D-5CF5-4D80-963F-854ACED2D2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927BA-E95F-C53F-E1C8-C1076178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E2E3-CE38-C856-EF76-21018AE2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DDF-8069-4B3C-A9D3-C233EB18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47E6-125E-3976-33C0-E269FE7C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FA761-6CAC-7D0A-1725-ECA8A98E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315A3-2BEC-2D1A-EC81-B0CB05A9A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ED125-DCF2-BB54-3B3E-C83B590A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823D-5CF5-4D80-963F-854ACED2D2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A2F9E-2DB4-0223-9F9E-B6C9490B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86BE4-1738-7F5C-532E-37DD2E23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DDF-8069-4B3C-A9D3-C233EB18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23EF8-AC6E-8028-9B22-874D457A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3A5F0-D4F2-68B8-824C-F7DBE72C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3A56-866C-8EC0-F2A7-3541E84E8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823D-5CF5-4D80-963F-854ACED2D2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6F67-A35E-690A-62BE-AD2717631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C605D-8EEA-5B86-960B-2DD742100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D1DDF-8069-4B3C-A9D3-C233EB18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image" Target="../media/image1.png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eodg.atm.ox.ac.uk/user/grainger/research/aerosol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1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3.bin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9.png"/><Relationship Id="rId10" Type="http://schemas.openxmlformats.org/officeDocument/2006/relationships/image" Target="../media/image16.emf"/><Relationship Id="rId19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15.emf"/><Relationship Id="rId1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0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emf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image" Target="../media/image48.png"/><Relationship Id="rId4" Type="http://schemas.openxmlformats.org/officeDocument/2006/relationships/image" Target="../media/image47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68.w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2" Type="http://schemas.openxmlformats.org/officeDocument/2006/relationships/image" Target="../media/image52.png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63.wmf"/><Relationship Id="rId32" Type="http://schemas.openxmlformats.org/officeDocument/2006/relationships/image" Target="../media/image67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65.wmf"/><Relationship Id="rId36" Type="http://schemas.openxmlformats.org/officeDocument/2006/relationships/image" Target="../media/image69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66.wmf"/><Relationship Id="rId35" Type="http://schemas.openxmlformats.org/officeDocument/2006/relationships/oleObject" Target="../embeddings/oleObject43.bin"/><Relationship Id="rId8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EC01-CB1F-A84D-C67D-D1990727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Spheroid Model: DLS Code Refactoring Notes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0DF4F-4D5E-DE79-67E8-90F1BCAA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6" y="1492856"/>
            <a:ext cx="4660073" cy="335265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532947B-065E-6EAE-4B6B-65FC4DC1925A}"/>
              </a:ext>
            </a:extLst>
          </p:cNvPr>
          <p:cNvSpPr txBox="1">
            <a:spLocks/>
          </p:cNvSpPr>
          <p:nvPr/>
        </p:nvSpPr>
        <p:spPr>
          <a:xfrm>
            <a:off x="5352329" y="1130532"/>
            <a:ext cx="4946108" cy="5501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400" spc="-5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400" spc="-5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400" spc="-5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400" spc="-50" dirty="0">
                <a:latin typeface="Calibri Light" panose="020F0302020204030204" pitchFamily="34" charset="0"/>
                <a:cs typeface="Times New Roman" panose="02020603050405020304" pitchFamily="18" charset="0"/>
              </a:rPr>
              <a:t>Size (radius) </a:t>
            </a:r>
            <a:r>
              <a:rPr lang="en-US" sz="2000" i="1" kern="1400" spc="-50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400" spc="-5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400" spc="-5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400" spc="-5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400" spc="-50" dirty="0">
                <a:latin typeface="Calibri Light" panose="020F0302020204030204" pitchFamily="34" charset="0"/>
                <a:cs typeface="Times New Roman" panose="02020603050405020304" pitchFamily="18" charset="0"/>
              </a:rPr>
              <a:t>Size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400" spc="-5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400" spc="-5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400" spc="-5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400" spc="-50" dirty="0">
                <a:latin typeface="Calibri Light" panose="020F0302020204030204" pitchFamily="34" charset="0"/>
                <a:cs typeface="Times New Roman" panose="02020603050405020304" pitchFamily="18" charset="0"/>
              </a:rPr>
              <a:t>Kernel (LUT)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400" spc="-5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400" spc="-5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400" spc="-5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400" spc="-50" dirty="0">
                <a:latin typeface="Calibri Light" panose="020F0302020204030204" pitchFamily="34" charset="0"/>
                <a:cs typeface="Times New Roman" panose="02020603050405020304" pitchFamily="18" charset="0"/>
              </a:rPr>
              <a:t>Fixed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400" spc="-5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US" sz="2000" kern="1400" spc="-5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US" sz="2000" kern="1400" spc="-5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400" spc="-5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Log-spline or log-linear interpolation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B265B81-B37B-85E8-66F3-94F003F4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174" y="1347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F4F2B89-4914-68AE-F459-1DAD894F4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567613"/>
              </p:ext>
            </p:extLst>
          </p:nvPr>
        </p:nvGraphicFramePr>
        <p:xfrm>
          <a:off x="671664" y="5466234"/>
          <a:ext cx="3714383" cy="118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33640" imgH="939600" progId="Equation.DSMT4">
                  <p:embed/>
                </p:oleObj>
              </mc:Choice>
              <mc:Fallback>
                <p:oleObj name="Equation" r:id="rId3" imgW="2933640" imgH="939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10C65E5-1C0F-E611-69BE-96DD2BD07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64" y="5466234"/>
                        <a:ext cx="3714383" cy="11829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3DBB7A2-1B36-3070-D7D1-89964D021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63991"/>
              </p:ext>
            </p:extLst>
          </p:nvPr>
        </p:nvGraphicFramePr>
        <p:xfrm>
          <a:off x="8036048" y="1253369"/>
          <a:ext cx="920954" cy="39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215640" progId="Equation.DSMT4">
                  <p:embed/>
                </p:oleObj>
              </mc:Choice>
              <mc:Fallback>
                <p:oleObj name="Equation" r:id="rId5" imgW="507960" imgH="215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F4F2B89-4914-68AE-F459-1DAD894F4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048" y="1253369"/>
                        <a:ext cx="920954" cy="390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48C5A2D-963F-0884-31D9-2D9DD15B1E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33355"/>
              </p:ext>
            </p:extLst>
          </p:nvPr>
        </p:nvGraphicFramePr>
        <p:xfrm>
          <a:off x="8036048" y="2028631"/>
          <a:ext cx="26701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120" imgH="393480" progId="Equation.DSMT4">
                  <p:embed/>
                </p:oleObj>
              </mc:Choice>
              <mc:Fallback>
                <p:oleObj name="Equation" r:id="rId7" imgW="1473120" imgH="393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3DBB7A2-1B36-3070-D7D1-89964D021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048" y="2028631"/>
                        <a:ext cx="2670175" cy="712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D80455D-64D7-064E-0400-B82D7CCC2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53036"/>
              </p:ext>
            </p:extLst>
          </p:nvPr>
        </p:nvGraphicFramePr>
        <p:xfrm>
          <a:off x="8036048" y="3192549"/>
          <a:ext cx="12652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8400" imgH="215640" progId="Equation.DSMT4">
                  <p:embed/>
                </p:oleObj>
              </mc:Choice>
              <mc:Fallback>
                <p:oleObj name="Equation" r:id="rId9" imgW="698400" imgH="2156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3DBB7A2-1B36-3070-D7D1-89964D021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048" y="3192549"/>
                        <a:ext cx="1265237" cy="39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C57F756-3825-6D4D-7745-CC2C7AF96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551580"/>
              </p:ext>
            </p:extLst>
          </p:nvPr>
        </p:nvGraphicFramePr>
        <p:xfrm>
          <a:off x="8036048" y="4204817"/>
          <a:ext cx="20494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30040" imgH="241200" progId="Equation.DSMT4">
                  <p:embed/>
                </p:oleObj>
              </mc:Choice>
              <mc:Fallback>
                <p:oleObj name="Equation" r:id="rId11" imgW="1130040" imgH="2412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48C5A2D-963F-0884-31D9-2D9DD15B1E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048" y="4204817"/>
                        <a:ext cx="2049463" cy="436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A663467-D80B-6ED5-81BD-A7C410D3B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796065"/>
              </p:ext>
            </p:extLst>
          </p:nvPr>
        </p:nvGraphicFramePr>
        <p:xfrm>
          <a:off x="7158712" y="5150511"/>
          <a:ext cx="4786781" cy="53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29000" imgH="380880" progId="Equation.DSMT4">
                  <p:embed/>
                </p:oleObj>
              </mc:Choice>
              <mc:Fallback>
                <p:oleObj name="Equation" r:id="rId13" imgW="3429000" imgH="3808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C57F756-3825-6D4D-7745-CC2C7AF96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712" y="5150511"/>
                        <a:ext cx="4786781" cy="5363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4739F8A-A468-5DC3-A8E7-07C290BE5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04343"/>
              </p:ext>
            </p:extLst>
          </p:nvPr>
        </p:nvGraphicFramePr>
        <p:xfrm>
          <a:off x="7315200" y="6540500"/>
          <a:ext cx="47879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29000" imgH="203040" progId="Equation.DSMT4">
                  <p:embed/>
                </p:oleObj>
              </mc:Choice>
              <mc:Fallback>
                <p:oleObj name="Equation" r:id="rId15" imgW="3429000" imgH="203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A663467-D80B-6ED5-81BD-A7C410D3B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540500"/>
                        <a:ext cx="4787900" cy="285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9F5363C-0C54-9391-DD74-87129410F273}"/>
              </a:ext>
            </a:extLst>
          </p:cNvPr>
          <p:cNvSpPr txBox="1"/>
          <p:nvPr/>
        </p:nvSpPr>
        <p:spPr>
          <a:xfrm>
            <a:off x="290206" y="4950456"/>
            <a:ext cx="4660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Optical characteristics: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962B3CD-DDBB-2A8E-DDA7-E84D295F0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7061"/>
              </p:ext>
            </p:extLst>
          </p:nvPr>
        </p:nvGraphicFramePr>
        <p:xfrm>
          <a:off x="3046536" y="4985922"/>
          <a:ext cx="1776756" cy="36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04840" imgH="228600" progId="Equation.DSMT4">
                  <p:embed/>
                </p:oleObj>
              </mc:Choice>
              <mc:Fallback>
                <p:oleObj name="Equation" r:id="rId17" imgW="110484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3DBB7A2-1B36-3070-D7D1-89964D021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536" y="4985922"/>
                        <a:ext cx="1776756" cy="364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22A8EE-D7AA-4903-A406-EDB5DB8E6555}"/>
              </a:ext>
            </a:extLst>
          </p:cNvPr>
          <p:cNvSpPr txBox="1"/>
          <p:nvPr/>
        </p:nvSpPr>
        <p:spPr>
          <a:xfrm>
            <a:off x="192415" y="1081102"/>
            <a:ext cx="5061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group of randomly oriented, symmetric particles</a:t>
            </a:r>
          </a:p>
        </p:txBody>
      </p:sp>
    </p:spTree>
    <p:extLst>
      <p:ext uri="{BB962C8B-B14F-4D97-AF65-F5344CB8AC3E}">
        <p14:creationId xmlns:p14="http://schemas.microsoft.com/office/powerpoint/2010/main" val="3013002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DC1C0F-BD8F-524A-338B-F2F0EC05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26"/>
            <a:ext cx="10515600" cy="2223695"/>
          </a:xfrm>
        </p:spPr>
        <p:txBody>
          <a:bodyPr>
            <a:normAutofit/>
          </a:bodyPr>
          <a:lstStyle/>
          <a:p>
            <a:pPr algn="ctr"/>
            <a:r>
              <a:rPr lang="en-US" sz="4000" b="1" kern="1400" spc="-50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4000" b="1" kern="1400" spc="-50" dirty="0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Very good (concise!) summary on the topic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5BB5B-3F39-14EF-15CD-F0370372234B}"/>
              </a:ext>
            </a:extLst>
          </p:cNvPr>
          <p:cNvSpPr txBox="1"/>
          <p:nvPr/>
        </p:nvSpPr>
        <p:spPr>
          <a:xfrm>
            <a:off x="5322129" y="6200983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https://eodg.atm.ox.ac.uk/user/grainger/research/aerosols.pdf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675E7-F57D-8065-C9BF-ADDF7A05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8" y="1396735"/>
            <a:ext cx="3977334" cy="5341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6F32CD-81DA-5F65-09C3-C4798CDDD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109" y="1663172"/>
            <a:ext cx="3092739" cy="434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FD594B-8E2B-418F-F878-0F3F17868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180" y="1663172"/>
            <a:ext cx="311295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1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DC1C0F-BD8F-524A-338B-F2F0EC05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 is  DLS Code?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C3D58-C9C3-FF72-DD0C-683E9311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" y="1623940"/>
            <a:ext cx="5335958" cy="1276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BB09E9-8232-3715-F4DF-C930E325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" y="1283950"/>
            <a:ext cx="5335958" cy="207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1B7B90-E5EC-2D90-A49F-65BEF4E7D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4" y="4080338"/>
            <a:ext cx="3833403" cy="1922474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EBB877C-08CE-CF55-BC24-C41FE8C1CE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663596"/>
              </p:ext>
            </p:extLst>
          </p:nvPr>
        </p:nvGraphicFramePr>
        <p:xfrm>
          <a:off x="913298" y="6260875"/>
          <a:ext cx="21637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228600" progId="Equation.DSMT4">
                  <p:embed/>
                </p:oleObj>
              </mc:Choice>
              <mc:Fallback>
                <p:oleObj name="Equation" r:id="rId5" imgW="119376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3DBB7A2-1B36-3070-D7D1-89964D021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298" y="6260875"/>
                        <a:ext cx="2163762" cy="41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B335D91-BAD6-C9FB-2A35-4BFDF936E79E}"/>
              </a:ext>
            </a:extLst>
          </p:cNvPr>
          <p:cNvSpPr txBox="1"/>
          <p:nvPr/>
        </p:nvSpPr>
        <p:spPr>
          <a:xfrm>
            <a:off x="480694" y="2977064"/>
            <a:ext cx="55409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 Sec.2 for theory &amp; numerical details</a:t>
            </a:r>
          </a:p>
          <a:p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E994B9-36C9-74AF-BD10-7AC9ACEBFB9C}"/>
              </a:ext>
            </a:extLst>
          </p:cNvPr>
          <p:cNvCxnSpPr/>
          <p:nvPr/>
        </p:nvCxnSpPr>
        <p:spPr>
          <a:xfrm>
            <a:off x="6110226" y="1283950"/>
            <a:ext cx="0" cy="52903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5A562B0-0113-522E-3193-0631F77B4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306064"/>
              </p:ext>
            </p:extLst>
          </p:nvPr>
        </p:nvGraphicFramePr>
        <p:xfrm>
          <a:off x="3377731" y="5722912"/>
          <a:ext cx="2633080" cy="26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81080" imgH="203040" progId="Equation.DSMT4">
                  <p:embed/>
                </p:oleObj>
              </mc:Choice>
              <mc:Fallback>
                <p:oleObj name="Equation" r:id="rId7" imgW="1981080" imgH="203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EBB877C-08CE-CF55-BC24-C41FE8C1CE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731" y="5722912"/>
                        <a:ext cx="2633080" cy="268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7B9A2F7-E6DC-C798-DF7C-FFB726E331C5}"/>
              </a:ext>
            </a:extLst>
          </p:cNvPr>
          <p:cNvSpPr txBox="1"/>
          <p:nvPr/>
        </p:nvSpPr>
        <p:spPr>
          <a:xfrm>
            <a:off x="6254516" y="1269997"/>
            <a:ext cx="5692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BIG kernels  </a:t>
            </a:r>
            <a:r>
              <a:rPr lang="en-US" sz="2000" i="1" kern="1400" spc="-5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kern="1400" spc="-5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some aspect ratio, </a:t>
            </a:r>
            <a:r>
              <a:rPr lang="el-GR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distribution (note: Mie = spheres)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BE733-9168-81C1-BF84-312FA4131FAA}"/>
              </a:ext>
            </a:extLst>
          </p:cNvPr>
          <p:cNvSpPr txBox="1"/>
          <p:nvPr/>
        </p:nvSpPr>
        <p:spPr>
          <a:xfrm>
            <a:off x="6408959" y="3776849"/>
            <a:ext cx="53023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one generalates fixed kernels  </a:t>
            </a:r>
            <a:r>
              <a:rPr lang="en-US" sz="2000" i="1" kern="1400" spc="-5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kern="1400" spc="-5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(takes time – save as ASCII LUTs). For MAIAC, we did once in 2012.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BE6A93-CE2E-6964-19FA-4B214AD714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554" y="1977883"/>
            <a:ext cx="27463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D5EEF5-B682-40ED-89A9-384A87E3B2EA}"/>
              </a:ext>
            </a:extLst>
          </p:cNvPr>
          <p:cNvSpPr txBox="1"/>
          <p:nvPr/>
        </p:nvSpPr>
        <p:spPr>
          <a:xfrm>
            <a:off x="6254516" y="4687632"/>
            <a:ext cx="5853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fixed kernels </a:t>
            </a:r>
            <a:r>
              <a:rPr lang="en-US" sz="2000" i="1" kern="1400" spc="-5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kern="1400" spc="-5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user’s wavelength, refractive index, and particle size distribution ( </a:t>
            </a:r>
            <a:r>
              <a:rPr lang="en-US" sz="2000" i="1" kern="1400" spc="-50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kern="1400" spc="-50" baseline="-25000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94BC4-01E7-453F-E1F9-4DB8C67BE62B}"/>
              </a:ext>
            </a:extLst>
          </p:cNvPr>
          <p:cNvSpPr txBox="1"/>
          <p:nvPr/>
        </p:nvSpPr>
        <p:spPr>
          <a:xfrm>
            <a:off x="8971047" y="5782261"/>
            <a:ext cx="31734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one generalates generates optical characteristics for MAIAC RT LUTs (on the fly)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63BDE3-AE7B-E26C-6E72-42F942EF2E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6392" y="5426324"/>
            <a:ext cx="2054552" cy="1371600"/>
          </a:xfrm>
          <a:prstGeom prst="rect">
            <a:avLst/>
          </a:prstGeom>
        </p:spPr>
      </p:pic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A5E968FC-0974-3A6B-AB76-8BFDEBD1D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50640"/>
              </p:ext>
            </p:extLst>
          </p:nvPr>
        </p:nvGraphicFramePr>
        <p:xfrm>
          <a:off x="2865080" y="5297614"/>
          <a:ext cx="28194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20760" imgH="203040" progId="Equation.DSMT4">
                  <p:embed/>
                </p:oleObj>
              </mc:Choice>
              <mc:Fallback>
                <p:oleObj name="Equation" r:id="rId11" imgW="2120760" imgH="2030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65A562B0-0113-522E-3193-0631F77B4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080" y="5297614"/>
                        <a:ext cx="2819400" cy="269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B4F1CD8D-7A42-B88E-BDB7-64CBADE81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656518"/>
              </p:ext>
            </p:extLst>
          </p:nvPr>
        </p:nvGraphicFramePr>
        <p:xfrm>
          <a:off x="2884309" y="4457165"/>
          <a:ext cx="23971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03240" imgH="203040" progId="Equation.DSMT4">
                  <p:embed/>
                </p:oleObj>
              </mc:Choice>
              <mc:Fallback>
                <p:oleObj name="Equation" r:id="rId13" imgW="1803240" imgH="20304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A5E968FC-0974-3A6B-AB76-8BFDEBD1D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309" y="4457165"/>
                        <a:ext cx="2397125" cy="269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D2ADA0BE-A016-D8C4-FFCC-B966D63FB5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96715" y="5190729"/>
            <a:ext cx="325181" cy="3445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ECFEF7D-897A-AA02-9D55-BA96A412C6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66557" y="4066426"/>
            <a:ext cx="325181" cy="3445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735CAAE-B1A9-A6A8-45F1-F750922E18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80849" y="4379568"/>
            <a:ext cx="372106" cy="347472"/>
          </a:xfrm>
          <a:prstGeom prst="rect">
            <a:avLst/>
          </a:prstGeom>
        </p:spPr>
      </p:pic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FEBD278A-C1E8-D815-645A-2744EB3D7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608655"/>
              </p:ext>
            </p:extLst>
          </p:nvPr>
        </p:nvGraphicFramePr>
        <p:xfrm>
          <a:off x="3287163" y="6252374"/>
          <a:ext cx="2555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09400" imgH="228600" progId="Equation.DSMT4">
                  <p:embed/>
                </p:oleObj>
              </mc:Choice>
              <mc:Fallback>
                <p:oleObj name="Equation" r:id="rId17" imgW="140940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EBB877C-08CE-CF55-BC24-C41FE8C1CE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163" y="6252374"/>
                        <a:ext cx="2555875" cy="41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1AC4A42-98F2-7E84-7C58-4F67A363FDF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68288" y="1977883"/>
            <a:ext cx="2713121" cy="182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1F71CE-D342-2B61-0F09-83EB60329685}"/>
              </a:ext>
            </a:extLst>
          </p:cNvPr>
          <p:cNvCxnSpPr>
            <a:cxnSpLocks/>
          </p:cNvCxnSpPr>
          <p:nvPr/>
        </p:nvCxnSpPr>
        <p:spPr>
          <a:xfrm flipH="1">
            <a:off x="7779168" y="2900289"/>
            <a:ext cx="142569" cy="489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3869B3-5E96-169D-A480-FABA02184B9D}"/>
              </a:ext>
            </a:extLst>
          </p:cNvPr>
          <p:cNvSpPr txBox="1"/>
          <p:nvPr/>
        </p:nvSpPr>
        <p:spPr>
          <a:xfrm>
            <a:off x="7799086" y="2621276"/>
            <a:ext cx="317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EDBD6-ED43-15B9-B232-69BB8AAAF8BE}"/>
              </a:ext>
            </a:extLst>
          </p:cNvPr>
          <p:cNvSpPr txBox="1"/>
          <p:nvPr/>
        </p:nvSpPr>
        <p:spPr>
          <a:xfrm>
            <a:off x="6391682" y="3115550"/>
            <a:ext cx="523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AB7263-57C9-4A07-BBE4-206E4303FD1F}"/>
              </a:ext>
            </a:extLst>
          </p:cNvPr>
          <p:cNvSpPr txBox="1"/>
          <p:nvPr/>
        </p:nvSpPr>
        <p:spPr>
          <a:xfrm>
            <a:off x="8656063" y="3126373"/>
            <a:ext cx="259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BA396-8A88-EA4F-EFF3-D74F9537A657}"/>
              </a:ext>
            </a:extLst>
          </p:cNvPr>
          <p:cNvSpPr txBox="1"/>
          <p:nvPr/>
        </p:nvSpPr>
        <p:spPr>
          <a:xfrm>
            <a:off x="11473563" y="3140923"/>
            <a:ext cx="259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10B0FB-8785-3CCC-A240-BF30CEB03F0F}"/>
              </a:ext>
            </a:extLst>
          </p:cNvPr>
          <p:cNvSpPr txBox="1"/>
          <p:nvPr/>
        </p:nvSpPr>
        <p:spPr>
          <a:xfrm>
            <a:off x="9432617" y="3126373"/>
            <a:ext cx="574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9CB373-4ED8-B51A-F205-D981542CCC9F}"/>
              </a:ext>
            </a:extLst>
          </p:cNvPr>
          <p:cNvSpPr txBox="1"/>
          <p:nvPr/>
        </p:nvSpPr>
        <p:spPr>
          <a:xfrm>
            <a:off x="10047569" y="3126373"/>
            <a:ext cx="294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846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1D1B2B-33DF-ED45-080A-52DDFD0EB978}"/>
              </a:ext>
            </a:extLst>
          </p:cNvPr>
          <p:cNvSpPr/>
          <p:nvPr/>
        </p:nvSpPr>
        <p:spPr>
          <a:xfrm>
            <a:off x="665297" y="1794389"/>
            <a:ext cx="1934013" cy="26184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A9834F-5693-D773-2F73-21A667C4EACB}"/>
              </a:ext>
            </a:extLst>
          </p:cNvPr>
          <p:cNvSpPr/>
          <p:nvPr/>
        </p:nvSpPr>
        <p:spPr>
          <a:xfrm>
            <a:off x="0" y="1794388"/>
            <a:ext cx="1452828" cy="2416743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04BE76-369B-AC05-653A-DDDEBE956EDF}"/>
              </a:ext>
            </a:extLst>
          </p:cNvPr>
          <p:cNvSpPr/>
          <p:nvPr/>
        </p:nvSpPr>
        <p:spPr>
          <a:xfrm>
            <a:off x="9750537" y="4211132"/>
            <a:ext cx="2441463" cy="1231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D826B-39FE-1E65-AD00-ABB66DCBC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21157"/>
            <a:ext cx="11277600" cy="5504967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#include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"const_param_spheroids.h"</a:t>
            </a:r>
            <a:r>
              <a:rPr lang="en-US" sz="11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grids (e.g., size grid), constants (e.g., sizes of arrays, pi=3.14…), file names/paths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main():           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Runs Cases 1 &amp; 2;   in test_optichar.cpp;  for the rest: subroutine_name = file_name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+-optichar()   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given input returns aerosol extinction, single scattering albedo, and normalized phase matrix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+-getix()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given x0 and 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returns indices i1 &amp; i2, so that 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[i1] &lt; x0 &lt; 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[i2]</a:t>
            </a:r>
            <a:endParaRPr lang="en-US" sz="1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+-interpolate_kernel_ext()</a:t>
            </a:r>
            <a:endParaRPr lang="en-US" sz="1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                 |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                 +-read_fixkernel_ext_bin()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reads extinction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absorption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fixed kernels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                 |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                 +-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bilinear()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performs bilinear interpolation (over refractive index)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+-interpolate_kernel_fij()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                 |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                 +-read_fixkernel_fij_bin()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reads fixed kernels for phase matrix elements, fij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                 |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                 +-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bilinear()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+-lognorm()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calculates lognormal distribution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+-ddot()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calculates dot product of 2 vectors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|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+-spline_grid()                   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optional: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interpolates from one grid into another using NAG cubic spline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      |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      +-e02baf() &amp; e02bbf() 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optional: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NAG cubic spline subroutines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|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+-simpson()                       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optional: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numerical integration using Simpson’s rule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8F76B-C912-B333-B9F0-315D7BE85BE2}"/>
              </a:ext>
            </a:extLst>
          </p:cNvPr>
          <p:cNvSpPr txBox="1">
            <a:spLocks/>
          </p:cNvSpPr>
          <p:nvPr/>
        </p:nvSpPr>
        <p:spPr>
          <a:xfrm>
            <a:off x="783060" y="0"/>
            <a:ext cx="7909929" cy="767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Slide Documentation:</a:t>
            </a:r>
            <a:endParaRPr lang="en-US" sz="4000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81BF692-8957-A2F1-F71D-CDC2CCB6B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009291"/>
              </p:ext>
            </p:extLst>
          </p:nvPr>
        </p:nvGraphicFramePr>
        <p:xfrm>
          <a:off x="0" y="6044474"/>
          <a:ext cx="2071255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469800" progId="Equation.DSMT4">
                  <p:embed/>
                </p:oleObj>
              </mc:Choice>
              <mc:Fallback>
                <p:oleObj name="Equation" r:id="rId2" imgW="1790640" imgH="469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34C6C72-250B-D7DE-0BC2-EB76A6C44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044474"/>
                        <a:ext cx="2071255" cy="548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B46DF59-CA0F-DAE3-FA1C-202D438E2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425253"/>
              </p:ext>
            </p:extLst>
          </p:nvPr>
        </p:nvGraphicFramePr>
        <p:xfrm>
          <a:off x="0" y="5434098"/>
          <a:ext cx="1992269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469800" progId="Equation.DSMT4">
                  <p:embed/>
                </p:oleObj>
              </mc:Choice>
              <mc:Fallback>
                <p:oleObj name="Equation" r:id="rId4" imgW="1612800" imgH="4698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79ADFB0-9715-77B3-E45A-F5CE4259D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34098"/>
                        <a:ext cx="1992269" cy="548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54D530D-CA10-ABE9-A3B8-8A93368C5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496918"/>
              </p:ext>
            </p:extLst>
          </p:nvPr>
        </p:nvGraphicFramePr>
        <p:xfrm>
          <a:off x="6510647" y="5086350"/>
          <a:ext cx="31067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24080" imgH="368280" progId="Equation.DSMT4">
                  <p:embed/>
                </p:oleObj>
              </mc:Choice>
              <mc:Fallback>
                <p:oleObj name="Equation" r:id="rId6" imgW="3124080" imgH="3682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A663467-D80B-6ED5-81BD-A7C410D3B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647" y="5086350"/>
                        <a:ext cx="3106737" cy="39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E7287CC-8D4F-E9E5-3553-3A089E9ED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017312"/>
              </p:ext>
            </p:extLst>
          </p:nvPr>
        </p:nvGraphicFramePr>
        <p:xfrm>
          <a:off x="6332979" y="4599393"/>
          <a:ext cx="2399652" cy="50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482400" progId="Equation.DSMT4">
                  <p:embed/>
                </p:oleObj>
              </mc:Choice>
              <mc:Fallback>
                <p:oleObj name="Equation" r:id="rId8" imgW="231120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C777592-29CD-2FF9-CF48-1BFB7BBA6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979" y="4599393"/>
                        <a:ext cx="2399652" cy="501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196C20-11C1-9BB1-0DE5-72BD83693F92}"/>
              </a:ext>
            </a:extLst>
          </p:cNvPr>
          <p:cNvSpPr txBox="1"/>
          <p:nvPr/>
        </p:nvSpPr>
        <p:spPr>
          <a:xfrm>
            <a:off x="0" y="1711595"/>
            <a:ext cx="469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452BA-B39B-0251-3D4B-A6DFB1C11254}"/>
              </a:ext>
            </a:extLst>
          </p:cNvPr>
          <p:cNvSpPr txBox="1"/>
          <p:nvPr/>
        </p:nvSpPr>
        <p:spPr>
          <a:xfrm>
            <a:off x="9739443" y="4170392"/>
            <a:ext cx="777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CE3BAEE-5FBA-8F98-BD29-F9C8672E46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731412"/>
              </p:ext>
            </p:extLst>
          </p:nvPr>
        </p:nvGraphicFramePr>
        <p:xfrm>
          <a:off x="9824710" y="4511675"/>
          <a:ext cx="23463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63480" imgH="939600" progId="Equation.DSMT4">
                  <p:embed/>
                </p:oleObj>
              </mc:Choice>
              <mc:Fallback>
                <p:oleObj name="Equation" r:id="rId10" imgW="2463480" imgH="939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F4F2B89-4914-68AE-F459-1DAD894F4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4710" y="4511675"/>
                        <a:ext cx="2346325" cy="890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9F67C1C-3602-40D1-2D0A-DECF90B55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415425"/>
              </p:ext>
            </p:extLst>
          </p:nvPr>
        </p:nvGraphicFramePr>
        <p:xfrm>
          <a:off x="10518090" y="4243388"/>
          <a:ext cx="6731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1320" imgH="228600" progId="Equation.DSMT4">
                  <p:embed/>
                </p:oleObj>
              </mc:Choice>
              <mc:Fallback>
                <p:oleObj name="Equation" r:id="rId12" imgW="571320" imgH="2286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962B3CD-DDBB-2A8E-DDA7-E84D295F0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8090" y="4243388"/>
                        <a:ext cx="673100" cy="282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05E110E-8FF0-98BB-FAE6-F537521504B4}"/>
              </a:ext>
            </a:extLst>
          </p:cNvPr>
          <p:cNvSpPr/>
          <p:nvPr/>
        </p:nvSpPr>
        <p:spPr>
          <a:xfrm>
            <a:off x="7421184" y="36138"/>
            <a:ext cx="685800" cy="6858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52DA13-C8C0-C268-6E73-F0180771B470}"/>
              </a:ext>
            </a:extLst>
          </p:cNvPr>
          <p:cNvSpPr/>
          <p:nvPr/>
        </p:nvSpPr>
        <p:spPr>
          <a:xfrm>
            <a:off x="8599468" y="36138"/>
            <a:ext cx="109728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F5590-AD32-1541-36D8-17967E4C38E7}"/>
              </a:ext>
            </a:extLst>
          </p:cNvPr>
          <p:cNvSpPr txBox="1"/>
          <p:nvPr/>
        </p:nvSpPr>
        <p:spPr>
          <a:xfrm>
            <a:off x="8010327" y="69004"/>
            <a:ext cx="6857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9D2983-8859-4C9D-2DC6-EB9074CAEBDB}"/>
              </a:ext>
            </a:extLst>
          </p:cNvPr>
          <p:cNvSpPr/>
          <p:nvPr/>
        </p:nvSpPr>
        <p:spPr>
          <a:xfrm>
            <a:off x="9750538" y="5803064"/>
            <a:ext cx="2441462" cy="7535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A44CED9-CE9A-0E97-63E6-240E672F8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64474"/>
              </p:ext>
            </p:extLst>
          </p:nvPr>
        </p:nvGraphicFramePr>
        <p:xfrm>
          <a:off x="9957266" y="5915503"/>
          <a:ext cx="20812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06280" imgH="507960" progId="Equation.DSMT4">
                  <p:embed/>
                </p:oleObj>
              </mc:Choice>
              <mc:Fallback>
                <p:oleObj name="Equation" r:id="rId14" imgW="2006280" imgH="5079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E7287CC-8D4F-E9E5-3553-3A089E9ED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7266" y="5915503"/>
                        <a:ext cx="2081212" cy="52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37C3D00C-3F93-F6F6-815F-FCABDD46A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743980"/>
              </p:ext>
            </p:extLst>
          </p:nvPr>
        </p:nvGraphicFramePr>
        <p:xfrm>
          <a:off x="220607" y="2111705"/>
          <a:ext cx="955753" cy="1881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3920" imgH="1155600" progId="Equation.DSMT4">
                  <p:embed/>
                </p:oleObj>
              </mc:Choice>
              <mc:Fallback>
                <p:oleObj name="Equation" r:id="rId16" imgW="583920" imgH="1155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CE3BAEE-5FBA-8F98-BD29-F9C8672E4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07" y="2111705"/>
                        <a:ext cx="955753" cy="1881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62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B0A897E-55CE-0D9C-A673-A473F715F28E}"/>
              </a:ext>
            </a:extLst>
          </p:cNvPr>
          <p:cNvSpPr txBox="1">
            <a:spLocks/>
          </p:cNvSpPr>
          <p:nvPr/>
        </p:nvSpPr>
        <p:spPr>
          <a:xfrm>
            <a:off x="801440" y="427333"/>
            <a:ext cx="10515600" cy="6478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  </a:t>
            </a:r>
            <a:r>
              <a:rPr lang="en-US" sz="4000" kern="1400" spc="-5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readme.txt</a:t>
            </a:r>
            <a:r>
              <a:rPr lang="en-US" sz="40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instructions &amp; tests</a:t>
            </a:r>
            <a:endParaRPr lang="en-US" sz="40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15C2C5E-46A1-4EA8-1260-22F1197B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173" y="1075225"/>
            <a:ext cx="2436765" cy="3200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22ABE7B-FBD3-3DE9-B52C-001662B9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723" y="1049775"/>
            <a:ext cx="5446554" cy="580822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F062A28-F3CB-8091-7329-1349ACB7D707}"/>
              </a:ext>
            </a:extLst>
          </p:cNvPr>
          <p:cNvSpPr/>
          <p:nvPr/>
        </p:nvSpPr>
        <p:spPr>
          <a:xfrm>
            <a:off x="4186186" y="976209"/>
            <a:ext cx="1149281" cy="32624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78B271E-5A3C-FA89-72F4-51EB0326C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9260"/>
            <a:ext cx="268082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2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1B5C5D-7659-7C57-DFF1-6242EE47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Tests -- 2 cases:   q*Mie+(1-q)*Srd,   Cvf + Cvc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1BD5D8-94B5-28DE-02EE-ED7D06A6D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52917"/>
              </p:ext>
            </p:extLst>
          </p:nvPr>
        </p:nvGraphicFramePr>
        <p:xfrm>
          <a:off x="245448" y="1525270"/>
          <a:ext cx="11701103" cy="4029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3311">
                  <a:extLst>
                    <a:ext uri="{9D8B030D-6E8A-4147-A177-3AD203B41FA5}">
                      <a16:colId xmlns:a16="http://schemas.microsoft.com/office/drawing/2014/main" val="2823469292"/>
                    </a:ext>
                  </a:extLst>
                </a:gridCol>
                <a:gridCol w="1213409">
                  <a:extLst>
                    <a:ext uri="{9D8B030D-6E8A-4147-A177-3AD203B41FA5}">
                      <a16:colId xmlns:a16="http://schemas.microsoft.com/office/drawing/2014/main" val="3619004375"/>
                    </a:ext>
                  </a:extLst>
                </a:gridCol>
                <a:gridCol w="1051724">
                  <a:extLst>
                    <a:ext uri="{9D8B030D-6E8A-4147-A177-3AD203B41FA5}">
                      <a16:colId xmlns:a16="http://schemas.microsoft.com/office/drawing/2014/main" val="2745763035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3543670313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2550750375"/>
                    </a:ext>
                  </a:extLst>
                </a:gridCol>
                <a:gridCol w="3485303">
                  <a:extLst>
                    <a:ext uri="{9D8B030D-6E8A-4147-A177-3AD203B41FA5}">
                      <a16:colId xmlns:a16="http://schemas.microsoft.com/office/drawing/2014/main" val="3149556924"/>
                    </a:ext>
                  </a:extLst>
                </a:gridCol>
              </a:tblGrid>
              <a:tr h="362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Parameter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Notation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Units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Case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Case 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127264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Wavelength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λ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µm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 &amp; blue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340077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Refractive index: real part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 = [1.29 : 1.70]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257699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Refractive index: imaginary part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 = [0.0005 : 0.5] &gt; 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693083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 radius, fine fraction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rvf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µm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Same in both cases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383902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Width parameter, fine fraction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σf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Same in both cases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21903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Concentration, fine fraction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Cvf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a. u.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err="1">
                          <a:effectLst/>
                        </a:rPr>
                        <a:t>a.u</a:t>
                      </a:r>
                      <a:r>
                        <a:rPr lang="en-US" sz="2000" dirty="0">
                          <a:effectLst/>
                        </a:rPr>
                        <a:t>. – arbitrary units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96567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 radius, coarse fraction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rvc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µm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Same in both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549143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Width parameter, coarse fraction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σc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Same in both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482244"/>
                  </a:ext>
                </a:extLst>
              </a:tr>
              <a:tr h="330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Concentration, coarse fraction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Cvc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a. u.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a.u</a:t>
                      </a:r>
                      <a:r>
                        <a:rPr lang="en-US" sz="2000" dirty="0">
                          <a:effectLst/>
                        </a:rPr>
                        <a:t>. – arbitrary units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090847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Mie fraction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r. u.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q = 1 means Mie only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285129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97F7BDDC-84B3-F068-2DA7-2BBE41420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5548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C777592-29CD-2FF9-CF48-1BFB7BBA67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010893"/>
              </p:ext>
            </p:extLst>
          </p:nvPr>
        </p:nvGraphicFramePr>
        <p:xfrm>
          <a:off x="1157510" y="5903319"/>
          <a:ext cx="93027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37160" imgH="482400" progId="Equation.DSMT4">
                  <p:embed/>
                </p:oleObj>
              </mc:Choice>
              <mc:Fallback>
                <p:oleObj name="Equation" r:id="rId2" imgW="553716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510" y="5903319"/>
                        <a:ext cx="9302750" cy="811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53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DC1C0F-BD8F-524A-338B-F2F0EC05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4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kern="1400" spc="-50" dirty="0">
                <a:latin typeface="Calibri Light" panose="020F0302020204030204" pitchFamily="34" charset="0"/>
                <a:cs typeface="Times New Roman" panose="02020603050405020304" pitchFamily="18" charset="0"/>
              </a:rPr>
              <a:t>Numerical results (5 digits) &amp; summary of changes</a:t>
            </a:r>
            <a:endParaRPr lang="en-US" sz="4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B4FE7E-C5A6-2575-6408-8B74EA87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57913"/>
              </p:ext>
            </p:extLst>
          </p:nvPr>
        </p:nvGraphicFramePr>
        <p:xfrm>
          <a:off x="2196398" y="2806416"/>
          <a:ext cx="9616880" cy="3744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536">
                  <a:extLst>
                    <a:ext uri="{9D8B030D-6E8A-4147-A177-3AD203B41FA5}">
                      <a16:colId xmlns:a16="http://schemas.microsoft.com/office/drawing/2014/main" val="3582207759"/>
                    </a:ext>
                  </a:extLst>
                </a:gridCol>
                <a:gridCol w="1049918">
                  <a:extLst>
                    <a:ext uri="{9D8B030D-6E8A-4147-A177-3AD203B41FA5}">
                      <a16:colId xmlns:a16="http://schemas.microsoft.com/office/drawing/2014/main" val="2488122644"/>
                    </a:ext>
                  </a:extLst>
                </a:gridCol>
                <a:gridCol w="1049918">
                  <a:extLst>
                    <a:ext uri="{9D8B030D-6E8A-4147-A177-3AD203B41FA5}">
                      <a16:colId xmlns:a16="http://schemas.microsoft.com/office/drawing/2014/main" val="1783711168"/>
                    </a:ext>
                  </a:extLst>
                </a:gridCol>
                <a:gridCol w="1049918">
                  <a:extLst>
                    <a:ext uri="{9D8B030D-6E8A-4147-A177-3AD203B41FA5}">
                      <a16:colId xmlns:a16="http://schemas.microsoft.com/office/drawing/2014/main" val="353481763"/>
                    </a:ext>
                  </a:extLst>
                </a:gridCol>
                <a:gridCol w="1049918">
                  <a:extLst>
                    <a:ext uri="{9D8B030D-6E8A-4147-A177-3AD203B41FA5}">
                      <a16:colId xmlns:a16="http://schemas.microsoft.com/office/drawing/2014/main" val="2870624696"/>
                    </a:ext>
                  </a:extLst>
                </a:gridCol>
                <a:gridCol w="1049918">
                  <a:extLst>
                    <a:ext uri="{9D8B030D-6E8A-4147-A177-3AD203B41FA5}">
                      <a16:colId xmlns:a16="http://schemas.microsoft.com/office/drawing/2014/main" val="2125407624"/>
                    </a:ext>
                  </a:extLst>
                </a:gridCol>
                <a:gridCol w="1049918">
                  <a:extLst>
                    <a:ext uri="{9D8B030D-6E8A-4147-A177-3AD203B41FA5}">
                      <a16:colId xmlns:a16="http://schemas.microsoft.com/office/drawing/2014/main" val="2027355695"/>
                    </a:ext>
                  </a:extLst>
                </a:gridCol>
                <a:gridCol w="1049918">
                  <a:extLst>
                    <a:ext uri="{9D8B030D-6E8A-4147-A177-3AD203B41FA5}">
                      <a16:colId xmlns:a16="http://schemas.microsoft.com/office/drawing/2014/main" val="3837040595"/>
                    </a:ext>
                  </a:extLst>
                </a:gridCol>
                <a:gridCol w="1049918">
                  <a:extLst>
                    <a:ext uri="{9D8B030D-6E8A-4147-A177-3AD203B41FA5}">
                      <a16:colId xmlns:a16="http://schemas.microsoft.com/office/drawing/2014/main" val="4017960527"/>
                    </a:ext>
                  </a:extLst>
                </a:gridCol>
              </a:tblGrid>
              <a:tr h="37444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Parameter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Case 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Case 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2541"/>
                  </a:ext>
                </a:extLst>
              </a:tr>
              <a:tr h="374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v.0: DLS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v.1: cpp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v.2: cpp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v.3: cpp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v.0: DLS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v.1: cpp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v.2: cpp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v.3: cpp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758437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Extinction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5.1080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5.1080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5.1080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5.10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98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9.8634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9.8634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9.8634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9.86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887252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S. S. Albedo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0.98922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0.98922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0.98922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0.989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0.59104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0.59104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0.59104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0.591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00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4994998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x0 = intg{F11}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0.99768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0.997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0.997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0.997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1.00</a:t>
                      </a:r>
                      <a:r>
                        <a:rPr lang="en-US" sz="1500" b="0" dirty="0">
                          <a:solidFill>
                            <a:srgbClr val="FF0000"/>
                          </a:solidFill>
                          <a:effectLst/>
                        </a:rPr>
                        <a:t>01</a:t>
                      </a:r>
                      <a:endParaRPr lang="en-US" sz="15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effectLst/>
                        </a:rPr>
                        <a:t>0.999</a:t>
                      </a:r>
                      <a:r>
                        <a:rPr lang="en-US" sz="1500" b="0">
                          <a:solidFill>
                            <a:srgbClr val="FF0000"/>
                          </a:solidFill>
                          <a:effectLst/>
                        </a:rPr>
                        <a:t>02</a:t>
                      </a:r>
                      <a:endParaRPr lang="en-US" sz="15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effectLst/>
                        </a:rPr>
                        <a:t>0.999</a:t>
                      </a:r>
                      <a:r>
                        <a:rPr lang="en-US" sz="1500" b="0">
                          <a:solidFill>
                            <a:srgbClr val="FF0000"/>
                          </a:solidFill>
                          <a:effectLst/>
                        </a:rPr>
                        <a:t>02</a:t>
                      </a:r>
                      <a:endParaRPr lang="en-US" sz="15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0.999</a:t>
                      </a:r>
                      <a:r>
                        <a:rPr lang="en-US" sz="1500" b="0" dirty="0">
                          <a:solidFill>
                            <a:srgbClr val="FF0000"/>
                          </a:solidFill>
                          <a:effectLst/>
                        </a:rPr>
                        <a:t>65</a:t>
                      </a:r>
                      <a:endParaRPr lang="en-US" sz="15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1559246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intg{ F11/x0 }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1.0000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1.0000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1.0000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1.0000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1.0000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69620" algn="l"/>
                        </a:tabLst>
                      </a:pPr>
                      <a:r>
                        <a:rPr lang="en-US" sz="1500">
                          <a:effectLst/>
                        </a:rPr>
                        <a:t>1.0000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69620" algn="l"/>
                        </a:tabLst>
                      </a:pPr>
                      <a:r>
                        <a:rPr lang="en-US" sz="1500">
                          <a:effectLst/>
                        </a:rPr>
                        <a:t>1.0000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69620" algn="l"/>
                        </a:tabLst>
                      </a:pPr>
                      <a:r>
                        <a:rPr lang="en-US" sz="1500">
                          <a:effectLst/>
                        </a:rPr>
                        <a:t>1.0000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341774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F11(0)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89.951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89.9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88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89.9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88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101.60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199.64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199.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86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199.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86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220.86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4353907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F11(90)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0.26762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0.267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71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0.267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71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0.267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74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0.067541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0.0675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97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0.0675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97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0.0675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093053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F11(180)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0.57250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0.572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68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0.572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68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0.57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301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0.027849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0.0278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81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0.0278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81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0.0278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245091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Aver. S. Cos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0.66682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0.666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72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0.666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72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0.666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67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0.87397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0.873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87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0.873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87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0.873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86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126661"/>
                  </a:ext>
                </a:extLst>
              </a:tr>
            </a:tbl>
          </a:graphicData>
        </a:graphic>
      </p:graphicFrame>
      <p:sp>
        <p:nvSpPr>
          <p:cNvPr id="3" name="Subtitle 4">
            <a:extLst>
              <a:ext uri="{FF2B5EF4-FFF2-40B4-BE49-F238E27FC236}">
                <a16:creationId xmlns:a16="http://schemas.microsoft.com/office/drawing/2014/main" id="{5A0E5B5D-4D26-79BE-2C50-88B7D652B523}"/>
              </a:ext>
            </a:extLst>
          </p:cNvPr>
          <p:cNvSpPr txBox="1">
            <a:spLocks/>
          </p:cNvSpPr>
          <p:nvPr/>
        </p:nvSpPr>
        <p:spPr>
          <a:xfrm>
            <a:off x="527324" y="1164603"/>
            <a:ext cx="11285954" cy="1325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/>
              <a:t>v.0: DLS</a:t>
            </a:r>
            <a:r>
              <a:rPr lang="en-US" sz="1500" dirty="0"/>
              <a:t> – original DLS package</a:t>
            </a:r>
          </a:p>
          <a:p>
            <a:r>
              <a:rPr lang="en-US" sz="1500" b="1" dirty="0"/>
              <a:t>v.1: cpp</a:t>
            </a:r>
            <a:r>
              <a:rPr lang="en-US" sz="1500" dirty="0"/>
              <a:t> – C version with kernels in *.bin files, flip sequence of interpolation – first over refractive index (bilinear), then r-spline</a:t>
            </a:r>
          </a:p>
          <a:p>
            <a:r>
              <a:rPr lang="en-US" sz="1500" b="1" dirty="0"/>
              <a:t>v.2: cpp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</a:rPr>
              <a:t>– same 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</a:rPr>
              <a:t>loglin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</a:rPr>
              <a:t> interpolation for all 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</a:rPr>
              <a:t>fij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</a:rPr>
              <a:t> (not reflected in the table); see slide “”</a:t>
            </a:r>
          </a:p>
          <a:p>
            <a:r>
              <a:rPr lang="en-US" sz="1500" b="1" dirty="0"/>
              <a:t>v.3: cpp</a:t>
            </a:r>
            <a:r>
              <a:rPr lang="en-US" sz="1500" dirty="0"/>
              <a:t> – lognormal distribution over size parameter (</a:t>
            </a:r>
            <a:r>
              <a:rPr lang="en-US" sz="1500" u="sng" dirty="0"/>
              <a:t>full range as in kernels</a:t>
            </a:r>
            <a:r>
              <a:rPr lang="en-US" sz="1500" dirty="0"/>
              <a:t>, no r-spline); 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no artificial smoothing of f33 &amp; f44 (next slide)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78BA6B-B41C-2B52-AEDF-B735F056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94" y="61296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34C6C72-250B-D7DE-0BC2-EB76A6C44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975163"/>
              </p:ext>
            </p:extLst>
          </p:nvPr>
        </p:nvGraphicFramePr>
        <p:xfrm>
          <a:off x="96494" y="6070942"/>
          <a:ext cx="2086894" cy="552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469800" progId="Equation.DSMT4">
                  <p:embed/>
                </p:oleObj>
              </mc:Choice>
              <mc:Fallback>
                <p:oleObj name="Equation" r:id="rId2" imgW="1790640" imgH="46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94" y="6070942"/>
                        <a:ext cx="2086894" cy="552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419753D4-EC06-9796-D7F0-9B671D8B0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79ADFB0-9715-77B3-E45A-F5CE4259D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827072"/>
              </p:ext>
            </p:extLst>
          </p:nvPr>
        </p:nvGraphicFramePr>
        <p:xfrm>
          <a:off x="239713" y="4402138"/>
          <a:ext cx="16494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469800" progId="Equation.DSMT4">
                  <p:embed/>
                </p:oleObj>
              </mc:Choice>
              <mc:Fallback>
                <p:oleObj name="Equation" r:id="rId4" imgW="14094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4402138"/>
                        <a:ext cx="1649412" cy="55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16D14125-EA12-27CD-140C-11BA55FA01F3}"/>
              </a:ext>
            </a:extLst>
          </p:cNvPr>
          <p:cNvSpPr/>
          <p:nvPr/>
        </p:nvSpPr>
        <p:spPr>
          <a:xfrm>
            <a:off x="1998812" y="4367836"/>
            <a:ext cx="139207" cy="634083"/>
          </a:xfrm>
          <a:prstGeom prst="leftBrace">
            <a:avLst>
              <a:gd name="adj1" fmla="val 6114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9F671AC-688A-B9FB-A965-85D6E211E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35343"/>
              </p:ext>
            </p:extLst>
          </p:nvPr>
        </p:nvGraphicFramePr>
        <p:xfrm>
          <a:off x="111125" y="3462338"/>
          <a:ext cx="20367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880" imgH="482400" progId="Equation.DSMT4">
                  <p:embed/>
                </p:oleObj>
              </mc:Choice>
              <mc:Fallback>
                <p:oleObj name="Equation" r:id="rId6" imgW="1739880" imgH="48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79ADFB0-9715-77B3-E45A-F5CE4259D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3462338"/>
                        <a:ext cx="2036763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39AA85AC-7C07-3F0A-A8A5-5F39951A2E9A}"/>
              </a:ext>
            </a:extLst>
          </p:cNvPr>
          <p:cNvSpPr/>
          <p:nvPr/>
        </p:nvSpPr>
        <p:spPr>
          <a:xfrm>
            <a:off x="1981083" y="5092416"/>
            <a:ext cx="139207" cy="1037280"/>
          </a:xfrm>
          <a:prstGeom prst="leftBrace">
            <a:avLst>
              <a:gd name="adj1" fmla="val 6114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862A695-590A-6DAB-6EB8-ADE45E589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011678"/>
              </p:ext>
            </p:extLst>
          </p:nvPr>
        </p:nvGraphicFramePr>
        <p:xfrm>
          <a:off x="207219" y="5181996"/>
          <a:ext cx="16938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47560" imgH="736560" progId="Equation.DSMT4">
                  <p:embed/>
                </p:oleObj>
              </mc:Choice>
              <mc:Fallback>
                <p:oleObj name="Equation" r:id="rId8" imgW="1447560" imgH="7365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27F44AF-AD11-BD50-123D-6526AE14E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19" y="5181996"/>
                        <a:ext cx="1693862" cy="86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eft Brace 14">
            <a:extLst>
              <a:ext uri="{FF2B5EF4-FFF2-40B4-BE49-F238E27FC236}">
                <a16:creationId xmlns:a16="http://schemas.microsoft.com/office/drawing/2014/main" id="{15F29CF8-E127-D716-5BE8-5238EBA4ED96}"/>
              </a:ext>
            </a:extLst>
          </p:cNvPr>
          <p:cNvSpPr/>
          <p:nvPr/>
        </p:nvSpPr>
        <p:spPr>
          <a:xfrm rot="5400000">
            <a:off x="1388693" y="2697405"/>
            <a:ext cx="149613" cy="1313578"/>
          </a:xfrm>
          <a:prstGeom prst="leftBrace">
            <a:avLst>
              <a:gd name="adj1" fmla="val 6114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DF38DF-82CA-F40A-1F27-5061E656E427}"/>
              </a:ext>
            </a:extLst>
          </p:cNvPr>
          <p:cNvSpPr txBox="1"/>
          <p:nvPr/>
        </p:nvSpPr>
        <p:spPr>
          <a:xfrm>
            <a:off x="1018247" y="2942570"/>
            <a:ext cx="1050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s</a:t>
            </a:r>
            <a:r>
              <a:rPr lang="en-US" sz="1800" i="1" dirty="0">
                <a:solidFill>
                  <a:srgbClr val="C00000"/>
                </a:solidFill>
              </a:rPr>
              <a:t>calef - ?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3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4FBE92C-444F-38E0-87E8-F4F1637B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14" y="4732690"/>
            <a:ext cx="2934003" cy="2057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82C29A-CB0A-CAF0-855D-B48F183CE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065" y="2600640"/>
            <a:ext cx="2938324" cy="2057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850187-81BB-90C2-47C7-27E18CB57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561" y="2600640"/>
            <a:ext cx="2940815" cy="20599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1DC1C0F-BD8F-524A-338B-F2F0EC05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4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kern="1400" spc="-50" dirty="0">
                <a:latin typeface="Calibri Light" panose="020F0302020204030204" pitchFamily="34" charset="0"/>
                <a:cs typeface="Times New Roman" panose="02020603050405020304" pitchFamily="18" charset="0"/>
              </a:rPr>
              <a:t>Graphical results: smoothing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751A9-9E04-2535-2E64-F1281C046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248" y="1053668"/>
            <a:ext cx="4477202" cy="1275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FB8C62-A54A-10F3-2602-E0996FC3C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212" y="1096610"/>
            <a:ext cx="4598636" cy="1190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F868CF-E13B-6697-8A97-0A94B7C271C1}"/>
              </a:ext>
            </a:extLst>
          </p:cNvPr>
          <p:cNvSpPr txBox="1"/>
          <p:nvPr/>
        </p:nvSpPr>
        <p:spPr>
          <a:xfrm>
            <a:off x="8556565" y="1020745"/>
            <a:ext cx="35098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F44 is not used IPOL and many other vRT codes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4B178-7EEE-AE00-B714-3DDC870E548E}"/>
              </a:ext>
            </a:extLst>
          </p:cNvPr>
          <p:cNvSpPr txBox="1"/>
          <p:nvPr/>
        </p:nvSpPr>
        <p:spPr>
          <a:xfrm>
            <a:off x="4432404" y="1270159"/>
            <a:ext cx="161134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Hard-coded in DLS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760C43-C5B3-14D9-0BA8-E5D8452C0F4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775365" y="1343910"/>
            <a:ext cx="1657039" cy="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96F6C3-F2EB-0748-1D22-FA50011113E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75365" y="1431742"/>
            <a:ext cx="1657039" cy="7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ECEAC-8FA9-60B1-8FD7-85A08E78E77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043753" y="1270159"/>
            <a:ext cx="1717160" cy="16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8D0AB4-01F4-E3BF-9D58-4AA2F03272FE}"/>
              </a:ext>
            </a:extLst>
          </p:cNvPr>
          <p:cNvCxnSpPr>
            <a:cxnSpLocks/>
          </p:cNvCxnSpPr>
          <p:nvPr/>
        </p:nvCxnSpPr>
        <p:spPr>
          <a:xfrm flipV="1">
            <a:off x="6043753" y="1403800"/>
            <a:ext cx="1763109" cy="3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F21F6F-30CC-8481-621E-DD62EC992E9D}"/>
              </a:ext>
            </a:extLst>
          </p:cNvPr>
          <p:cNvSpPr txBox="1"/>
          <p:nvPr/>
        </p:nvSpPr>
        <p:spPr>
          <a:xfrm>
            <a:off x="320669" y="3599549"/>
            <a:ext cx="9475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Smoothed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58E97-EB1E-B5D4-7EA8-226FF374DC90}"/>
              </a:ext>
            </a:extLst>
          </p:cNvPr>
          <p:cNvSpPr txBox="1"/>
          <p:nvPr/>
        </p:nvSpPr>
        <p:spPr>
          <a:xfrm>
            <a:off x="371214" y="5620306"/>
            <a:ext cx="133352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Not: v.3 vs DLS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A2DF2-44C9-7803-F710-88D1DBC73BE7}"/>
              </a:ext>
            </a:extLst>
          </p:cNvPr>
          <p:cNvSpPr txBox="1"/>
          <p:nvPr/>
        </p:nvSpPr>
        <p:spPr>
          <a:xfrm>
            <a:off x="3294383" y="2305176"/>
            <a:ext cx="7308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5550E-E6E6-E0D9-D261-D721C34E29A3}"/>
              </a:ext>
            </a:extLst>
          </p:cNvPr>
          <p:cNvSpPr txBox="1"/>
          <p:nvPr/>
        </p:nvSpPr>
        <p:spPr>
          <a:xfrm>
            <a:off x="9268617" y="2305176"/>
            <a:ext cx="7308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0588C7-6B9B-024D-39F5-C1AF4351AD2E}"/>
              </a:ext>
            </a:extLst>
          </p:cNvPr>
          <p:cNvSpPr txBox="1"/>
          <p:nvPr/>
        </p:nvSpPr>
        <p:spPr>
          <a:xfrm>
            <a:off x="11118389" y="3429000"/>
            <a:ext cx="311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F69BFE-D142-BC80-7C53-B60A5B062089}"/>
              </a:ext>
            </a:extLst>
          </p:cNvPr>
          <p:cNvSpPr txBox="1"/>
          <p:nvPr/>
        </p:nvSpPr>
        <p:spPr>
          <a:xfrm>
            <a:off x="4862361" y="3399493"/>
            <a:ext cx="311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662280-2B83-D342-B4A2-F854D5F96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8579" y="3074426"/>
            <a:ext cx="1772283" cy="11123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D67B47-9B82-4037-DB6A-9A2CA7AB914A}"/>
              </a:ext>
            </a:extLst>
          </p:cNvPr>
          <p:cNvSpPr txBox="1"/>
          <p:nvPr/>
        </p:nvSpPr>
        <p:spPr>
          <a:xfrm>
            <a:off x="2216124" y="3247100"/>
            <a:ext cx="6296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=50%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0DA377-0379-A019-150E-D9E9F9FD5A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8561" y="4753189"/>
            <a:ext cx="2934003" cy="2057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09BECE-908F-DFEA-A68B-93C29B0B850E}"/>
              </a:ext>
            </a:extLst>
          </p:cNvPr>
          <p:cNvSpPr txBox="1"/>
          <p:nvPr/>
        </p:nvSpPr>
        <p:spPr>
          <a:xfrm>
            <a:off x="4929376" y="5530390"/>
            <a:ext cx="311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C3374-4725-7DDF-64E0-A4E1D334B2F6}"/>
              </a:ext>
            </a:extLst>
          </p:cNvPr>
          <p:cNvSpPr txBox="1"/>
          <p:nvPr/>
        </p:nvSpPr>
        <p:spPr>
          <a:xfrm>
            <a:off x="2572483" y="4819006"/>
            <a:ext cx="6296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~90%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FBB29F-8F0C-64A0-7536-0C1DA0CB74C1}"/>
              </a:ext>
            </a:extLst>
          </p:cNvPr>
          <p:cNvSpPr txBox="1"/>
          <p:nvPr/>
        </p:nvSpPr>
        <p:spPr>
          <a:xfrm>
            <a:off x="8556565" y="5142171"/>
            <a:ext cx="6345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D34777-29DB-3181-211C-0B2EE04D0FA5}"/>
              </a:ext>
            </a:extLst>
          </p:cNvPr>
          <p:cNvSpPr txBox="1"/>
          <p:nvPr/>
        </p:nvSpPr>
        <p:spPr>
          <a:xfrm>
            <a:off x="11118389" y="5581833"/>
            <a:ext cx="311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73144E-8B7E-A123-1FF4-4E8BDC6CCE47}"/>
              </a:ext>
            </a:extLst>
          </p:cNvPr>
          <p:cNvSpPr txBox="1"/>
          <p:nvPr/>
        </p:nvSpPr>
        <p:spPr>
          <a:xfrm>
            <a:off x="8873859" y="4819006"/>
            <a:ext cx="6296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~80%</a:t>
            </a:r>
          </a:p>
        </p:txBody>
      </p:sp>
    </p:spTree>
    <p:extLst>
      <p:ext uri="{BB962C8B-B14F-4D97-AF65-F5344CB8AC3E}">
        <p14:creationId xmlns:p14="http://schemas.microsoft.com/office/powerpoint/2010/main" val="395538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DC1C0F-BD8F-524A-338B-F2F0EC05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4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kern="1400" spc="-50" dirty="0">
                <a:latin typeface="Calibri Light" panose="020F0302020204030204" pitchFamily="34" charset="0"/>
                <a:cs typeface="Times New Roman" panose="02020603050405020304" pitchFamily="18" charset="0"/>
              </a:rPr>
              <a:t>Graphical results: general</a:t>
            </a:r>
            <a:endParaRPr lang="en-US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90F839-8BB2-3B69-891A-74D02B990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20" y="1363966"/>
            <a:ext cx="3586004" cy="2514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AF7DBA-3807-2AC9-F682-AE1A2B371940}"/>
              </a:ext>
            </a:extLst>
          </p:cNvPr>
          <p:cNvSpPr txBox="1"/>
          <p:nvPr/>
        </p:nvSpPr>
        <p:spPr>
          <a:xfrm>
            <a:off x="107386" y="2298101"/>
            <a:ext cx="7308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594-B6E6-537A-FDC5-5185B18CAD7D}"/>
              </a:ext>
            </a:extLst>
          </p:cNvPr>
          <p:cNvSpPr txBox="1"/>
          <p:nvPr/>
        </p:nvSpPr>
        <p:spPr>
          <a:xfrm>
            <a:off x="107386" y="5055852"/>
            <a:ext cx="7308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3E6D4-C18B-0D9E-3D4A-D08C28982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67" y="4152404"/>
            <a:ext cx="3587857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EDCB0-4822-5540-A12B-BB0A9A984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412" y="1363966"/>
            <a:ext cx="3586004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10F684-33CA-66DA-ADC9-4EBB5889F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416" y="1363966"/>
            <a:ext cx="3589857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94AAB-167D-4277-6D4B-E849FDD2B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5404" y="4152404"/>
            <a:ext cx="3587856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C6C841-AA2D-5924-F002-EB66B543E7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416" y="4152404"/>
            <a:ext cx="3586004" cy="2514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8C8F1A-6407-D871-0599-B79396791D52}"/>
              </a:ext>
            </a:extLst>
          </p:cNvPr>
          <p:cNvSpPr txBox="1"/>
          <p:nvPr/>
        </p:nvSpPr>
        <p:spPr>
          <a:xfrm>
            <a:off x="8874552" y="4663436"/>
            <a:ext cx="958648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b="1" kern="1400" spc="-5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DLS</a:t>
            </a:r>
            <a:r>
              <a:rPr lang="en-US" sz="15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v.3, in 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57B10-F4A9-E1D1-5E54-A8D77575174C}"/>
              </a:ext>
            </a:extLst>
          </p:cNvPr>
          <p:cNvSpPr txBox="1"/>
          <p:nvPr/>
        </p:nvSpPr>
        <p:spPr>
          <a:xfrm>
            <a:off x="9003833" y="2182684"/>
            <a:ext cx="958648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b="1" kern="1400" spc="-5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DLS</a:t>
            </a:r>
            <a:r>
              <a:rPr lang="en-US" sz="15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v.3, in 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FB3BC-A2C0-D6BB-775D-B206A3F7FFE4}"/>
              </a:ext>
            </a:extLst>
          </p:cNvPr>
          <p:cNvSpPr txBox="1"/>
          <p:nvPr/>
        </p:nvSpPr>
        <p:spPr>
          <a:xfrm>
            <a:off x="6399107" y="1780121"/>
            <a:ext cx="1319913" cy="3231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b="1" kern="1400" spc="-5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DLS</a:t>
            </a:r>
            <a:r>
              <a:rPr lang="en-US" sz="15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v.3, in 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D6B6F3-4BE0-7CC8-81EC-06F15A2DAF8F}"/>
              </a:ext>
            </a:extLst>
          </p:cNvPr>
          <p:cNvSpPr txBox="1"/>
          <p:nvPr/>
        </p:nvSpPr>
        <p:spPr>
          <a:xfrm>
            <a:off x="5145257" y="1456956"/>
            <a:ext cx="117663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~12% “error”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0814F2-1479-1717-A8BC-DA28DA660672}"/>
              </a:ext>
            </a:extLst>
          </p:cNvPr>
          <p:cNvSpPr txBox="1"/>
          <p:nvPr/>
        </p:nvSpPr>
        <p:spPr>
          <a:xfrm>
            <a:off x="5154249" y="4231788"/>
            <a:ext cx="117663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kern="1400" spc="-5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~10% “error”</a:t>
            </a:r>
          </a:p>
        </p:txBody>
      </p:sp>
    </p:spTree>
    <p:extLst>
      <p:ext uri="{BB962C8B-B14F-4D97-AF65-F5344CB8AC3E}">
        <p14:creationId xmlns:p14="http://schemas.microsoft.com/office/powerpoint/2010/main" val="361759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DC1C0F-BD8F-524A-338B-F2F0EC05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26"/>
            <a:ext cx="10515600" cy="2223695"/>
          </a:xfrm>
        </p:spPr>
        <p:txBody>
          <a:bodyPr>
            <a:normAutofit/>
          </a:bodyPr>
          <a:lstStyle/>
          <a:p>
            <a:pPr algn="ctr"/>
            <a:r>
              <a:rPr lang="en-US" sz="4000" b="1" kern="1400" spc="-50" dirty="0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PS:</a:t>
            </a:r>
            <a:r>
              <a:rPr lang="en-US" sz="40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What if F &amp; C fractions (or Mie &amp; </a:t>
            </a:r>
            <a:r>
              <a:rPr lang="en-US" sz="4000" b="1" kern="1400" spc="-5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Srd</a:t>
            </a:r>
            <a:r>
              <a:rPr lang="en-US" sz="40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or both…) have different, e.g.  n-ik, … or other parameters ?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8C609-4143-C0B6-EDE2-B6B52E7DE501}"/>
              </a:ext>
            </a:extLst>
          </p:cNvPr>
          <p:cNvSpPr txBox="1"/>
          <p:nvPr/>
        </p:nvSpPr>
        <p:spPr>
          <a:xfrm>
            <a:off x="384481" y="6086169"/>
            <a:ext cx="11423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sz="2000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predict unpredictable &amp; account for unaccountable? Where will our research lead us tomorrow?</a:t>
            </a:r>
          </a:p>
          <a:p>
            <a:r>
              <a:rPr lang="en-US" sz="2000" b="1" kern="1400" spc="-50" dirty="0">
                <a:latin typeface="Calibri Light" panose="020F03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2000" kern="1400" spc="-50" dirty="0">
                <a:latin typeface="Calibri Light" panose="020F0302020204030204" pitchFamily="34" charset="0"/>
                <a:cs typeface="Times New Roman" panose="02020603050405020304" pitchFamily="18" charset="0"/>
              </a:rPr>
              <a:t>The new package must have maximum flexibility. Discussion to follow…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F6679-13FF-8569-8385-3B02DBC2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99" y="2232621"/>
            <a:ext cx="8989339" cy="4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FBFF9-BABE-752E-1BCF-86E074AA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99" y="3662968"/>
            <a:ext cx="8989339" cy="481206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A23CB98-79E3-5428-2B2F-5DA517CB1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965064"/>
              </p:ext>
            </p:extLst>
          </p:nvPr>
        </p:nvGraphicFramePr>
        <p:xfrm>
          <a:off x="6144694" y="1824020"/>
          <a:ext cx="320436" cy="47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79ADFB0-9715-77B3-E45A-F5CE4259D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694" y="1824020"/>
                        <a:ext cx="320436" cy="479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628F290-9AE7-540B-F6BF-6DD9F24EA6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704032"/>
              </p:ext>
            </p:extLst>
          </p:nvPr>
        </p:nvGraphicFramePr>
        <p:xfrm>
          <a:off x="6860432" y="1824020"/>
          <a:ext cx="320436" cy="47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A23CB98-79E3-5428-2B2F-5DA517CB1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0432" y="1824020"/>
                        <a:ext cx="320436" cy="479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159B01D-9EEE-3FB5-E5DB-0DCC4E680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609144"/>
              </p:ext>
            </p:extLst>
          </p:nvPr>
        </p:nvGraphicFramePr>
        <p:xfrm>
          <a:off x="8312150" y="1876425"/>
          <a:ext cx="4810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" imgH="177480" progId="Equation.DSMT4">
                  <p:embed/>
                </p:oleObj>
              </mc:Choice>
              <mc:Fallback>
                <p:oleObj name="Equation" r:id="rId7" imgW="228600" imgH="1774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A23CB98-79E3-5428-2B2F-5DA517CB1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150" y="1876425"/>
                        <a:ext cx="481013" cy="373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8E4EDFA-7E04-19D8-A687-212D7A39A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887537"/>
              </p:ext>
            </p:extLst>
          </p:nvPr>
        </p:nvGraphicFramePr>
        <p:xfrm>
          <a:off x="10099675" y="1867905"/>
          <a:ext cx="2682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159B01D-9EEE-3FB5-E5DB-0DCC4E680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9675" y="1867905"/>
                        <a:ext cx="268288" cy="373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A0FDB52-E34D-F40F-F6F7-9F6D59847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569586"/>
              </p:ext>
            </p:extLst>
          </p:nvPr>
        </p:nvGraphicFramePr>
        <p:xfrm>
          <a:off x="8392438" y="2605684"/>
          <a:ext cx="320436" cy="47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A23CB98-79E3-5428-2B2F-5DA517CB1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2438" y="2605684"/>
                        <a:ext cx="320436" cy="479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7A18AA6-5316-2AF3-B591-C19712922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038931"/>
              </p:ext>
            </p:extLst>
          </p:nvPr>
        </p:nvGraphicFramePr>
        <p:xfrm>
          <a:off x="8886490" y="2608990"/>
          <a:ext cx="3730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A0FDB52-E34D-F40F-F6F7-9F6D59847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6490" y="2608990"/>
                        <a:ext cx="373063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E3D1FDF-A3BA-E4E5-4E13-E42F34E73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206877"/>
              </p:ext>
            </p:extLst>
          </p:nvPr>
        </p:nvGraphicFramePr>
        <p:xfrm>
          <a:off x="6444093" y="2720624"/>
          <a:ext cx="346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7A18AA6-5316-2AF3-B591-C19712922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093" y="2720624"/>
                        <a:ext cx="346075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30F2085-0D78-0AD0-6F1F-63DAFB4C3B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67087"/>
              </p:ext>
            </p:extLst>
          </p:nvPr>
        </p:nvGraphicFramePr>
        <p:xfrm>
          <a:off x="6132513" y="3278188"/>
          <a:ext cx="346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A23CB98-79E3-5428-2B2F-5DA517CB1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3278188"/>
                        <a:ext cx="346075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0B0170C-E152-719D-0F58-8D55057B2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142560"/>
              </p:ext>
            </p:extLst>
          </p:nvPr>
        </p:nvGraphicFramePr>
        <p:xfrm>
          <a:off x="6848475" y="3278188"/>
          <a:ext cx="346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4880" imgH="228600" progId="Equation.DSMT4">
                  <p:embed/>
                </p:oleObj>
              </mc:Choice>
              <mc:Fallback>
                <p:oleObj name="Equation" r:id="rId19" imgW="164880" imgH="228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628F290-9AE7-540B-F6BF-6DD9F24EA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3278188"/>
                        <a:ext cx="346075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82F2BDD-E136-1478-A234-880A4D13E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263824"/>
              </p:ext>
            </p:extLst>
          </p:nvPr>
        </p:nvGraphicFramePr>
        <p:xfrm>
          <a:off x="8418513" y="3330575"/>
          <a:ext cx="2667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159B01D-9EEE-3FB5-E5DB-0DCC4E680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513" y="3330575"/>
                        <a:ext cx="266700" cy="373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33CB9E2-993C-1BAE-BD7B-FC8E4E6299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534442"/>
              </p:ext>
            </p:extLst>
          </p:nvPr>
        </p:nvGraphicFramePr>
        <p:xfrm>
          <a:off x="10139363" y="3333750"/>
          <a:ext cx="1889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8560" imgH="164880" progId="Equation.DSMT4">
                  <p:embed/>
                </p:oleObj>
              </mc:Choice>
              <mc:Fallback>
                <p:oleObj name="Equation" r:id="rId23" imgW="88560" imgH="1648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8E4EDFA-7E04-19D8-A687-212D7A39A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9363" y="3333750"/>
                        <a:ext cx="188912" cy="346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DA9A204-C496-EDAC-E3C4-787009368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501622"/>
              </p:ext>
            </p:extLst>
          </p:nvPr>
        </p:nvGraphicFramePr>
        <p:xfrm>
          <a:off x="8380413" y="4059238"/>
          <a:ext cx="3444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A0FDB52-E34D-F40F-F6F7-9F6D59847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0413" y="4059238"/>
                        <a:ext cx="344487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0CC66FEC-71CB-85C3-2F6E-91E85FD6E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59929"/>
              </p:ext>
            </p:extLst>
          </p:nvPr>
        </p:nvGraphicFramePr>
        <p:xfrm>
          <a:off x="8874125" y="4062413"/>
          <a:ext cx="4000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90440" imgH="228600" progId="Equation.DSMT4">
                  <p:embed/>
                </p:oleObj>
              </mc:Choice>
              <mc:Fallback>
                <p:oleObj name="Equation" r:id="rId27" imgW="19044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7A18AA6-5316-2AF3-B591-C19712922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25" y="4062413"/>
                        <a:ext cx="40005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2533473E-CA00-71AA-8519-8E5F49DCC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519811"/>
              </p:ext>
            </p:extLst>
          </p:nvPr>
        </p:nvGraphicFramePr>
        <p:xfrm>
          <a:off x="6465130" y="4101706"/>
          <a:ext cx="371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77480" imgH="228600" progId="Equation.DSMT4">
                  <p:embed/>
                </p:oleObj>
              </mc:Choice>
              <mc:Fallback>
                <p:oleObj name="Equation" r:id="rId29" imgW="17748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E3D1FDF-A3BA-E4E5-4E13-E42F34E73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130" y="4101706"/>
                        <a:ext cx="371475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437786AC-4BD2-4A76-14BB-B3CC6706B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645048"/>
              </p:ext>
            </p:extLst>
          </p:nvPr>
        </p:nvGraphicFramePr>
        <p:xfrm>
          <a:off x="2047508" y="4937522"/>
          <a:ext cx="14335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685800" imgH="457200" progId="Equation.DSMT4">
                  <p:embed/>
                </p:oleObj>
              </mc:Choice>
              <mc:Fallback>
                <p:oleObj name="Equation" r:id="rId31" imgW="685800" imgH="4572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2533473E-CA00-71AA-8519-8E5F49DCCA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508" y="4937522"/>
                        <a:ext cx="1433513" cy="958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FB0E788C-ADB8-7B66-22AF-ACCCB2115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516665"/>
              </p:ext>
            </p:extLst>
          </p:nvPr>
        </p:nvGraphicFramePr>
        <p:xfrm>
          <a:off x="5201193" y="4937522"/>
          <a:ext cx="12747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09480" imgH="457200" progId="Equation.DSMT4">
                  <p:embed/>
                </p:oleObj>
              </mc:Choice>
              <mc:Fallback>
                <p:oleObj name="Equation" r:id="rId33" imgW="609480" imgH="45720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437786AC-4BD2-4A76-14BB-B3CC6706B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193" y="4937522"/>
                        <a:ext cx="1274762" cy="958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6E3E85E-495F-BB0E-62FF-3AA29850A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29687"/>
              </p:ext>
            </p:extLst>
          </p:nvPr>
        </p:nvGraphicFramePr>
        <p:xfrm>
          <a:off x="8196127" y="4941283"/>
          <a:ext cx="2336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117440" imgH="393480" progId="Equation.DSMT4">
                  <p:embed/>
                </p:oleObj>
              </mc:Choice>
              <mc:Fallback>
                <p:oleObj name="Equation" r:id="rId35" imgW="1117440" imgH="39348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FB0E788C-ADB8-7B66-22AF-ACCCB2115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127" y="4941283"/>
                        <a:ext cx="2336800" cy="82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9052B3-BF63-A6D2-A96B-56DA5D1F06E7}"/>
              </a:ext>
            </a:extLst>
          </p:cNvPr>
          <p:cNvSpPr txBox="1"/>
          <p:nvPr/>
        </p:nvSpPr>
        <p:spPr>
          <a:xfrm>
            <a:off x="146308" y="2897408"/>
            <a:ext cx="27301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Cvf / Cvc = 0.3 /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50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1056</Words>
  <Application>Microsoft Office PowerPoint</Application>
  <PresentationFormat>Widescreen</PresentationFormat>
  <Paragraphs>261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Equation</vt:lpstr>
      <vt:lpstr>Spheroid Model: DLS Code Refactoring Notes</vt:lpstr>
      <vt:lpstr>What  is  DLS Code?</vt:lpstr>
      <vt:lpstr>PowerPoint Presentation</vt:lpstr>
      <vt:lpstr>PowerPoint Presentation</vt:lpstr>
      <vt:lpstr>Tests -- 2 cases:   q*Mie+(1-q)*Srd,   Cvf + Cvc</vt:lpstr>
      <vt:lpstr>Numerical results (5 digits) &amp; summary of changes</vt:lpstr>
      <vt:lpstr>Graphical results: smoothing</vt:lpstr>
      <vt:lpstr>Graphical results: general</vt:lpstr>
      <vt:lpstr>PS: What if F &amp; C fractions (or Mie &amp; Srd… or both…) have different, e.g.  n-ik, … or other parameters ?</vt:lpstr>
      <vt:lpstr>PS: Very good (concise!) summary on the topic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Korkin</dc:creator>
  <cp:lastModifiedBy>Sergey Korkin</cp:lastModifiedBy>
  <cp:revision>280</cp:revision>
  <dcterms:created xsi:type="dcterms:W3CDTF">2023-05-01T13:22:48Z</dcterms:created>
  <dcterms:modified xsi:type="dcterms:W3CDTF">2023-05-20T14:20:19Z</dcterms:modified>
</cp:coreProperties>
</file>