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62" r:id="rId6"/>
    <p:sldId id="260" r:id="rId7"/>
    <p:sldId id="259" r:id="rId8"/>
    <p:sldId id="257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5CB-EE07-A47F-52E6-B0F4ED6D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C32C-04F1-05DB-2265-9C5E6B5E0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822F-5590-E49C-A8AE-FA5E3D4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C5DA-4A07-9FA5-BA5B-32149278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B65-3991-3444-034D-CC16BDA6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C3A2-1F2D-C2CC-4710-EF99A94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5425E-ABB7-CCFB-5DD2-F67E4D623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6ECD-D767-79EA-F033-50B6E50E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0DA5-79D3-98B2-2B28-A544A9E5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3ACA-5D88-E613-2760-D2AC2BEB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3E51B-296A-267D-82FF-926F8C45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F768-DE77-0C5C-6415-E136947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4F80-86C2-19B6-FBD8-231E9CD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D635-567D-2275-7211-FC50FAA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1780-7167-104B-1C47-F8606704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41CB-27D3-7A62-4203-8E7B735F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B84C-D771-BE16-383D-A4A92F89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CF01-9285-AA2A-76EE-5A35D286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431E-EB1B-3430-3661-5DD5A97B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7ED8-44F5-7ACC-7554-4F376C27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1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F8F9-39E4-A10E-FA09-AEC9D1C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35050-6680-79F5-4FCC-52592716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9A89-1ED0-A0B2-2D3A-EC513D78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C11A-58D1-B01E-BE52-02E4B62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DE3F-C0C8-EF4E-E381-A696B42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7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A49-DBC5-0FD8-B344-C430E84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3A2-6D78-0A5F-ED80-0D6213271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EFBAB-8625-DE07-0489-B98402DB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D6A3-AF76-DAC8-53BF-A9E4B0F3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2C81-DFB0-DD70-8F7F-BA47AAB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6524F-9B4D-F36A-ECF1-7761F17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8483-7251-9768-0642-6A37BBEA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19B6-2402-D9F6-B296-39F15DB7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00076-FDF7-2397-47D6-5E2E1470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5EEA7-4475-FDAE-9D19-4B8FAB361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091E-9A00-58EC-4BF3-DA1E77DD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00DA6-C51B-D57F-F49F-698513B0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8FBC5-E7BF-915F-5084-449D148D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5B6BA-8BD0-C6A8-A329-3FF2327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0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1958-A72D-665A-3A1A-FA5D318E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718A-4296-0ECD-5305-073D0CF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B237-F5FD-171F-77D5-6AFDFC32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16E77-9F55-3BDD-010A-A7C8F92D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1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BDE22-49F7-AAFA-A177-9F41C24A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FA6B-CC8F-E48B-2D4D-344CAFD7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8E66-3690-B3AC-CC1C-BBE1C2D5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3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79D-4834-4B9A-25B8-393EC09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BA63-FEEA-54E4-8B1C-F1259FB8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49BF-F74D-681D-7DB2-4AE0831C8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68B0-A6D1-EBC6-2DBF-0F60D7AB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BF14-61BA-B24B-9C51-749CF51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A8271-57BC-EF5B-3DAE-E8A41E15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8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1EB0-2AF4-17A1-BCAD-C3CEDF7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2C104-4D4B-4F18-CD51-40384C732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0F22F-75EB-9ABC-EFC6-B54122DA7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5BDE-1B1C-1683-79B9-9BAC923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5B2A-EB02-5FA7-05CC-B7EC363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2AA1-2A80-BBA7-ECFA-5CF18F9E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9BF13-403C-F063-5FE9-F528D35F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983A-3616-2C3B-FF53-DDE51230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8ACA-6149-F905-8EAA-4C23146F4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8D7D2-9F90-457E-816A-E606F0E558B4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77BC-7697-0A40-05B3-660C26449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C649-0532-930A-667A-3AD5DCAA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18A-E433-7449-418E-E7003E15B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Kettenregel </a:t>
            </a:r>
            <a:r>
              <a:rPr lang="de-DE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und ihre Anwendung auf zusammengesetzte Polynomfunktionen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69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07932-9D82-B27A-6444-00B671548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Ableitung der Funktion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07932-9D82-B27A-6444-00B671548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4DA-854A-8C70-D09C-8267836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Ausmultiplizieren / die Binomische Formel</a:t>
            </a:r>
          </a:p>
          <a:p>
            <a:r>
              <a:rPr lang="de-DE" dirty="0"/>
              <a:t>Summenregel</a:t>
            </a:r>
          </a:p>
          <a:p>
            <a:r>
              <a:rPr lang="de-DE" dirty="0"/>
              <a:t>Faktorregel</a:t>
            </a:r>
          </a:p>
          <a:p>
            <a:r>
              <a:rPr lang="de-DE" dirty="0"/>
              <a:t>Potenz regel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2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457-551C-A991-48ED-890E6F8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EAEBF-73DD-8486-E35E-65927B557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Identifizierung der inneren/äußeren Funktion</a:t>
                </a:r>
                <a:endParaRPr lang="de-DE" sz="2400" dirty="0">
                  <a:effectLst/>
                  <a:ea typeface="Aptos" panose="020B00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dirty="0">
                    <a:effectLst/>
                    <a:ea typeface="Aptos" panose="020B0004020202020204" pitchFamily="34" charset="0"/>
                  </a:rPr>
                  <a:t>- Gegeben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𝑓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(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𝑥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) = </m:t>
                    </m:r>
                    <m:sSup>
                      <m:sSup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4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de-DE" sz="24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e>
                      <m:sup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b="1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Sei </a:t>
                </a:r>
                <a14:m>
                  <m:oMath xmlns:m="http://schemas.openxmlformats.org/officeDocument/2006/math"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)=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+1</m:t>
                    </m:r>
                  </m:oMath>
                </a14:m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, dann ist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d>
                      <m:dPr>
                        <m:ctrlP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𝑢</m:t>
                        </m:r>
                      </m:e>
                    </m:d>
                    <m:r>
                      <a:rPr lang="de-DE" sz="24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400" b="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b="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r>
                      <a:rPr lang="de-DE" sz="2400" b="0" i="0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Mangal" panose="02040503050203030202" pitchFamily="18" charset="0"/>
                      </a:rPr>
                      <m:t>.</m:t>
                    </m:r>
                  </m:oMath>
                </a14:m>
                <a:endParaRPr lang="de-DE" sz="2400" b="0" kern="100" dirty="0">
                  <a:solidFill>
                    <a:srgbClr val="C00000"/>
                  </a:solidFill>
                  <a:latin typeface="Arial" panose="020B06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Hier nennt man,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ist </a:t>
                </a:r>
                <a:r>
                  <a:rPr lang="de-DE" sz="2400" b="1" u="sng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die innere Funktion </a:t>
                </a: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und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ist </a:t>
                </a:r>
                <a:r>
                  <a:rPr lang="de-DE" sz="2400" b="1" u="sng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die äußere Funktion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Man kann die Funktion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)=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</m:t>
                    </m:r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schreiben.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EAEBF-73DD-8486-E35E-65927B557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2"/>
                <a:stretch>
                  <a:fillRect l="-928" t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56AF-96B8-4B34-7CFB-19E88400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C789-1914-1A5A-9136-95F22487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7F1C-29A0-2A0B-89F3-B00D665D0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Ableitung der inneren/äußeren Funktion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Definition: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Für eine zusammengesetzte Funktion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</m:t>
                    </m:r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gilt der Kettenregel: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i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))· 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endParaRPr lang="de-DE" sz="24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u(x): Innere Funktion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v(u(x)): Äußere Funktion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7F1C-29A0-2A0B-89F3-B00D665D0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2"/>
                <a:stretch>
                  <a:fillRect l="-928" t="-889" r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8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F504-8DF8-0C53-031D-68BDE127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BDF4-9BD7-7528-A7C9-56C5181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967963-89D8-3FF9-54E4-F425ADDD0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030965"/>
                  </p:ext>
                </p:extLst>
              </p:nvPr>
            </p:nvGraphicFramePr>
            <p:xfrm>
              <a:off x="850392" y="910068"/>
              <a:ext cx="11146536" cy="5645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3785445476"/>
                        </a:ext>
                      </a:extLst>
                    </a:gridCol>
                    <a:gridCol w="6507935">
                      <a:extLst>
                        <a:ext uri="{9D8B030D-6E8A-4147-A177-3AD203B41FA5}">
                          <a16:colId xmlns:a16="http://schemas.microsoft.com/office/drawing/2014/main" val="3687290381"/>
                        </a:ext>
                      </a:extLst>
                    </a:gridCol>
                  </a:tblGrid>
                  <a:tr h="543828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Schritt-für-Schritt-Anleitung: </a:t>
                          </a:r>
                          <a:r>
                            <a:rPr lang="de-DE" sz="1800" b="1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Gegeben f</a:t>
                          </a: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=f(x)</a:t>
                          </a:r>
                          <a:endParaRPr lang="de-DE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274826"/>
                      </a:ext>
                    </a:extLst>
                  </a:tr>
                  <a:tr h="21765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Funktion aufteilen: Identifiziere die innere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 und die äußere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))</m:t>
                              </m:r>
                            </m:oMath>
                          </a14:m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=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 kern="10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de-DE" sz="2400" i="1" kern="10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 kern="10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Mangal" panose="02040503050203030202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sz="2400" b="0" i="0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100" dirty="0" smtClean="0">
                                      <a:latin typeface="Cambria Math" panose="020405030504060302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die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innere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Funktion</m:t>
                                      </m:r>
                                    </m:e>
                                    <m:e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die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ä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u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ß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ere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Funktion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474523"/>
                      </a:ext>
                    </a:extLst>
                  </a:tr>
                  <a:tr h="16398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Berechne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b="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′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, nach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</m:oMath>
                          </a14:m>
                          <a:endParaRPr lang="de-DE" sz="2400" kern="100" dirty="0">
                            <a:latin typeface="Arial" panose="020B06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Berechne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b="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′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, nach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13740"/>
                      </a:ext>
                    </a:extLst>
                  </a:tr>
                  <a:tr h="11080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𝑓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 =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𝑣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))·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kern="100" dirty="0">
                            <a:solidFill>
                              <a:srgbClr val="C00000"/>
                            </a:solidFill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56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967963-89D8-3FF9-54E4-F425ADDD0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030965"/>
                  </p:ext>
                </p:extLst>
              </p:nvPr>
            </p:nvGraphicFramePr>
            <p:xfrm>
              <a:off x="850392" y="910068"/>
              <a:ext cx="11146536" cy="5645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3785445476"/>
                        </a:ext>
                      </a:extLst>
                    </a:gridCol>
                    <a:gridCol w="6507935">
                      <a:extLst>
                        <a:ext uri="{9D8B030D-6E8A-4147-A177-3AD203B41FA5}">
                          <a16:colId xmlns:a16="http://schemas.microsoft.com/office/drawing/2014/main" val="3687290381"/>
                        </a:ext>
                      </a:extLst>
                    </a:gridCol>
                  </a:tblGrid>
                  <a:tr h="543828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Schritt-für-Schritt-Anleitung: </a:t>
                          </a:r>
                          <a:r>
                            <a:rPr lang="de-DE" sz="1800" b="1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Gegeben f</a:t>
                          </a: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=f(x)</a:t>
                          </a:r>
                          <a:endParaRPr lang="de-DE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274826"/>
                      </a:ext>
                    </a:extLst>
                  </a:tr>
                  <a:tr h="223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5613" r="-140999" b="-128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25613" r="-468" b="-128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474523"/>
                      </a:ext>
                    </a:extLst>
                  </a:tr>
                  <a:tr h="16812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167029" r="-468" b="-71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71374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377949" r="-468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256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8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4720E-2915-7B75-527F-AA87E84B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84B44-E696-CA54-8606-5C17942A19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6211"/>
                <a:ext cx="10515600" cy="1009651"/>
              </a:xfrm>
            </p:spPr>
            <p:txBody>
              <a:bodyPr>
                <a:normAutofit/>
              </a:bodyPr>
              <a:lstStyle/>
              <a:p>
                <a:r>
                  <a:rPr lang="de-DE" sz="2800" b="1" dirty="0"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Beispiel: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28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de-DE" sz="28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)=(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de-DE" sz="2800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84B44-E696-CA54-8606-5C17942A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6211"/>
                <a:ext cx="10515600" cy="100965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1442-E99E-55D2-37D0-CBEC4B3B7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Innere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+3.</m:t>
                    </m:r>
                  </m:oMath>
                </a14:m>
                <a:r>
                  <a:rPr lang="de-DE" sz="2400" kern="100" dirty="0">
                    <a:latin typeface="Aptos" panose="020B00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mit</a:t>
                </a: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 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+3</m:t>
                    </m:r>
                  </m:oMath>
                </a14:m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</m:oMath>
                </a14:m>
                <a:endParaRPr lang="de-DE" sz="2400" kern="100" dirty="0">
                  <a:solidFill>
                    <a:srgbClr val="0070C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</a:t>
                </a: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3. Kettenregel anwenden: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· 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kern="100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· 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2</m:t>
                    </m:r>
                  </m:oMath>
                </a14:m>
                <a:endParaRPr lang="de-DE" sz="2400" kern="100" dirty="0">
                  <a:solidFill>
                    <a:srgbClr val="0070C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8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1442-E99E-55D2-37D0-CBEC4B3B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3"/>
                <a:stretch>
                  <a:fillRect l="-928" t="-889" b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2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CACD-A714-0D10-C2D1-0CB1BB0F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E9BADF-24D1-C5B0-F370-42B255A07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Aufgabe: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de-DE" b="1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𝟗</m:t>
                        </m:r>
                      </m:sup>
                    </m:sSup>
                    <m:r>
                      <a:rPr lang="de-DE" b="1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=?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endParaRPr lang="de-D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E9BADF-24D1-C5B0-F370-42B255A07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  <a:blipFill>
                <a:blip r:embed="rId2"/>
                <a:stretch>
                  <a:fillRect l="-2087" t="-6202" b="-302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DF456-8D9B-EBE3-8157-7BC040AD0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032"/>
                <a:ext cx="10680032" cy="5502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</a:t>
                </a:r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mit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</a:t>
                </a:r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</m:oMath>
                </a14:m>
                <a:r>
                  <a:rPr lang="de-DE" sz="2400" kern="10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9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ptos" panose="020B0004020202020204" pitchFamily="34" charset="0"/>
                  </a:rPr>
                  <a:t>3. </a:t>
                </a:r>
                <a:r>
                  <a:rPr lang="de-DE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Kettenregel anwenden:</a:t>
                </a:r>
              </a:p>
              <a:p>
                <a:pPr marL="0" indent="0"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 · 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3</m:t>
                    </m:r>
                    <m:sSup>
                      <m:sSup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 </m:t>
                    </m:r>
                    <m:r>
                      <a:rPr lang="de-DE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6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8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DF456-8D9B-EBE3-8157-7BC040AD0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032"/>
                <a:ext cx="10680032" cy="5502442"/>
              </a:xfrm>
              <a:blipFill>
                <a:blip r:embed="rId3"/>
                <a:stretch>
                  <a:fillRect l="-914" t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13F9F-2689-6F45-F6D9-FD6E03BDC5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Aufgabe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 </a:t>
                </a:r>
                <a:r>
                  <a:rPr lang="de-DE" sz="40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f(x) =</a:t>
                </a:r>
                <a:r>
                  <a:rPr lang="de-DE" sz="4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 − 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𝟐𝐱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 + 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de-DE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de-DE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=?</m:t>
                    </m:r>
                    <m:r>
                      <m:rPr>
                        <m:nor/>
                      </m:rPr>
                      <a:rPr lang="de-DE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 </m:t>
                    </m:r>
                  </m:oMath>
                </a14:m>
                <a:endPara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13F9F-2689-6F45-F6D9-FD6E03BDC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  <a:blipFill>
                <a:blip r:embed="rId2"/>
                <a:stretch>
                  <a:fillRect l="-2087" t="-8527" b="-279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02D7D-2D3E-255E-689B-DC15AB6AD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1800" kern="1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  <a:endParaRPr lang="de-DE" sz="1800" kern="1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- </a:t>
                </a:r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Innere Funktion:  </a:t>
                </a:r>
                <a:r>
                  <a:rPr lang="de-DE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 =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sz="18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C00000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18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mit</a:t>
                </a:r>
                <a:r>
                  <a:rPr lang="de-DE" dirty="0"/>
                  <a:t> </a:t>
                </a:r>
                <a:r>
                  <a:rPr lang="de-DE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 (x) =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1800" kern="1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Funktion: </a:t>
                </a:r>
                <a14:m>
                  <m:oMath xmlns:m="http://schemas.openxmlformats.org/officeDocument/2006/math"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6</m:t>
                    </m:r>
                    <m:r>
                      <a:rPr lang="de-DE" sz="200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𝑥</m:t>
                    </m:r>
                    <m:r>
                      <a:rPr lang="de-DE" sz="200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 − 2</m:t>
                    </m:r>
                  </m:oMath>
                </a14:m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Funktion: </a:t>
                </a:r>
                <a14:m>
                  <m:oMath xmlns:m="http://schemas.openxmlformats.org/officeDocument/2006/math"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0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.</m:t>
                    </m:r>
                  </m:oMath>
                </a14:m>
                <a:endParaRPr lang="de-DE" sz="20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ptos" panose="020B0004020202020204" pitchFamily="34" charset="0"/>
                  </a:rPr>
                  <a:t>3. </a:t>
                </a:r>
                <a:r>
                  <a:rPr lang="de-DE" sz="18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Kettenregel anwenden:</a:t>
                </a:r>
              </a:p>
              <a:p>
                <a:pPr marL="0" indent="0"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 · 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=4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0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4(6</m:t>
                    </m:r>
                    <m:r>
                      <a:rPr lang="de-DE" sz="20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0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−2)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D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02D7D-2D3E-255E-689B-DC15AB6AD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  <a:blipFill>
                <a:blip r:embed="rId3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4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8868C-C5CC-2AAE-B023-F8EA425E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6320-3B4E-1251-9310-E2A0D294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Aufgaben:</a:t>
            </a:r>
            <a:endParaRPr lang="de-DE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2B4F02-0DAC-EAA8-8916-EB4427EE44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96597"/>
                  </p:ext>
                </p:extLst>
              </p:nvPr>
            </p:nvGraphicFramePr>
            <p:xfrm>
              <a:off x="7553399" y="464054"/>
              <a:ext cx="4638601" cy="6211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2985342700"/>
                        </a:ext>
                      </a:extLst>
                    </a:gridCol>
                  </a:tblGrid>
                  <a:tr h="27157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Funktion aufteilen: Identifiziere die innere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 und die äußere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))</m:t>
                              </m:r>
                            </m:oMath>
                          </a14:m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8560679"/>
                      </a:ext>
                    </a:extLst>
                  </a:tr>
                  <a:tr h="2047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46044"/>
                      </a:ext>
                    </a:extLst>
                  </a:tr>
                  <a:tr h="144774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𝑓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 =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𝑣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))·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kern="100" dirty="0">
                            <a:solidFill>
                              <a:srgbClr val="C00000"/>
                            </a:solidFill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2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2B4F02-0DAC-EAA8-8916-EB4427EE44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96597"/>
                  </p:ext>
                </p:extLst>
              </p:nvPr>
            </p:nvGraphicFramePr>
            <p:xfrm>
              <a:off x="7553399" y="464054"/>
              <a:ext cx="4638601" cy="6211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2985342700"/>
                        </a:ext>
                      </a:extLst>
                    </a:gridCol>
                  </a:tblGrid>
                  <a:tr h="271575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24" r="-657" b="-129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8560679"/>
                      </a:ext>
                    </a:extLst>
                  </a:tr>
                  <a:tr h="2047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46044"/>
                      </a:ext>
                    </a:extLst>
                  </a:tr>
                  <a:tr h="144774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28571" r="-657" b="-1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929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8A2EC-C9FE-05DF-57D5-DB0626193BD9}"/>
                  </a:ext>
                </a:extLst>
              </p:cNvPr>
              <p:cNvSpPr txBox="1"/>
              <p:nvPr/>
            </p:nvSpPr>
            <p:spPr>
              <a:xfrm>
                <a:off x="804218" y="1287616"/>
                <a:ext cx="6112764" cy="3911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3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0,5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1,2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−4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radPr>
                      <m:deg/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2</m:t>
                        </m:r>
                        <m:r>
                          <a:rPr lang="en-GB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−0,1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−2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1,5</m:t>
                        </m:r>
                      </m:sup>
                    </m:sSup>
                  </m:oMath>
                </a14:m>
                <a:r>
                  <a:rPr lang="de-DE" sz="2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8A2EC-C9FE-05DF-57D5-DB062619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18" y="1287616"/>
                <a:ext cx="6112764" cy="3911776"/>
              </a:xfrm>
              <a:prstGeom prst="rect">
                <a:avLst/>
              </a:prstGeom>
              <a:blipFill>
                <a:blip r:embed="rId3"/>
                <a:stretch>
                  <a:fillRect t="-1090" b="-3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Kettenregel und ihre Anwendung auf zusammengesetzte Polynomfunktionen</vt:lpstr>
      <vt:lpstr>Ableitung der Funktion f(x)=〖(x+1)〗^2</vt:lpstr>
      <vt:lpstr>Kettenregel:</vt:lpstr>
      <vt:lpstr>Kettenregel:</vt:lpstr>
      <vt:lpstr>Kettenregel:</vt:lpstr>
      <vt:lpstr>Beispiel: 〖f(x)=(2x+3)〗^4</vt:lpstr>
      <vt:lpstr>Aufgabe: 〖f(x)=(x^2+1)〗^9⇒f^′ (x)=?  </vt:lpstr>
      <vt:lpstr>Aufgabe :  f(x) =   (3x^2 - 2x + 5)^4⇒f^′ (x)=?" "  </vt:lpstr>
      <vt:lpstr>Aufgaben: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Alper Korkmaz</dc:creator>
  <cp:lastModifiedBy>Alper Korkmaz</cp:lastModifiedBy>
  <cp:revision>22</cp:revision>
  <dcterms:created xsi:type="dcterms:W3CDTF">2024-11-28T14:01:11Z</dcterms:created>
  <dcterms:modified xsi:type="dcterms:W3CDTF">2024-11-29T06:02:54Z</dcterms:modified>
</cp:coreProperties>
</file>