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0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30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37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112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013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16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1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95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89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05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45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30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51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47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2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07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90048-3A44-4630-9B02-A0FF89BCC819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5B5D0A-621A-4283-A7A1-B9530FBFA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72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F0F6-E2E4-A1CF-CCA5-4F08DB8AD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INNER 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CFF52-B3D7-B9E0-D8B9-6932896D1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NASA-Datenbank</a:t>
            </a:r>
          </a:p>
        </p:txBody>
      </p:sp>
    </p:spTree>
    <p:extLst>
      <p:ext uri="{BB962C8B-B14F-4D97-AF65-F5344CB8AC3E}">
        <p14:creationId xmlns:p14="http://schemas.microsoft.com/office/powerpoint/2010/main" val="223427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90E9-571F-E98F-FAC5-BC93DC85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144"/>
          </a:xfrm>
        </p:spPr>
        <p:txBody>
          <a:bodyPr/>
          <a:lstStyle/>
          <a:p>
            <a:r>
              <a:rPr lang="de-DE" sz="1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Ich brauche </a:t>
            </a:r>
            <a:r>
              <a:rPr lang="de-DE" sz="1800" u="sng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die Namen der Raumschiffe</a:t>
            </a:r>
            <a:r>
              <a:rPr lang="de-DE" sz="1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, </a:t>
            </a:r>
            <a:r>
              <a:rPr lang="de-DE" sz="1800" u="sng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die zu den einzelnen Missionen gehören</a:t>
            </a:r>
            <a:r>
              <a:rPr lang="de-DE" sz="1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. Was kann ich tun, um diese Informationen zusammenzusehen?</a:t>
            </a:r>
            <a:endParaRPr lang="de-DE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97C9B-E5D3-71E2-051A-278241AE3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98" y="2044567"/>
            <a:ext cx="8027469" cy="3797968"/>
          </a:xfrm>
        </p:spPr>
      </p:pic>
      <p:pic>
        <p:nvPicPr>
          <p:cNvPr id="22" name="Picture 2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8493B61-D98C-01B2-0751-B1BFEDEFB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16" y="90397"/>
            <a:ext cx="3010167" cy="3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1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56F6A14-A4A6-E379-DC5E-252147DD2EAE}"/>
              </a:ext>
            </a:extLst>
          </p:cNvPr>
          <p:cNvSpPr/>
          <p:nvPr/>
        </p:nvSpPr>
        <p:spPr>
          <a:xfrm>
            <a:off x="1014984" y="1463040"/>
            <a:ext cx="7690104" cy="2459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A63517-C416-DFFD-B703-048C8B351E61}"/>
              </a:ext>
            </a:extLst>
          </p:cNvPr>
          <p:cNvSpPr/>
          <p:nvPr/>
        </p:nvSpPr>
        <p:spPr>
          <a:xfrm>
            <a:off x="1014984" y="1463040"/>
            <a:ext cx="7690104" cy="2459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8B9C-0960-3E18-30BB-81916BBB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600"/>
            <a:ext cx="10066866" cy="621791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</a:t>
            </a:r>
            <a:r>
              <a:rPr lang="de-D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Der INNER JOIN dient dazu, Datensätze aus zwei oder mehreren Tabellen miteinader zu verknüpfen: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Struktur und Syntax: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spalte1, spalte2, …</a:t>
            </a:r>
            <a:endParaRPr lang="de-D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GB" b="1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tabelle1</a:t>
            </a:r>
            <a:r>
              <a:rPr lang="en-GB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de-D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</a:t>
            </a:r>
            <a:r>
              <a:rPr lang="de-DE" b="1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tabelle2 </a:t>
            </a:r>
            <a:endParaRPr lang="de-DE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</a:t>
            </a:r>
            <a:r>
              <a:rPr lang="de-DE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b="1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tabelle1</a:t>
            </a:r>
            <a:r>
              <a:rPr lang="de-DE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.schluessel(gemeinsam) </a:t>
            </a:r>
            <a:r>
              <a:rPr lang="de-DE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de-DE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b="1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tabelle2</a:t>
            </a:r>
            <a:r>
              <a:rPr lang="de-DE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.schluessel(gemeinsam)</a:t>
            </a:r>
            <a:endParaRPr lang="de-D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Filterungsbedingungen</a:t>
            </a:r>
            <a:endParaRPr lang="de-D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ist üblich, </a:t>
            </a:r>
            <a:r>
              <a:rPr lang="de-DE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Aliasnamen</a:t>
            </a:r>
            <a:r>
              <a:rPr lang="de-D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zu verwenden, um die Lesbarkeit komplexer SQL-Abfragen zu verbessern, z.B. </a:t>
            </a:r>
            <a:r>
              <a:rPr lang="de-DE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statt die Tabellenname </a:t>
            </a:r>
            <a:r>
              <a:rPr lang="de-DE" kern="100" dirty="0">
                <a:solidFill>
                  <a:srgbClr val="FF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Raumschiff_fahrzeug </a:t>
            </a:r>
            <a:r>
              <a:rPr lang="de-DE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benuntzt man die Buchstabe </a:t>
            </a:r>
            <a:r>
              <a:rPr lang="de-DE" kern="100" dirty="0">
                <a:solidFill>
                  <a:srgbClr val="FF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„r“</a:t>
            </a:r>
            <a:endParaRPr lang="de-DE" sz="18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74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B32B4-CAE3-B55D-BE44-E8E5CC67B4EF}"/>
              </a:ext>
            </a:extLst>
          </p:cNvPr>
          <p:cNvSpPr txBox="1"/>
          <p:nvPr/>
        </p:nvSpPr>
        <p:spPr>
          <a:xfrm>
            <a:off x="677334" y="1404528"/>
            <a:ext cx="6555570" cy="4755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 zwei Tabellen zu verknüpfen, muss zunächst </a:t>
            </a:r>
            <a:r>
              <a:rPr lang="de-DE" sz="1800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der gemeinsame Schlüssel</a:t>
            </a:r>
            <a:r>
              <a:rPr lang="de-D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identifiziert werden.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Der Fremdschlüssel raumschiff_fahrzeug_id </a:t>
            </a:r>
            <a:r>
              <a:rPr lang="de-D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Mission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de-DE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de-D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referenziert den Primärschlüssel der 	Raumschiff_fahrzeug-Tabelle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mission.name, raumschiff_fahrzeug.name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de-DE" sz="1800" b="1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</a:t>
            </a:r>
            <a:r>
              <a:rPr lang="de-DE" sz="1800" b="1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raumschiff_fahrzeug</a:t>
            </a:r>
            <a:r>
              <a:rPr lang="de-DE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mission.raumschiff_fahrzeug_id = raumschiff_fahrzeug.raumschiff_fahrzeug_id;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dirty="0"/>
              <a:t>Nach der Verknüpfung entsteht </a:t>
            </a:r>
            <a:r>
              <a:rPr lang="de-DE" b="1" u="sng" dirty="0"/>
              <a:t>eine virtuelle Tabelle</a:t>
            </a:r>
            <a:r>
              <a:rPr lang="de-DE" dirty="0"/>
              <a:t>, die alle Spalten der verknüpften Tabellen enthält.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418E6-F698-18B0-9111-297746E2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448"/>
          </a:xfrm>
        </p:spPr>
        <p:txBody>
          <a:bodyPr>
            <a:normAutofit fontScale="90000"/>
          </a:bodyPr>
          <a:lstStyle/>
          <a:p>
            <a:r>
              <a:rPr lang="de-DE" sz="2200" kern="10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Ich möchte die Liste aller Missionen und die Namen der zugehörigen Raumschiffe.</a:t>
            </a:r>
            <a:b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172EF7-36F8-DB9F-B7B6-C645E6E2DBFF}"/>
              </a:ext>
            </a:extLst>
          </p:cNvPr>
          <p:cNvGrpSpPr/>
          <p:nvPr/>
        </p:nvGrpSpPr>
        <p:grpSpPr>
          <a:xfrm>
            <a:off x="7635544" y="2189145"/>
            <a:ext cx="4296237" cy="3699862"/>
            <a:chOff x="7513150" y="1323600"/>
            <a:chExt cx="4296237" cy="3699862"/>
          </a:xfrm>
        </p:grpSpPr>
        <p:pic>
          <p:nvPicPr>
            <p:cNvPr id="11" name="Picture 10" descr="A diagram with text and a line&#10;&#10;Description automatically generated with medium confidence">
              <a:extLst>
                <a:ext uri="{FF2B5EF4-FFF2-40B4-BE49-F238E27FC236}">
                  <a16:creationId xmlns:a16="http://schemas.microsoft.com/office/drawing/2014/main" id="{E90CE1D4-3F67-15BF-CBD5-99BE4179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150" y="1323600"/>
              <a:ext cx="4296237" cy="213379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D81FEBE-896E-2B73-1D76-173CD71C28F9}"/>
                </a:ext>
              </a:extLst>
            </p:cNvPr>
            <p:cNvSpPr/>
            <p:nvPr/>
          </p:nvSpPr>
          <p:spPr>
            <a:xfrm>
              <a:off x="9026101" y="4252318"/>
              <a:ext cx="1472184" cy="77114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Ziel Spalten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960451F-2CA4-1A5C-6C44-5E7857A75005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8243227" y="3256040"/>
              <a:ext cx="1518966" cy="99627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4D4174-928A-9B4B-50EC-104804A753F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9762193" y="2461112"/>
              <a:ext cx="584154" cy="17912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54B9F79-65BA-E872-E685-7B789E6FCCD0}"/>
              </a:ext>
            </a:extLst>
          </p:cNvPr>
          <p:cNvGrpSpPr/>
          <p:nvPr/>
        </p:nvGrpSpPr>
        <p:grpSpPr>
          <a:xfrm>
            <a:off x="9103768" y="964937"/>
            <a:ext cx="1691109" cy="1908656"/>
            <a:chOff x="4697519" y="2870468"/>
            <a:chExt cx="1691109" cy="190865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495D6A8-44EA-76A0-CA57-F6EA13696422}"/>
                </a:ext>
              </a:extLst>
            </p:cNvPr>
            <p:cNvSpPr/>
            <p:nvPr/>
          </p:nvSpPr>
          <p:spPr>
            <a:xfrm>
              <a:off x="4697519" y="2870468"/>
              <a:ext cx="1691109" cy="77114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Der gemeinsame Schlüssel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6C5658A-4C8D-FF69-03F6-9109B900370C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4742246" y="3641612"/>
              <a:ext cx="800828" cy="86206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76F2BF0-9D03-8F4A-CE1D-BD093C120048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5543074" y="3641612"/>
              <a:ext cx="742187" cy="113751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2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D9D-D101-2C74-DCE4-1208A23C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0" y="156238"/>
            <a:ext cx="10606362" cy="171828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DE" sz="18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 virtuelle Tabelle enthält nun die Spalten aus </a:t>
            </a:r>
            <a:r>
              <a:rPr lang="de-DE" sz="1800" b="1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</a:t>
            </a:r>
            <a:r>
              <a:rPr lang="de-DE" sz="18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und </a:t>
            </a:r>
            <a:r>
              <a:rPr lang="de-DE" sz="1800" b="1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raumschiff_fahrzeug</a:t>
            </a:r>
            <a:r>
              <a:rPr lang="de-DE" sz="18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de-DE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DE" sz="5400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82DB9-5A4D-F344-35B3-EA5607762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63" y="591622"/>
            <a:ext cx="11738067" cy="486542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B71A76-A19E-B60F-9F1E-F1E61D221125}"/>
              </a:ext>
            </a:extLst>
          </p:cNvPr>
          <p:cNvSpPr/>
          <p:nvPr/>
        </p:nvSpPr>
        <p:spPr>
          <a:xfrm>
            <a:off x="5098021" y="591622"/>
            <a:ext cx="2887579" cy="48076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1D802-1950-60F1-B972-2A19ABD34966}"/>
              </a:ext>
            </a:extLst>
          </p:cNvPr>
          <p:cNvSpPr txBox="1"/>
          <p:nvPr/>
        </p:nvSpPr>
        <p:spPr>
          <a:xfrm>
            <a:off x="442762" y="5501433"/>
            <a:ext cx="10365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diesem Fall wählen wir nur zwei Spalten aus:</a:t>
            </a:r>
            <a:br>
              <a:rPr lang="de-DE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DE" sz="18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 </a:t>
            </a:r>
            <a:r>
              <a:rPr lang="de-DE" sz="1800" b="1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Missionsnamen</a:t>
            </a:r>
            <a:r>
              <a:rPr lang="de-DE" sz="18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aus der Tabelle </a:t>
            </a:r>
            <a:r>
              <a:rPr lang="de-DE" sz="1800" b="1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</a:t>
            </a:r>
            <a:r>
              <a:rPr lang="de-DE" sz="18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de-DE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DE" sz="18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 </a:t>
            </a:r>
            <a:r>
              <a:rPr lang="de-DE" sz="1800" b="1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Namen des Raumschiffs</a:t>
            </a:r>
            <a:r>
              <a:rPr lang="de-DE" sz="18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aus der Tabelle </a:t>
            </a:r>
            <a:r>
              <a:rPr lang="de-DE" sz="1800" b="1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raumschiff_fahrzeug</a:t>
            </a:r>
            <a:r>
              <a:rPr lang="de-DE" sz="18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6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3A6A-D892-EBD1-1567-9D99CC8E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28600"/>
            <a:ext cx="10904727" cy="566928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chemeClr val="tx2">
                    <a:lumMod val="75000"/>
                  </a:schemeClr>
                </a:solidFill>
              </a:rPr>
              <a:t>SQL-verbesserte Version der Abfrage unter Verwendung von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6834-93CD-F580-6778-E37779F4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58183"/>
            <a:ext cx="6528138" cy="204825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r>
              <a:rPr lang="en-GB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GB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.name AS </a:t>
            </a:r>
            <a:r>
              <a:rPr lang="en-GB" sz="2000" b="1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</a:t>
            </a:r>
            <a:r>
              <a:rPr lang="en-GB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000" b="1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GB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.name AS </a:t>
            </a:r>
            <a:r>
              <a:rPr lang="en-GB" sz="2000" b="1" kern="1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raumschiff</a:t>
            </a:r>
            <a:r>
              <a:rPr lang="en-GB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de-DE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  m</a:t>
            </a:r>
            <a:endParaRPr lang="de-DE" sz="20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</a:t>
            </a:r>
            <a:r>
              <a:rPr lang="de-DE" sz="2000" b="1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raumschiff_fahrzeug r  </a:t>
            </a:r>
            <a:endParaRPr lang="de-DE" sz="20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</a:t>
            </a:r>
            <a:r>
              <a:rPr lang="de-DE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de-DE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.raumschiff_fahrzeug_id = </a:t>
            </a:r>
            <a:r>
              <a:rPr lang="de-DE" sz="2000" b="1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de-DE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.raumschiff_fahrzeug_id;</a:t>
            </a: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A8DD95-62EB-2BB8-631C-DBBA9F845666}"/>
              </a:ext>
            </a:extLst>
          </p:cNvPr>
          <p:cNvSpPr txBox="1">
            <a:spLocks/>
          </p:cNvSpPr>
          <p:nvPr/>
        </p:nvSpPr>
        <p:spPr>
          <a:xfrm>
            <a:off x="609939" y="969264"/>
            <a:ext cx="6595534" cy="2048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n-GB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r>
              <a:rPr lang="en-GB" b="1" kern="100" dirty="0">
                <a:solidFill>
                  <a:srgbClr val="FF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</a:t>
            </a:r>
            <a:r>
              <a:rPr lang="en-GB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.name, </a:t>
            </a:r>
            <a:r>
              <a:rPr lang="en-GB" b="1" kern="100" dirty="0">
                <a:solidFill>
                  <a:srgbClr val="00B0F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raumschiff_fahrzeug</a:t>
            </a:r>
            <a:r>
              <a:rPr lang="en-GB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.name</a:t>
            </a:r>
            <a:endParaRPr lang="de-DE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de-DE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de-DE" b="1" kern="100" dirty="0">
                <a:solidFill>
                  <a:srgbClr val="FF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</a:t>
            </a:r>
            <a:endParaRPr lang="de-DE" kern="100" dirty="0">
              <a:solidFill>
                <a:srgbClr val="FF0000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de-DE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</a:t>
            </a:r>
            <a:r>
              <a:rPr lang="de-DE" b="1" kern="100" dirty="0">
                <a:solidFill>
                  <a:srgbClr val="00B0F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raumschiff_fahrzeug   </a:t>
            </a:r>
            <a:endParaRPr lang="de-DE" kern="100" dirty="0">
              <a:solidFill>
                <a:srgbClr val="00B0F0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de-DE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</a:t>
            </a:r>
            <a:r>
              <a:rPr lang="de-DE" b="1" kern="100" dirty="0">
                <a:solidFill>
                  <a:srgbClr val="FF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</a:t>
            </a:r>
            <a:r>
              <a:rPr lang="de-DE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.raumschiff_fahrzeug_id = </a:t>
            </a:r>
            <a:r>
              <a:rPr lang="de-DE" b="1" kern="100" dirty="0">
                <a:solidFill>
                  <a:srgbClr val="00B0F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raumschiff_fahrzeug</a:t>
            </a:r>
            <a:r>
              <a:rPr lang="de-DE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.raumschiff_fahrzeug_id;</a:t>
            </a:r>
            <a:endParaRPr lang="de-DE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80F5F-1D5B-5573-6B3D-04B760C1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41" y="719988"/>
            <a:ext cx="2418698" cy="2565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8493A-40EC-474F-8268-9141105F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16" y="3708093"/>
            <a:ext cx="2496949" cy="26069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DACCD1-9B92-91E5-FBDD-CED7E1B7FE0A}"/>
              </a:ext>
            </a:extLst>
          </p:cNvPr>
          <p:cNvSpPr/>
          <p:nvPr/>
        </p:nvSpPr>
        <p:spPr>
          <a:xfrm>
            <a:off x="329184" y="640080"/>
            <a:ext cx="9976104" cy="2852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97E9AB-136B-FA4E-031A-342B790E2821}"/>
              </a:ext>
            </a:extLst>
          </p:cNvPr>
          <p:cNvSpPr/>
          <p:nvPr/>
        </p:nvSpPr>
        <p:spPr>
          <a:xfrm>
            <a:off x="329184" y="3666744"/>
            <a:ext cx="9976104" cy="2852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8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6CED-E44F-3606-A981-584EDC15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609600"/>
            <a:ext cx="5952744" cy="1164336"/>
          </a:xfrm>
        </p:spPr>
        <p:txBody>
          <a:bodyPr>
            <a:normAutofit fontScale="90000"/>
          </a:bodyPr>
          <a:lstStyle/>
          <a:p>
            <a:r>
              <a:rPr lang="de-DE" sz="2200" dirty="0">
                <a:solidFill>
                  <a:schemeClr val="tx1"/>
                </a:solidFill>
              </a:rPr>
              <a:t>AUFGABE: </a:t>
            </a:r>
            <a:r>
              <a:rPr lang="de-DE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Zeige die Namen aller </a:t>
            </a:r>
            <a:r>
              <a:rPr lang="de-DE" sz="2200" b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Astronauten</a:t>
            </a:r>
            <a:r>
              <a:rPr lang="de-DE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zusammen mit der Mission "</a:t>
            </a:r>
            <a:r>
              <a:rPr lang="de-DE" sz="2200" b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Galileo Orbiter</a:t>
            </a:r>
            <a:r>
              <a:rPr lang="de-DE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", an der sie teilgenommen haben. (15 Minuten)</a:t>
            </a:r>
            <a:endParaRPr lang="de-DE" sz="2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4486E-0D17-9AC5-DAB9-1C7D5A7B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133" y="609600"/>
            <a:ext cx="5505450" cy="18895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3CDE6-C3B3-3C05-7FA9-6B957BFA1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" y="2580262"/>
            <a:ext cx="11326839" cy="35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82FB-A5D5-5992-1A40-FFA066B2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 Aufgaben - Nasa Datenbank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6FA9-D1FB-960C-1A3E-B0AD6966D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187311" cy="4476185"/>
          </a:xfrm>
        </p:spPr>
        <p:txBody>
          <a:bodyPr>
            <a:normAutofit fontScale="47500" lnSpcReduction="20000"/>
          </a:bodyPr>
          <a:lstStyle/>
          <a:p>
            <a:pPr marL="457200">
              <a:lnSpc>
                <a:spcPct val="107000"/>
              </a:lnSpc>
            </a:pPr>
            <a:r>
              <a:rPr lang="de-DE" sz="34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de-DE" sz="3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Liste alle Missionen und die Namen der zugehörigen Raumschiffe. </a:t>
            </a:r>
            <a:endParaRPr lang="de-DE" sz="3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de-DE" sz="3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Zeige die Namen aller Astronauten zusammen mit der Mission "Galileo Orbiter", an der sie teilgenommen haben.</a:t>
            </a:r>
            <a:endParaRPr lang="de-DE" sz="3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de-DE" sz="3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Liste alle Astronauten, die an Missionen teilgenommen haben, sortiert nach Nachnamen.</a:t>
            </a:r>
            <a:endParaRPr lang="de-DE" sz="3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de-DE" sz="3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Zeige die Raumschiffe, die vor 1990 hergestellt wurden, zusammen mit den Missionen.</a:t>
            </a:r>
            <a:endParaRPr lang="de-DE" sz="3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de-DE" sz="3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Liste die Astronauten auf, deren Flugstunden 150, 250 oder 350 sind.</a:t>
            </a:r>
            <a:endParaRPr lang="de-DE" sz="3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de-DE" sz="3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Finde alle Missionen, bei denen das Ziel "Space" enthält.</a:t>
            </a:r>
            <a:endParaRPr lang="de-DE" sz="3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de-DE" sz="3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Zeige die Astronauten, die NICHT an Missionen teilgenommen haben.</a:t>
            </a:r>
            <a:endParaRPr lang="de-DE" sz="3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de-DE" sz="3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8. Liste alle Raumschiffe, deren Kapazität mehr als 10 beträgt, zusammen mit den Missionsnamen.</a:t>
            </a:r>
            <a:endParaRPr lang="de-DE" sz="3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de-DE" sz="3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9. Liste die Missionen und Astronauten, deren Flugstunden zwischen 200 und 400 liegen. Sortiere die Datensätze nach flugstunde absteigend</a:t>
            </a:r>
            <a:endParaRPr lang="de-DE" sz="3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de-DE" sz="3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10. Zeige alle Missionen, die zwischen 2015 und 2020 gestartet wurden, zusammen mit den Astronauten.</a:t>
            </a:r>
            <a:endParaRPr lang="de-DE" sz="3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de-DE" sz="3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11. Liste Astronauten und Missionen, deren Ziel "Jupiter" oder "Saturn" ist.</a:t>
            </a:r>
            <a:endParaRPr lang="de-DE" sz="3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2807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Symbol</vt:lpstr>
      <vt:lpstr>Trebuchet MS</vt:lpstr>
      <vt:lpstr>Wingdings 3</vt:lpstr>
      <vt:lpstr>Facet</vt:lpstr>
      <vt:lpstr>INNER JOIN</vt:lpstr>
      <vt:lpstr>Ich brauche die Namen der Raumschiffe, die zu den einzelnen Missionen gehören. Was kann ich tun, um diese Informationen zusammenzusehen?</vt:lpstr>
      <vt:lpstr>PowerPoint Presentation</vt:lpstr>
      <vt:lpstr>Ich möchte die Liste aller Missionen und die Namen der zugehörigen Raumschiffe. </vt:lpstr>
      <vt:lpstr>Die virtuelle Tabelle enthält nun die Spalten aus mission und raumschiff_fahrzeug. </vt:lpstr>
      <vt:lpstr>SQL-verbesserte Version der Abfrage unter Verwendung von ALIAS</vt:lpstr>
      <vt:lpstr>AUFGABE: Zeige die Namen aller Astronauten zusammen mit der Mission "Galileo Orbiter", an der sie teilgenommen haben. (15 Minuten)</vt:lpstr>
      <vt:lpstr>INNER JOIN Aufgaben - Nasa Datenbank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Alper Korkmaz</dc:creator>
  <cp:lastModifiedBy>Alper Korkmaz</cp:lastModifiedBy>
  <cp:revision>3</cp:revision>
  <dcterms:created xsi:type="dcterms:W3CDTF">2024-12-18T19:53:40Z</dcterms:created>
  <dcterms:modified xsi:type="dcterms:W3CDTF">2024-12-19T07:33:25Z</dcterms:modified>
</cp:coreProperties>
</file>