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75" r:id="rId8"/>
    <p:sldId id="276" r:id="rId9"/>
    <p:sldId id="264" r:id="rId10"/>
    <p:sldId id="283" r:id="rId11"/>
    <p:sldId id="282" r:id="rId12"/>
    <p:sldId id="261" r:id="rId13"/>
    <p:sldId id="281" r:id="rId14"/>
    <p:sldId id="263" r:id="rId15"/>
    <p:sldId id="278" r:id="rId16"/>
    <p:sldId id="270" r:id="rId17"/>
    <p:sldId id="279" r:id="rId18"/>
    <p:sldId id="268" r:id="rId19"/>
    <p:sldId id="266" r:id="rId20"/>
    <p:sldId id="262" r:id="rId21"/>
    <p:sldId id="265" r:id="rId22"/>
    <p:sldId id="280" r:id="rId23"/>
    <p:sldId id="272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F28C-02CB-4615-8185-3908517BE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047A5-0E5F-40DC-8614-865165C85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7176-AB4A-45CB-B44E-D04C17E3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728A-A996-41CB-AFC6-AEBD516A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3DF-5F88-4F72-BC56-0945432F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2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58AB-8217-4DAC-A809-98CDEC12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045E9-FD53-49FA-8175-BD015F833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3EB1-2D91-4612-9EF2-9648D52D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630A6-97CA-4428-9580-F71041E9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1DDC2-2E48-4FA3-BBCB-A809B13D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6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71384-97F6-4FB1-A1C4-8C56DFFC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F67CA-A7A9-42B2-8A09-8571FB8F2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5FB3-1C1F-447D-A323-B5210C92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45A5-E1B0-42A0-88D3-9C3B6AE7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E1C5-CE85-4C28-8137-6DD40E17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30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02B9-3007-4EF4-8B78-1ECBDD56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988A-BFFE-4D74-BF95-ED4287D1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7B8A-F328-4B5C-BFC1-7D4E1735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C36A-35D6-4DBE-B21A-73F4A529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72C5-A892-4989-98DC-8058F1B1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8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E183-CFE9-4262-95BF-E0E31050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7054C-C6CA-490D-8F72-8D775C99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D33F-EE66-4A78-8370-09763600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AD85-2B9E-4E05-859C-E4A55405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0794-ACD7-4748-A7C3-8A62BA7E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E7BE-2D55-4B5E-85FF-5E65F1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5A94-D6FF-46B5-85EE-3D6B8FF1E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3FB61-F9B6-458F-9037-62DE19E65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2AAA0-9658-4E4F-B142-0FDFD696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3B784-4425-48F5-A4E6-009C2222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9AAA-AEE1-467D-92D4-E497E3C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44A4-2A00-413A-8350-079E37F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A53C-55EB-4886-87B3-BCCA5017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0677-09DB-4F1E-B4E6-2962D1D1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2D87E-7C0B-45DA-B109-98F33DD26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A75C4-5D9B-4A27-A99A-D703BD6B7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6CC35-7DC1-4ACF-B3F0-703889DA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400B8-781B-417F-AC0D-9DE0211A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4A158-3DEE-4763-91C1-9E0EEFE6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DB2F-F1A9-4478-9912-BF3791E7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9E81C-0561-4F58-BE1C-4F77DC82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10BEB-51FD-4FF7-B33E-461D406F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D1426-3BCE-4CE9-B87A-D3FCE3EA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6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3C4DC-F2FA-4905-AB94-9234F331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F9581-850E-458B-BE87-ECCA57C2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03BCC-5D9E-47CF-9F39-7006E61C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05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CAC6-F6C1-46D9-8635-95D2BD14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4D0-EB58-4620-B73E-9D2714F4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3806E-D496-4511-B5BE-9A7DAE09A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1CF4B-CBE7-4DC4-8CE8-A5EDEBB9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F4F5C-ADC0-4CF8-8DD9-4D258E88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42006-52EC-4B25-869E-44FD4884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23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1C01-77CD-49C3-B7C5-DF840026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C6BE8-9FCF-4A8E-90B1-314AA63C2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2D233-4FBC-4908-9B94-078081E0D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5EE65-993C-475A-B589-4CDF6F3D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12DD7-9868-4F7C-AAE7-9E53F5D6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C63AD-B4BB-46EE-AE1E-83D17A27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36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CF84-7182-4F61-BFF9-9BED9CDC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7E47-1E30-469F-8F9E-E2505715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41FA-9EE7-4613-AA9F-1983D73BE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94D3-6E88-41BF-B6AE-9C9EF80E06BB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FA3A-B370-4A1F-B16B-DB3D2D21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82A4-DE40-42F9-A42C-FE4EF83A0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476C-2380-43DA-BDA9-9165AFDA7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9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ossjoin.co.uk/" TargetMode="External"/><Relationship Id="rId2" Type="http://schemas.openxmlformats.org/officeDocument/2006/relationships/hyperlink" Target="mailto:chris@crossjoin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rossjoin.co.uk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D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4500-8548-419A-BA36-1004CD95B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Dataflows in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8C54C-6DC6-41E1-BA9B-6A6F5DEB0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Webb</a:t>
            </a:r>
          </a:p>
        </p:txBody>
      </p:sp>
    </p:spTree>
    <p:extLst>
      <p:ext uri="{BB962C8B-B14F-4D97-AF65-F5344CB8AC3E}">
        <p14:creationId xmlns:p14="http://schemas.microsoft.com/office/powerpoint/2010/main" val="205365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F0AD-3612-41FC-BA67-54B06A5A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dataflows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9677-D54C-4F95-A205-856012CB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dataflow in a workspace</a:t>
            </a:r>
          </a:p>
          <a:p>
            <a:r>
              <a:rPr lang="en-GB" dirty="0"/>
              <a:t>Create entities in the dataflow using Power Query Online</a:t>
            </a:r>
          </a:p>
          <a:p>
            <a:pPr lvl="1"/>
            <a:r>
              <a:rPr lang="en-GB" dirty="0"/>
              <a:t>Since it is in preview it may be slow/buggy/missing functionality</a:t>
            </a:r>
          </a:p>
          <a:p>
            <a:pPr lvl="1"/>
            <a:r>
              <a:rPr lang="en-GB" dirty="0"/>
              <a:t>Copying and pasting M code from Power BI Desktop into a new blank query may be a better idea for now</a:t>
            </a:r>
          </a:p>
          <a:p>
            <a:r>
              <a:rPr lang="en-GB" dirty="0"/>
              <a:t>Save and close</a:t>
            </a:r>
          </a:p>
          <a:p>
            <a:r>
              <a:rPr lang="en-GB" dirty="0"/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236619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5A26-0DAC-495D-B0BF-2C9D61B9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dataflows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D801-1358-4168-BE95-8F40AF6D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Entities can be consumed in Power BI Desktop by using the “Power BI dataflows” source</a:t>
            </a:r>
          </a:p>
          <a:p>
            <a:r>
              <a:rPr lang="en-GB" dirty="0"/>
              <a:t>You can make your own transformations as normal in the Power Query Editor in Power BI Desktop</a:t>
            </a:r>
          </a:p>
          <a:p>
            <a:r>
              <a:rPr lang="en-GB" dirty="0"/>
              <a:t>Datasets that use entities as a data source can be published to </a:t>
            </a:r>
            <a:r>
              <a:rPr lang="en-GB" b="1" dirty="0"/>
              <a:t>any</a:t>
            </a:r>
            <a:r>
              <a:rPr lang="en-GB" dirty="0"/>
              <a:t> workspace</a:t>
            </a:r>
          </a:p>
          <a:p>
            <a:pPr lvl="1"/>
            <a:r>
              <a:rPr lang="en-GB" dirty="0"/>
              <a:t>Not just the workspace that contains the dataflow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50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6AB0-E569-46CC-A083-CB061CDA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dataflows?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5A26-96CB-4BDB-9E0D-7537C9CF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Not</a:t>
            </a:r>
            <a:r>
              <a:rPr lang="en-GB" dirty="0"/>
              <a:t> a replacement for a data warehouse, but useful when:</a:t>
            </a:r>
          </a:p>
          <a:p>
            <a:pPr lvl="1"/>
            <a:r>
              <a:rPr lang="en-GB" dirty="0"/>
              <a:t>There is no data warehouse in your organisation</a:t>
            </a:r>
          </a:p>
          <a:p>
            <a:pPr lvl="1"/>
            <a:r>
              <a:rPr lang="en-GB" dirty="0"/>
              <a:t>The data warehouse does not contain the data you need</a:t>
            </a:r>
          </a:p>
          <a:p>
            <a:r>
              <a:rPr lang="en-GB" dirty="0"/>
              <a:t>Reduces overall data refresh time:</a:t>
            </a:r>
          </a:p>
          <a:p>
            <a:pPr lvl="1"/>
            <a:r>
              <a:rPr lang="en-GB" dirty="0"/>
              <a:t>Extracting once and re-using multiple times means you only pay the performance price for the initial slow extract once</a:t>
            </a:r>
          </a:p>
          <a:p>
            <a:pPr lvl="1"/>
            <a:r>
              <a:rPr lang="en-GB" dirty="0"/>
              <a:t>Reading data from a dataflow is fast, probably much faster than extracting data from the original source</a:t>
            </a:r>
          </a:p>
          <a:p>
            <a:pPr lvl="1"/>
            <a:r>
              <a:rPr lang="en-GB" dirty="0"/>
              <a:t>Computed entities may be faster than referencing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33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6AC0-874D-4231-B3F4-6E151448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dataflows?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C6C2-E8EF-43F8-9B77-03FCF64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Reduces load on/number of calls to source system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 when refresh could affect the performance of a line-of-business database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 when there is a limit on the number of calls to an API</a:t>
            </a:r>
          </a:p>
          <a:p>
            <a:r>
              <a:rPr lang="en-GB" dirty="0"/>
              <a:t>More consistency between datasets – less chance that different users will make different decisions when preparing data</a:t>
            </a:r>
          </a:p>
          <a:p>
            <a:r>
              <a:rPr lang="en-GB" dirty="0"/>
              <a:t>Share complex M queries that some users would not be able to write</a:t>
            </a:r>
          </a:p>
          <a:p>
            <a:r>
              <a:rPr lang="en-GB" dirty="0"/>
              <a:t>Share tables that have no source, </a:t>
            </a:r>
            <a:r>
              <a:rPr lang="en-GB" dirty="0" err="1"/>
              <a:t>eg</a:t>
            </a:r>
            <a:r>
              <a:rPr lang="en-GB" dirty="0"/>
              <a:t> Date dimensions generated in 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13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AB9B-D4FD-4CE6-9B91-5D9F0CD7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entities (Premium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4460-5FEA-408E-B7FB-02A67B8A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Linked entities let you share data between</a:t>
            </a:r>
          </a:p>
          <a:p>
            <a:pPr lvl="1"/>
            <a:r>
              <a:rPr lang="en-GB" dirty="0"/>
              <a:t>Different dataflows in the same Workspace</a:t>
            </a:r>
          </a:p>
          <a:p>
            <a:pPr lvl="1"/>
            <a:r>
              <a:rPr lang="en-GB" dirty="0"/>
              <a:t>Different dataflows in different Workspaces</a:t>
            </a:r>
          </a:p>
          <a:p>
            <a:r>
              <a:rPr lang="en-GB" b="1" dirty="0"/>
              <a:t>Do not</a:t>
            </a:r>
            <a:r>
              <a:rPr lang="en-GB" dirty="0"/>
              <a:t> duplicate data from the source entity</a:t>
            </a:r>
          </a:p>
          <a:p>
            <a:r>
              <a:rPr lang="en-GB" dirty="0"/>
              <a:t>Specifically: use an existing entity in another workspace as a source</a:t>
            </a:r>
          </a:p>
          <a:p>
            <a:pPr lvl="1"/>
            <a:r>
              <a:rPr lang="en-GB" dirty="0"/>
              <a:t>Uses the same M code a dataset uses to get data from an entity</a:t>
            </a:r>
          </a:p>
          <a:p>
            <a:r>
              <a:rPr lang="en-GB" dirty="0"/>
              <a:t>Linked entities are read-only</a:t>
            </a:r>
          </a:p>
          <a:p>
            <a:pPr lvl="1"/>
            <a:r>
              <a:rPr lang="en-GB" dirty="0"/>
              <a:t>If you want to do further transformations you must create a computed entity</a:t>
            </a:r>
          </a:p>
          <a:p>
            <a:r>
              <a:rPr lang="en-GB" dirty="0"/>
              <a:t>Diagram view makes it easy to see usage of linked entities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61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9AFF2B-356D-4F91-84C3-5FE75B5BAB3C}"/>
              </a:ext>
            </a:extLst>
          </p:cNvPr>
          <p:cNvSpPr/>
          <p:nvPr/>
        </p:nvSpPr>
        <p:spPr>
          <a:xfrm>
            <a:off x="8472246" y="3535878"/>
            <a:ext cx="3396792" cy="30103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A3C3C9-F861-40C3-A06E-A7BB54A105B1}"/>
              </a:ext>
            </a:extLst>
          </p:cNvPr>
          <p:cNvSpPr/>
          <p:nvPr/>
        </p:nvSpPr>
        <p:spPr>
          <a:xfrm>
            <a:off x="4496626" y="3535878"/>
            <a:ext cx="2644470" cy="29733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64F32F-463B-41EA-8E99-64041A145201}"/>
              </a:ext>
            </a:extLst>
          </p:cNvPr>
          <p:cNvSpPr/>
          <p:nvPr/>
        </p:nvSpPr>
        <p:spPr>
          <a:xfrm>
            <a:off x="4478142" y="287518"/>
            <a:ext cx="2644470" cy="314148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44192B5-63FD-4AE4-B08F-C4EEF4199012}"/>
              </a:ext>
            </a:extLst>
          </p:cNvPr>
          <p:cNvSpPr/>
          <p:nvPr/>
        </p:nvSpPr>
        <p:spPr>
          <a:xfrm>
            <a:off x="314226" y="287518"/>
            <a:ext cx="2894029" cy="622169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89CC0F-BDE3-4CC4-9B64-876D2554DA08}"/>
              </a:ext>
            </a:extLst>
          </p:cNvPr>
          <p:cNvSpPr/>
          <p:nvPr/>
        </p:nvSpPr>
        <p:spPr>
          <a:xfrm>
            <a:off x="3250152" y="1835870"/>
            <a:ext cx="1168191" cy="318626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306C9E-640E-4012-AD78-E2BA514081DE}"/>
              </a:ext>
            </a:extLst>
          </p:cNvPr>
          <p:cNvSpPr/>
          <p:nvPr/>
        </p:nvSpPr>
        <p:spPr>
          <a:xfrm>
            <a:off x="8465271" y="169682"/>
            <a:ext cx="3396792" cy="32593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65B4354-3724-40A4-BCDF-386E46F7A251}"/>
              </a:ext>
            </a:extLst>
          </p:cNvPr>
          <p:cNvSpPr/>
          <p:nvPr/>
        </p:nvSpPr>
        <p:spPr>
          <a:xfrm>
            <a:off x="8573328" y="325959"/>
            <a:ext cx="3026004" cy="214224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378C694-091E-401A-8F01-985700D9A203}"/>
              </a:ext>
            </a:extLst>
          </p:cNvPr>
          <p:cNvSpPr/>
          <p:nvPr/>
        </p:nvSpPr>
        <p:spPr>
          <a:xfrm>
            <a:off x="8603920" y="4129013"/>
            <a:ext cx="3026004" cy="1829308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6F8D2-82E2-496B-A373-701463583BBD}"/>
              </a:ext>
            </a:extLst>
          </p:cNvPr>
          <p:cNvSpPr txBox="1"/>
          <p:nvPr/>
        </p:nvSpPr>
        <p:spPr>
          <a:xfrm>
            <a:off x="9076253" y="6509208"/>
            <a:ext cx="21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BI Workspaces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35A9E-F2DE-4B37-8355-3744B9510942}"/>
              </a:ext>
            </a:extLst>
          </p:cNvPr>
          <p:cNvSpPr txBox="1"/>
          <p:nvPr/>
        </p:nvSpPr>
        <p:spPr>
          <a:xfrm>
            <a:off x="1120522" y="6509208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55355-7071-4D6D-99F5-DC75D6722EBB}"/>
              </a:ext>
            </a:extLst>
          </p:cNvPr>
          <p:cNvSpPr txBox="1"/>
          <p:nvPr/>
        </p:nvSpPr>
        <p:spPr>
          <a:xfrm>
            <a:off x="8532546" y="2104468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20941-9004-4A9B-B9CE-27795367537B}"/>
              </a:ext>
            </a:extLst>
          </p:cNvPr>
          <p:cNvSpPr txBox="1"/>
          <p:nvPr/>
        </p:nvSpPr>
        <p:spPr>
          <a:xfrm>
            <a:off x="8540562" y="5624529"/>
            <a:ext cx="10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93DC43-5958-4CC7-8285-40E6B2339726}"/>
              </a:ext>
            </a:extLst>
          </p:cNvPr>
          <p:cNvSpPr/>
          <p:nvPr/>
        </p:nvSpPr>
        <p:spPr>
          <a:xfrm>
            <a:off x="937333" y="1620567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BEB976-D5D9-4F6B-AFCD-3A2B552ECAE2}"/>
              </a:ext>
            </a:extLst>
          </p:cNvPr>
          <p:cNvSpPr/>
          <p:nvPr/>
        </p:nvSpPr>
        <p:spPr>
          <a:xfrm>
            <a:off x="937333" y="1620567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BF543-B446-4CA7-86F0-AD48A5FD7A9A}"/>
              </a:ext>
            </a:extLst>
          </p:cNvPr>
          <p:cNvSpPr txBox="1"/>
          <p:nvPr/>
        </p:nvSpPr>
        <p:spPr>
          <a:xfrm>
            <a:off x="4780123" y="6488668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BI Dataflows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7A3059-5C7C-4EE7-B3FD-0B7BBAAAE4C6}"/>
              </a:ext>
            </a:extLst>
          </p:cNvPr>
          <p:cNvSpPr/>
          <p:nvPr/>
        </p:nvSpPr>
        <p:spPr>
          <a:xfrm>
            <a:off x="7280143" y="1039305"/>
            <a:ext cx="1168191" cy="159313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2DB229-7EF9-42A3-AEE0-3D43ED551E4F}"/>
              </a:ext>
            </a:extLst>
          </p:cNvPr>
          <p:cNvSpPr/>
          <p:nvPr/>
        </p:nvSpPr>
        <p:spPr>
          <a:xfrm>
            <a:off x="4960758" y="4738309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Linked Entity 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F12004-6C70-4333-844C-42FDB6A591C8}"/>
              </a:ext>
            </a:extLst>
          </p:cNvPr>
          <p:cNvSpPr/>
          <p:nvPr/>
        </p:nvSpPr>
        <p:spPr>
          <a:xfrm>
            <a:off x="4960758" y="1120946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Entity X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D67D87-3721-4035-8E63-726B670F111B}"/>
              </a:ext>
            </a:extLst>
          </p:cNvPr>
          <p:cNvSpPr/>
          <p:nvPr/>
        </p:nvSpPr>
        <p:spPr>
          <a:xfrm>
            <a:off x="7237326" y="4031399"/>
            <a:ext cx="1168191" cy="159313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EF42B9-59AF-497F-8525-985AEE3B5B39}"/>
              </a:ext>
            </a:extLst>
          </p:cNvPr>
          <p:cNvCxnSpPr>
            <a:stCxn id="18" idx="2"/>
          </p:cNvCxnSpPr>
          <p:nvPr/>
        </p:nvCxnSpPr>
        <p:spPr>
          <a:xfrm>
            <a:off x="5800377" y="2120187"/>
            <a:ext cx="0" cy="2618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A768EC0-BCC9-49AD-8E67-04C249C3360F}"/>
              </a:ext>
            </a:extLst>
          </p:cNvPr>
          <p:cNvSpPr/>
          <p:nvPr/>
        </p:nvSpPr>
        <p:spPr>
          <a:xfrm>
            <a:off x="4960758" y="1128712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Entity 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3261AE-510F-4342-8889-74598E33E73B}"/>
              </a:ext>
            </a:extLst>
          </p:cNvPr>
          <p:cNvSpPr/>
          <p:nvPr/>
        </p:nvSpPr>
        <p:spPr>
          <a:xfrm>
            <a:off x="4960758" y="4738309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Linked Entity X</a:t>
            </a:r>
          </a:p>
        </p:txBody>
      </p:sp>
    </p:spTree>
    <p:extLst>
      <p:ext uri="{BB962C8B-B14F-4D97-AF65-F5344CB8AC3E}">
        <p14:creationId xmlns:p14="http://schemas.microsoft.com/office/powerpoint/2010/main" val="34179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C 0.04167 -3.7037E-7 -0.03372 0.17801 0.01992 0.19306 C 0.0737 0.20857 0.32318 0.03472 0.32318 0.09028 C 0.32318 0.13218 0.32748 -0.12083 0.33112 -0.0699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9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33047 -0.000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33138 -0.004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8" grpId="0" animBg="1"/>
      <p:bldP spid="23" grpId="0" animBg="1"/>
      <p:bldP spid="23" grpId="1" animBg="1"/>
      <p:bldP spid="24" grpId="0" animBg="1"/>
      <p:bldP spid="2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5B0D-25EB-49C1-A49B-031FC7B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37B9-F01B-4CFF-BF9B-5329413D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Computed entities let entities use other entities as data sources</a:t>
            </a:r>
          </a:p>
          <a:p>
            <a:r>
              <a:rPr lang="en-GB" dirty="0"/>
              <a:t>A bit like referencing – but uses the persisted output of the source entity as the input</a:t>
            </a:r>
          </a:p>
          <a:p>
            <a:pPr lvl="1"/>
            <a:r>
              <a:rPr lang="en-GB" dirty="0"/>
              <a:t>Referencing is still possible between Entities in the same Dataflow – just turn off the “Enable load” option</a:t>
            </a:r>
          </a:p>
          <a:p>
            <a:r>
              <a:rPr lang="en-GB" dirty="0"/>
              <a:t>Useful if:</a:t>
            </a:r>
          </a:p>
          <a:p>
            <a:pPr lvl="1"/>
            <a:r>
              <a:rPr lang="en-GB" dirty="0"/>
              <a:t>You are creating multiple entities within a dataflow from the same raw data, and don’t want to get data from the original data source more than once</a:t>
            </a:r>
          </a:p>
          <a:p>
            <a:pPr lvl="1"/>
            <a:r>
              <a:rPr lang="en-GB" dirty="0"/>
              <a:t>You are hitting problems as a result of the Power Query engine’s habit of requesting data multiple times during a single query execution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39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64F32F-463B-41EA-8E99-64041A145201}"/>
              </a:ext>
            </a:extLst>
          </p:cNvPr>
          <p:cNvSpPr/>
          <p:nvPr/>
        </p:nvSpPr>
        <p:spPr>
          <a:xfrm>
            <a:off x="4478142" y="287518"/>
            <a:ext cx="2644470" cy="6029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44192B5-63FD-4AE4-B08F-C4EEF4199012}"/>
              </a:ext>
            </a:extLst>
          </p:cNvPr>
          <p:cNvSpPr/>
          <p:nvPr/>
        </p:nvSpPr>
        <p:spPr>
          <a:xfrm>
            <a:off x="314226" y="287518"/>
            <a:ext cx="2894029" cy="622169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89CC0F-BDE3-4CC4-9B64-876D2554DA08}"/>
              </a:ext>
            </a:extLst>
          </p:cNvPr>
          <p:cNvSpPr/>
          <p:nvPr/>
        </p:nvSpPr>
        <p:spPr>
          <a:xfrm>
            <a:off x="3250152" y="1835870"/>
            <a:ext cx="1168191" cy="318626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306C9E-640E-4012-AD78-E2BA514081DE}"/>
              </a:ext>
            </a:extLst>
          </p:cNvPr>
          <p:cNvSpPr/>
          <p:nvPr/>
        </p:nvSpPr>
        <p:spPr>
          <a:xfrm>
            <a:off x="8447369" y="287518"/>
            <a:ext cx="3396792" cy="63395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65B4354-3724-40A4-BCDF-386E46F7A251}"/>
              </a:ext>
            </a:extLst>
          </p:cNvPr>
          <p:cNvSpPr/>
          <p:nvPr/>
        </p:nvSpPr>
        <p:spPr>
          <a:xfrm>
            <a:off x="8650664" y="1719213"/>
            <a:ext cx="3026004" cy="3419573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6F8D2-82E2-496B-A373-701463583BBD}"/>
              </a:ext>
            </a:extLst>
          </p:cNvPr>
          <p:cNvSpPr txBox="1"/>
          <p:nvPr/>
        </p:nvSpPr>
        <p:spPr>
          <a:xfrm>
            <a:off x="9076253" y="6509208"/>
            <a:ext cx="21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BI Workspace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35A9E-F2DE-4B37-8355-3744B9510942}"/>
              </a:ext>
            </a:extLst>
          </p:cNvPr>
          <p:cNvSpPr txBox="1"/>
          <p:nvPr/>
        </p:nvSpPr>
        <p:spPr>
          <a:xfrm>
            <a:off x="1120522" y="6509208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55355-7071-4D6D-99F5-DC75D6722EBB}"/>
              </a:ext>
            </a:extLst>
          </p:cNvPr>
          <p:cNvSpPr txBox="1"/>
          <p:nvPr/>
        </p:nvSpPr>
        <p:spPr>
          <a:xfrm>
            <a:off x="8835638" y="2528566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93DC43-5958-4CC7-8285-40E6B2339726}"/>
              </a:ext>
            </a:extLst>
          </p:cNvPr>
          <p:cNvSpPr/>
          <p:nvPr/>
        </p:nvSpPr>
        <p:spPr>
          <a:xfrm>
            <a:off x="937333" y="1620567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BEB976-D5D9-4F6B-AFCD-3A2B552ECAE2}"/>
              </a:ext>
            </a:extLst>
          </p:cNvPr>
          <p:cNvSpPr/>
          <p:nvPr/>
        </p:nvSpPr>
        <p:spPr>
          <a:xfrm>
            <a:off x="937333" y="1620567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BF543-B446-4CA7-86F0-AD48A5FD7A9A}"/>
              </a:ext>
            </a:extLst>
          </p:cNvPr>
          <p:cNvSpPr txBox="1"/>
          <p:nvPr/>
        </p:nvSpPr>
        <p:spPr>
          <a:xfrm>
            <a:off x="4780123" y="6488668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BI Dataflow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7A3059-5C7C-4EE7-B3FD-0B7BBAAAE4C6}"/>
              </a:ext>
            </a:extLst>
          </p:cNvPr>
          <p:cNvSpPr/>
          <p:nvPr/>
        </p:nvSpPr>
        <p:spPr>
          <a:xfrm>
            <a:off x="7200895" y="1835870"/>
            <a:ext cx="1168191" cy="318626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2DB229-7EF9-42A3-AEE0-3D43ED551E4F}"/>
              </a:ext>
            </a:extLst>
          </p:cNvPr>
          <p:cNvSpPr/>
          <p:nvPr/>
        </p:nvSpPr>
        <p:spPr>
          <a:xfrm>
            <a:off x="4921383" y="2897898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Entity 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1B1C2-589D-48F0-855F-046FEB4C27B7}"/>
              </a:ext>
            </a:extLst>
          </p:cNvPr>
          <p:cNvSpPr/>
          <p:nvPr/>
        </p:nvSpPr>
        <p:spPr>
          <a:xfrm>
            <a:off x="4932612" y="4607685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Entity 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A81147-DFD4-43B6-9E11-99E9C361A3D7}"/>
              </a:ext>
            </a:extLst>
          </p:cNvPr>
          <p:cNvCxnSpPr>
            <a:stCxn id="17" idx="2"/>
          </p:cNvCxnSpPr>
          <p:nvPr/>
        </p:nvCxnSpPr>
        <p:spPr>
          <a:xfrm>
            <a:off x="5761002" y="3897139"/>
            <a:ext cx="0" cy="7105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05410C-08D8-4F83-8640-919E0918CBDC}"/>
              </a:ext>
            </a:extLst>
          </p:cNvPr>
          <p:cNvSpPr/>
          <p:nvPr/>
        </p:nvSpPr>
        <p:spPr>
          <a:xfrm>
            <a:off x="4932612" y="4607685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Entity Y</a:t>
            </a:r>
          </a:p>
        </p:txBody>
      </p:sp>
    </p:spTree>
    <p:extLst>
      <p:ext uri="{BB962C8B-B14F-4D97-AF65-F5344CB8AC3E}">
        <p14:creationId xmlns:p14="http://schemas.microsoft.com/office/powerpoint/2010/main" val="25177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C 0.05365 2.22222E-6 -0.00872 0.15416 -0.00703 0.17824 C 0.04701 0.20926 0.25886 0.17801 0.32448 0.1861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16393 4.07407E-6 C 0.23724 4.07407E-6 0.32786 -0.06042 0.32786 -0.10926 L 0.32786 -0.21852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9" grpId="0" animBg="1"/>
      <p:bldP spid="19" grpId="1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60D0-C4F7-451E-878F-89D1DFE8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90C0-763A-415B-AE04-FFE63F8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Dataflows can be refreshed manually or on a schedule</a:t>
            </a:r>
          </a:p>
          <a:p>
            <a:r>
              <a:rPr lang="en-GB" dirty="0"/>
              <a:t>Entities in dataflows stored in a Premium capacity can use incremental refresh</a:t>
            </a:r>
          </a:p>
          <a:p>
            <a:pPr lvl="1"/>
            <a:r>
              <a:rPr lang="en-GB" dirty="0"/>
              <a:t>Great for data warehouse style refresh scenarios</a:t>
            </a:r>
          </a:p>
          <a:p>
            <a:pPr lvl="1"/>
            <a:r>
              <a:rPr lang="en-GB" dirty="0"/>
              <a:t>But how do I just add new data onto my existing data…?</a:t>
            </a:r>
          </a:p>
          <a:p>
            <a:r>
              <a:rPr lang="en-GB" dirty="0"/>
              <a:t>Linked entities in the same workspace are automatically refreshed when the source dataflow is refreshed</a:t>
            </a:r>
          </a:p>
          <a:p>
            <a:r>
              <a:rPr lang="en-GB" dirty="0"/>
              <a:t>Linked entities in different workspaces are not automatically refreshed when the source dataflow is refreshed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27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E901-9EC6-4D7A-B403-412B14B8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3FD9-2B87-48D1-A7AA-7874DEAF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BI Premium users will soon get extra AI/machine learning features for data preparation</a:t>
            </a:r>
          </a:p>
          <a:p>
            <a:r>
              <a:rPr lang="en-GB" dirty="0"/>
              <a:t>Another separate workload inside your Premium capacity</a:t>
            </a:r>
          </a:p>
          <a:p>
            <a:r>
              <a:rPr lang="en-GB" dirty="0"/>
              <a:t>These include:</a:t>
            </a:r>
          </a:p>
          <a:p>
            <a:pPr lvl="1"/>
            <a:r>
              <a:rPr lang="en-GB" dirty="0"/>
              <a:t>Call Cognitive Services functions (</a:t>
            </a:r>
            <a:r>
              <a:rPr lang="en-GB" dirty="0" err="1"/>
              <a:t>eg</a:t>
            </a:r>
            <a:r>
              <a:rPr lang="en-GB" dirty="0"/>
              <a:t> detect sentiment, language, tag images) as steps in a query</a:t>
            </a:r>
          </a:p>
          <a:p>
            <a:pPr lvl="1"/>
            <a:r>
              <a:rPr lang="en-GB" dirty="0"/>
              <a:t>Creation and training of simple machine learning models (Binary Prediction, Classification, Regression, Forecasting)</a:t>
            </a:r>
          </a:p>
          <a:p>
            <a:pPr lvl="1"/>
            <a:r>
              <a:rPr lang="en-GB" dirty="0"/>
              <a:t>Call machine learning models built in Azure Machine Learning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0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92B-E078-46EA-8AA4-B5C6B408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BC08-3304-41C6-BADE-9DE40D4A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472" indent="-571472"/>
            <a:r>
              <a:rPr lang="en-GB" sz="2400" b="1" dirty="0"/>
              <a:t>Chris Webb</a:t>
            </a:r>
          </a:p>
          <a:p>
            <a:pPr lvl="2"/>
            <a:r>
              <a:rPr lang="en-GB" dirty="0"/>
              <a:t>Email: </a:t>
            </a:r>
            <a:r>
              <a:rPr lang="en-GB" dirty="0">
                <a:hlinkClick r:id="rId2"/>
              </a:rPr>
              <a:t>chris@crossjoin.co.uk</a:t>
            </a:r>
            <a:endParaRPr lang="en-GB" dirty="0"/>
          </a:p>
          <a:p>
            <a:pPr lvl="2"/>
            <a:r>
              <a:rPr lang="en-GB" dirty="0"/>
              <a:t>Twitter @</a:t>
            </a:r>
            <a:r>
              <a:rPr lang="en-GB" dirty="0" err="1"/>
              <a:t>cwebb_bi</a:t>
            </a:r>
            <a:endParaRPr lang="en-GB" sz="2400" dirty="0"/>
          </a:p>
          <a:p>
            <a:pPr marL="571472" indent="-571472"/>
            <a:r>
              <a:rPr lang="en-GB" sz="2400" dirty="0"/>
              <a:t>Power BI/Analysis Services consultant and trainer: </a:t>
            </a:r>
            <a:r>
              <a:rPr lang="en-GB" sz="2400" dirty="0">
                <a:hlinkClick r:id="rId3"/>
              </a:rPr>
              <a:t>www.crossjoin.co.uk</a:t>
            </a:r>
            <a:r>
              <a:rPr lang="en-GB" sz="2400" dirty="0"/>
              <a:t>  </a:t>
            </a:r>
          </a:p>
          <a:p>
            <a:pPr marL="571472" indent="-571472"/>
            <a:r>
              <a:rPr lang="en-GB" sz="2400" dirty="0"/>
              <a:t>Author/co-author of several books and white papers: </a:t>
            </a:r>
          </a:p>
          <a:p>
            <a:pPr lvl="2"/>
            <a:r>
              <a:rPr lang="en-GB" dirty="0"/>
              <a:t>MDX Solutions</a:t>
            </a:r>
          </a:p>
          <a:p>
            <a:pPr lvl="2"/>
            <a:r>
              <a:rPr lang="en-GB" dirty="0"/>
              <a:t>Expert Cube Development with SSAS 2008/2012</a:t>
            </a:r>
          </a:p>
          <a:p>
            <a:pPr lvl="2"/>
            <a:r>
              <a:rPr lang="en-GB" dirty="0"/>
              <a:t>Analysis Services 2012: The BISM Tabular Model</a:t>
            </a:r>
          </a:p>
          <a:p>
            <a:pPr lvl="2"/>
            <a:r>
              <a:rPr lang="en-GB" dirty="0"/>
              <a:t>Power Query for Power BI and Excel</a:t>
            </a:r>
          </a:p>
          <a:p>
            <a:pPr lvl="2"/>
            <a:r>
              <a:rPr lang="en-GB" dirty="0"/>
              <a:t>Planning a Power BI enterprise deployment (Microsoft white paper)</a:t>
            </a:r>
          </a:p>
          <a:p>
            <a:pPr marL="571472" indent="-571472"/>
            <a:r>
              <a:rPr lang="en-GB" sz="2400" dirty="0"/>
              <a:t>Microsoft Data Platform MVP</a:t>
            </a:r>
          </a:p>
          <a:p>
            <a:pPr marL="571472" indent="-571472"/>
            <a:r>
              <a:rPr lang="en-GB" sz="2400" dirty="0"/>
              <a:t>Blogger: </a:t>
            </a:r>
            <a:r>
              <a:rPr lang="en-GB" sz="2400" dirty="0">
                <a:hlinkClick r:id="rId4"/>
              </a:rPr>
              <a:t>http://blog.crossjoin.co.uk</a:t>
            </a:r>
            <a:r>
              <a:rPr lang="en-GB" sz="2400" dirty="0"/>
              <a:t>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51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5FB2-1F3B-4A14-A62D-235D3F20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FEFA-24AC-4B12-91AE-27F6E165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Entities are stored in one or more CSV files</a:t>
            </a:r>
          </a:p>
          <a:p>
            <a:r>
              <a:rPr lang="en-GB" dirty="0"/>
              <a:t>There is also JSON metadata file for the dataflow</a:t>
            </a:r>
          </a:p>
          <a:p>
            <a:r>
              <a:rPr lang="en-GB" dirty="0"/>
              <a:t>The format is defined by the Common Data Model specification</a:t>
            </a:r>
          </a:p>
          <a:p>
            <a:r>
              <a:rPr lang="en-GB" dirty="0"/>
              <a:t>Everything is stored in Azure Data Lake Gen2 Storage</a:t>
            </a:r>
          </a:p>
          <a:p>
            <a:pPr lvl="1"/>
            <a:r>
              <a:rPr lang="en-GB" dirty="0"/>
              <a:t>By default this is owned and managed by Power BI, so you don’t see it</a:t>
            </a:r>
          </a:p>
          <a:p>
            <a:r>
              <a:rPr lang="en-GB" dirty="0"/>
              <a:t>Storage limits:</a:t>
            </a:r>
          </a:p>
          <a:p>
            <a:pPr lvl="1"/>
            <a:r>
              <a:rPr lang="en-GB" dirty="0"/>
              <a:t>Pro users: 10GB per user</a:t>
            </a:r>
          </a:p>
          <a:p>
            <a:pPr lvl="1"/>
            <a:r>
              <a:rPr lang="en-GB" dirty="0"/>
              <a:t>Premium users: 100TB per capacity</a:t>
            </a:r>
          </a:p>
          <a:p>
            <a:r>
              <a:rPr lang="en-GB" dirty="0"/>
              <a:t>You can also bring your own Azure storage, which allows for:</a:t>
            </a:r>
          </a:p>
          <a:p>
            <a:pPr lvl="1"/>
            <a:r>
              <a:rPr lang="en-GB" dirty="0"/>
              <a:t>Larger data volumes</a:t>
            </a:r>
          </a:p>
          <a:p>
            <a:pPr lvl="1"/>
            <a:r>
              <a:rPr lang="en-GB" dirty="0"/>
              <a:t>Access to this data by other services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73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1A49-3BFA-44E7-8484-9F49962A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Data Model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8197-6C83-48A3-99F0-7B308D47C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Common Data Model provides a:</a:t>
            </a:r>
          </a:p>
          <a:p>
            <a:pPr lvl="1"/>
            <a:r>
              <a:rPr lang="en-GB" dirty="0"/>
              <a:t>Simple, consistent way of describing data</a:t>
            </a:r>
          </a:p>
          <a:p>
            <a:pPr lvl="1"/>
            <a:r>
              <a:rPr lang="en-GB" dirty="0"/>
              <a:t>Common, extensible schema for business entities</a:t>
            </a:r>
          </a:p>
          <a:p>
            <a:r>
              <a:rPr lang="en-GB" dirty="0"/>
              <a:t>Dataflow output is stored in CDM format</a:t>
            </a:r>
          </a:p>
          <a:p>
            <a:r>
              <a:rPr lang="en-GB" dirty="0"/>
              <a:t>Dataflow entities can be mapped to CDM Entities</a:t>
            </a:r>
          </a:p>
          <a:p>
            <a:r>
              <a:rPr lang="en-GB" dirty="0"/>
              <a:t>Joint initiative between Microsoft, Adobe and SAP</a:t>
            </a:r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https://github.com/Microsoft/CDM</a:t>
            </a:r>
            <a:r>
              <a:rPr lang="en-GB" dirty="0"/>
              <a:t>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401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E856-D08D-4EF5-830A-456851D6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Data Model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F451-019C-40F4-B2BA-8177B469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 is make it easy to share data between multiple services</a:t>
            </a:r>
          </a:p>
          <a:p>
            <a:r>
              <a:rPr lang="en-GB" dirty="0"/>
              <a:t>Other applications and services are able to:</a:t>
            </a:r>
          </a:p>
          <a:p>
            <a:pPr lvl="1"/>
            <a:r>
              <a:rPr lang="en-GB" dirty="0"/>
              <a:t>Read data from entities created by Power BI Dataflows</a:t>
            </a:r>
          </a:p>
          <a:p>
            <a:pPr lvl="1"/>
            <a:r>
              <a:rPr lang="en-GB" dirty="0"/>
              <a:t>Output data to CDM folders which can then be attached as Dataflows by Power BI users</a:t>
            </a:r>
          </a:p>
          <a:p>
            <a:r>
              <a:rPr lang="en-GB" dirty="0"/>
              <a:t>Integration planned with Azure Data Factory, Azure SQL DW, Azure Machine Learning and Azure Databricks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61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90E3-BEB8-4337-8C5C-F769A7A6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68F8-51A5-4DA5-A700-7E75903FF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Dataflows are for end-users, or at least power-users</a:t>
            </a:r>
          </a:p>
          <a:p>
            <a:r>
              <a:rPr lang="en-GB" dirty="0"/>
              <a:t>But will these users plan ahead enough in order to use them?</a:t>
            </a:r>
          </a:p>
          <a:p>
            <a:r>
              <a:rPr lang="en-GB" dirty="0"/>
              <a:t>User education will be key:</a:t>
            </a:r>
          </a:p>
          <a:p>
            <a:pPr lvl="1"/>
            <a:r>
              <a:rPr lang="en-GB" dirty="0"/>
              <a:t>Create some dataflows for them to use and learn from</a:t>
            </a:r>
          </a:p>
          <a:p>
            <a:pPr lvl="1"/>
            <a:r>
              <a:rPr lang="en-GB" dirty="0"/>
              <a:t>Look at existing datasets for duplicated tables and help users to refactor to use dataflows</a:t>
            </a:r>
          </a:p>
          <a:p>
            <a:pPr lvl="1"/>
            <a:r>
              <a:rPr lang="en-GB" dirty="0"/>
              <a:t>Look at dataset refresh times and see if dataflows might help</a:t>
            </a:r>
          </a:p>
          <a:p>
            <a:r>
              <a:rPr lang="en-GB" dirty="0"/>
              <a:t>Restricting access to data sources might encourage more use of dataflows?</a:t>
            </a:r>
          </a:p>
        </p:txBody>
      </p:sp>
    </p:spTree>
    <p:extLst>
      <p:ext uri="{BB962C8B-B14F-4D97-AF65-F5344CB8AC3E}">
        <p14:creationId xmlns:p14="http://schemas.microsoft.com/office/powerpoint/2010/main" val="391120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E1FD-415C-44D7-B496-919AAE88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53F2-0804-43FD-8844-4BFB17C1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Query Online (as used by dataflows) will be functionally equivalent to Power Query in Power BI Desktop</a:t>
            </a:r>
          </a:p>
          <a:p>
            <a:r>
              <a:rPr lang="en-GB" dirty="0"/>
              <a:t>Performance and scalability enhancements for working with large data volumes</a:t>
            </a:r>
          </a:p>
          <a:p>
            <a:r>
              <a:rPr lang="en-GB" dirty="0"/>
              <a:t>Ability to refresh dataset after a dataflow it depends on has refreshed</a:t>
            </a:r>
          </a:p>
          <a:p>
            <a:r>
              <a:rPr lang="en-GB" dirty="0"/>
              <a:t>Ability to create dataflows though the API</a:t>
            </a:r>
          </a:p>
          <a:p>
            <a:r>
              <a:rPr lang="en-GB" dirty="0"/>
              <a:t>Lots of interesting features in the CDM specification…?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7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58B-FD33-4E2E-B742-FF75B8F9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789F-A824-4646-86C8-FCDC80AA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dataflows?</a:t>
            </a:r>
          </a:p>
          <a:p>
            <a:r>
              <a:rPr lang="en-GB" dirty="0"/>
              <a:t>Configuring, creating and consuming dataflows</a:t>
            </a:r>
          </a:p>
          <a:p>
            <a:r>
              <a:rPr lang="en-GB" dirty="0"/>
              <a:t>Why use dataflows?</a:t>
            </a:r>
          </a:p>
          <a:p>
            <a:r>
              <a:rPr lang="en-GB" dirty="0"/>
              <a:t>Linked and computed entities</a:t>
            </a:r>
          </a:p>
          <a:p>
            <a:r>
              <a:rPr lang="en-GB" dirty="0"/>
              <a:t>AI features in dataflows</a:t>
            </a:r>
          </a:p>
          <a:p>
            <a:r>
              <a:rPr lang="en-GB" dirty="0"/>
              <a:t>Dataflows and the Common Data Model</a:t>
            </a:r>
          </a:p>
          <a:p>
            <a:r>
              <a:rPr lang="en-GB" dirty="0"/>
              <a:t>Roadmap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43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6D79-28F6-4B8B-9291-DFDBBEC0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dataflows?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0396-A05F-4796-B18A-2AC81DA1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Dataflows are a self-service ETL tool in the Power BI cloud service</a:t>
            </a:r>
          </a:p>
          <a:p>
            <a:pPr lvl="1"/>
            <a:r>
              <a:rPr lang="en-GB" dirty="0"/>
              <a:t>Not Azure Data Factory</a:t>
            </a:r>
          </a:p>
          <a:p>
            <a:pPr lvl="1"/>
            <a:r>
              <a:rPr lang="en-GB" dirty="0"/>
              <a:t>Not Microsoft Flow</a:t>
            </a:r>
          </a:p>
          <a:p>
            <a:r>
              <a:rPr lang="en-GB" dirty="0"/>
              <a:t>Effectively: Power Query in the cloud/in the browser plus a lot more</a:t>
            </a:r>
          </a:p>
          <a:p>
            <a:r>
              <a:rPr lang="en-GB" dirty="0"/>
              <a:t>They split the extraction and preparation of data away from Power BI datasets</a:t>
            </a:r>
          </a:p>
          <a:p>
            <a:r>
              <a:rPr lang="en-GB" dirty="0"/>
              <a:t>They allow for sharing of tables of data between datasets</a:t>
            </a:r>
          </a:p>
          <a:p>
            <a:r>
              <a:rPr lang="en-GB" dirty="0"/>
              <a:t>They </a:t>
            </a:r>
            <a:r>
              <a:rPr lang="en-GB" b="1" dirty="0"/>
              <a:t>do not</a:t>
            </a:r>
            <a:r>
              <a:rPr lang="en-GB" dirty="0"/>
              <a:t> allow sharing of dataset features like relationships and DAX calculations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79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B12A-6AA8-4DA7-87E4-09F31F53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9F5A-C1DB-4BE7-ABAA-B8660548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available in My Workspace or for Power BI Free users</a:t>
            </a:r>
          </a:p>
          <a:p>
            <a:r>
              <a:rPr lang="en-GB" dirty="0"/>
              <a:t>Most features available for Power BI Pro users in an app workspace</a:t>
            </a:r>
          </a:p>
          <a:p>
            <a:r>
              <a:rPr lang="en-GB" dirty="0"/>
              <a:t>Premium gives you:</a:t>
            </a:r>
          </a:p>
          <a:p>
            <a:pPr lvl="1"/>
            <a:r>
              <a:rPr lang="en-GB" dirty="0"/>
              <a:t>Ability to handle larger data volumes</a:t>
            </a:r>
          </a:p>
          <a:p>
            <a:pPr lvl="1"/>
            <a:r>
              <a:rPr lang="en-GB" dirty="0"/>
              <a:t>Better refresh performance</a:t>
            </a:r>
          </a:p>
          <a:p>
            <a:pPr lvl="1"/>
            <a:r>
              <a:rPr lang="en-GB" dirty="0"/>
              <a:t>Linked and computed entities</a:t>
            </a:r>
          </a:p>
          <a:p>
            <a:pPr lvl="1"/>
            <a:r>
              <a:rPr lang="en-GB" dirty="0"/>
              <a:t>Ability to use AI features to transform data (coming soon)</a:t>
            </a:r>
          </a:p>
        </p:txBody>
      </p:sp>
    </p:spTree>
    <p:extLst>
      <p:ext uri="{BB962C8B-B14F-4D97-AF65-F5344CB8AC3E}">
        <p14:creationId xmlns:p14="http://schemas.microsoft.com/office/powerpoint/2010/main" val="190974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B398-41D8-4392-9C21-9EDE22E3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19EE-2ECD-4EF8-8F8A-83C827FB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dataflow</a:t>
            </a:r>
            <a:r>
              <a:rPr lang="en-GB" dirty="0"/>
              <a:t> exists within a workspace</a:t>
            </a:r>
          </a:p>
          <a:p>
            <a:r>
              <a:rPr lang="en-GB" dirty="0"/>
              <a:t>One dataflow contains one or more </a:t>
            </a:r>
            <a:r>
              <a:rPr lang="en-GB" b="1" dirty="0"/>
              <a:t>entities</a:t>
            </a:r>
          </a:p>
          <a:p>
            <a:r>
              <a:rPr lang="en-GB" dirty="0"/>
              <a:t>An entity is:</a:t>
            </a:r>
          </a:p>
          <a:p>
            <a:pPr lvl="1"/>
            <a:r>
              <a:rPr lang="en-GB" dirty="0"/>
              <a:t>A table of data plus some metadata</a:t>
            </a:r>
          </a:p>
          <a:p>
            <a:pPr lvl="1"/>
            <a:r>
              <a:rPr lang="en-GB" dirty="0"/>
              <a:t>The output of a Power Query M query or some other process</a:t>
            </a:r>
          </a:p>
        </p:txBody>
      </p:sp>
    </p:spTree>
    <p:extLst>
      <p:ext uri="{BB962C8B-B14F-4D97-AF65-F5344CB8AC3E}">
        <p14:creationId xmlns:p14="http://schemas.microsoft.com/office/powerpoint/2010/main" val="32987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044192B5-63FD-4AE4-B08F-C4EEF4199012}"/>
              </a:ext>
            </a:extLst>
          </p:cNvPr>
          <p:cNvSpPr/>
          <p:nvPr/>
        </p:nvSpPr>
        <p:spPr>
          <a:xfrm>
            <a:off x="314226" y="287518"/>
            <a:ext cx="2894029" cy="622169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89CC0F-BDE3-4CC4-9B64-876D2554DA08}"/>
              </a:ext>
            </a:extLst>
          </p:cNvPr>
          <p:cNvSpPr/>
          <p:nvPr/>
        </p:nvSpPr>
        <p:spPr>
          <a:xfrm>
            <a:off x="3393649" y="1805233"/>
            <a:ext cx="4901939" cy="318626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306C9E-640E-4012-AD78-E2BA514081DE}"/>
              </a:ext>
            </a:extLst>
          </p:cNvPr>
          <p:cNvSpPr/>
          <p:nvPr/>
        </p:nvSpPr>
        <p:spPr>
          <a:xfrm>
            <a:off x="8465271" y="169682"/>
            <a:ext cx="3396792" cy="63395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65B4354-3724-40A4-BCDF-386E46F7A251}"/>
              </a:ext>
            </a:extLst>
          </p:cNvPr>
          <p:cNvSpPr/>
          <p:nvPr/>
        </p:nvSpPr>
        <p:spPr>
          <a:xfrm>
            <a:off x="8657640" y="477566"/>
            <a:ext cx="3026004" cy="2919953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378C694-091E-401A-8F01-985700D9A203}"/>
              </a:ext>
            </a:extLst>
          </p:cNvPr>
          <p:cNvSpPr/>
          <p:nvPr/>
        </p:nvSpPr>
        <p:spPr>
          <a:xfrm>
            <a:off x="8650665" y="3397519"/>
            <a:ext cx="3026004" cy="2919953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6F8D2-82E2-496B-A373-701463583BBD}"/>
              </a:ext>
            </a:extLst>
          </p:cNvPr>
          <p:cNvSpPr txBox="1"/>
          <p:nvPr/>
        </p:nvSpPr>
        <p:spPr>
          <a:xfrm>
            <a:off x="9076253" y="6509208"/>
            <a:ext cx="21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BI Workspace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35A9E-F2DE-4B37-8355-3744B9510942}"/>
              </a:ext>
            </a:extLst>
          </p:cNvPr>
          <p:cNvSpPr txBox="1"/>
          <p:nvPr/>
        </p:nvSpPr>
        <p:spPr>
          <a:xfrm>
            <a:off x="1120522" y="6509208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55355-7071-4D6D-99F5-DC75D6722EBB}"/>
              </a:ext>
            </a:extLst>
          </p:cNvPr>
          <p:cNvSpPr txBox="1"/>
          <p:nvPr/>
        </p:nvSpPr>
        <p:spPr>
          <a:xfrm>
            <a:off x="9076252" y="1435901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20941-9004-4A9B-B9CE-27795367537B}"/>
              </a:ext>
            </a:extLst>
          </p:cNvPr>
          <p:cNvSpPr txBox="1"/>
          <p:nvPr/>
        </p:nvSpPr>
        <p:spPr>
          <a:xfrm>
            <a:off x="9076252" y="4488164"/>
            <a:ext cx="10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93DC43-5958-4CC7-8285-40E6B2339726}"/>
              </a:ext>
            </a:extLst>
          </p:cNvPr>
          <p:cNvSpPr/>
          <p:nvPr/>
        </p:nvSpPr>
        <p:spPr>
          <a:xfrm>
            <a:off x="937333" y="1620567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BEB976-D5D9-4F6B-AFCD-3A2B552ECAE2}"/>
              </a:ext>
            </a:extLst>
          </p:cNvPr>
          <p:cNvSpPr/>
          <p:nvPr/>
        </p:nvSpPr>
        <p:spPr>
          <a:xfrm>
            <a:off x="937333" y="1620567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 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80DB4C-4FB8-4E78-88DA-8B90CED707A5}"/>
              </a:ext>
            </a:extLst>
          </p:cNvPr>
          <p:cNvSpPr/>
          <p:nvPr/>
        </p:nvSpPr>
        <p:spPr>
          <a:xfrm>
            <a:off x="944308" y="1620567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 X</a:t>
            </a:r>
          </a:p>
        </p:txBody>
      </p:sp>
    </p:spTree>
    <p:extLst>
      <p:ext uri="{BB962C8B-B14F-4D97-AF65-F5344CB8AC3E}">
        <p14:creationId xmlns:p14="http://schemas.microsoft.com/office/powerpoint/2010/main" val="14274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C 0.04154 2.22222E-6 -0.07786 0.15717 0.03138 0.19074 C 0.14024 0.22407 0.65443 0.14398 0.65443 0.20023 C 0.65443 0.2419 0.65521 -0.00648 0.65521 0.0354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C 0.04153 -4.07407E-6 -0.07774 0.15903 0.03138 0.19329 C 0.14023 0.22709 0.65403 0.14561 0.65403 0.20301 C 0.65403 0.24537 0.65143 0.38797 0.65221 0.46459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1" y="2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64F32F-463B-41EA-8E99-64041A145201}"/>
              </a:ext>
            </a:extLst>
          </p:cNvPr>
          <p:cNvSpPr/>
          <p:nvPr/>
        </p:nvSpPr>
        <p:spPr>
          <a:xfrm>
            <a:off x="4478142" y="287518"/>
            <a:ext cx="2644470" cy="6029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44192B5-63FD-4AE4-B08F-C4EEF4199012}"/>
              </a:ext>
            </a:extLst>
          </p:cNvPr>
          <p:cNvSpPr/>
          <p:nvPr/>
        </p:nvSpPr>
        <p:spPr>
          <a:xfrm>
            <a:off x="314226" y="287518"/>
            <a:ext cx="2894029" cy="622169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89CC0F-BDE3-4CC4-9B64-876D2554DA08}"/>
              </a:ext>
            </a:extLst>
          </p:cNvPr>
          <p:cNvSpPr/>
          <p:nvPr/>
        </p:nvSpPr>
        <p:spPr>
          <a:xfrm>
            <a:off x="3250152" y="1835870"/>
            <a:ext cx="1168191" cy="318626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306C9E-640E-4012-AD78-E2BA514081DE}"/>
              </a:ext>
            </a:extLst>
          </p:cNvPr>
          <p:cNvSpPr/>
          <p:nvPr/>
        </p:nvSpPr>
        <p:spPr>
          <a:xfrm>
            <a:off x="8465271" y="169682"/>
            <a:ext cx="3396792" cy="63395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65B4354-3724-40A4-BCDF-386E46F7A251}"/>
              </a:ext>
            </a:extLst>
          </p:cNvPr>
          <p:cNvSpPr/>
          <p:nvPr/>
        </p:nvSpPr>
        <p:spPr>
          <a:xfrm>
            <a:off x="8657640" y="477566"/>
            <a:ext cx="3026004" cy="2919953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378C694-091E-401A-8F01-985700D9A203}"/>
              </a:ext>
            </a:extLst>
          </p:cNvPr>
          <p:cNvSpPr/>
          <p:nvPr/>
        </p:nvSpPr>
        <p:spPr>
          <a:xfrm>
            <a:off x="8650665" y="3397519"/>
            <a:ext cx="3026004" cy="2919953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6F8D2-82E2-496B-A373-701463583BBD}"/>
              </a:ext>
            </a:extLst>
          </p:cNvPr>
          <p:cNvSpPr txBox="1"/>
          <p:nvPr/>
        </p:nvSpPr>
        <p:spPr>
          <a:xfrm>
            <a:off x="9076253" y="6509208"/>
            <a:ext cx="21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BI Workspace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35A9E-F2DE-4B37-8355-3744B9510942}"/>
              </a:ext>
            </a:extLst>
          </p:cNvPr>
          <p:cNvSpPr txBox="1"/>
          <p:nvPr/>
        </p:nvSpPr>
        <p:spPr>
          <a:xfrm>
            <a:off x="1120522" y="6509208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55355-7071-4D6D-99F5-DC75D6722EBB}"/>
              </a:ext>
            </a:extLst>
          </p:cNvPr>
          <p:cNvSpPr txBox="1"/>
          <p:nvPr/>
        </p:nvSpPr>
        <p:spPr>
          <a:xfrm>
            <a:off x="9076252" y="1435901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20941-9004-4A9B-B9CE-27795367537B}"/>
              </a:ext>
            </a:extLst>
          </p:cNvPr>
          <p:cNvSpPr txBox="1"/>
          <p:nvPr/>
        </p:nvSpPr>
        <p:spPr>
          <a:xfrm>
            <a:off x="9076252" y="4488164"/>
            <a:ext cx="10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93DC43-5958-4CC7-8285-40E6B2339726}"/>
              </a:ext>
            </a:extLst>
          </p:cNvPr>
          <p:cNvSpPr/>
          <p:nvPr/>
        </p:nvSpPr>
        <p:spPr>
          <a:xfrm>
            <a:off x="937333" y="1620567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BEB976-D5D9-4F6B-AFCD-3A2B552ECAE2}"/>
              </a:ext>
            </a:extLst>
          </p:cNvPr>
          <p:cNvSpPr/>
          <p:nvPr/>
        </p:nvSpPr>
        <p:spPr>
          <a:xfrm>
            <a:off x="937333" y="1620567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BF543-B446-4CA7-86F0-AD48A5FD7A9A}"/>
              </a:ext>
            </a:extLst>
          </p:cNvPr>
          <p:cNvSpPr txBox="1"/>
          <p:nvPr/>
        </p:nvSpPr>
        <p:spPr>
          <a:xfrm>
            <a:off x="4780123" y="6488668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BI Dataflow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7A3059-5C7C-4EE7-B3FD-0B7BBAAAE4C6}"/>
              </a:ext>
            </a:extLst>
          </p:cNvPr>
          <p:cNvSpPr/>
          <p:nvPr/>
        </p:nvSpPr>
        <p:spPr>
          <a:xfrm>
            <a:off x="7200895" y="1835870"/>
            <a:ext cx="1168191" cy="318626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2DB229-7EF9-42A3-AEE0-3D43ED551E4F}"/>
              </a:ext>
            </a:extLst>
          </p:cNvPr>
          <p:cNvSpPr/>
          <p:nvPr/>
        </p:nvSpPr>
        <p:spPr>
          <a:xfrm>
            <a:off x="4921383" y="2897898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Entity 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F12004-6C70-4333-844C-42FDB6A591C8}"/>
              </a:ext>
            </a:extLst>
          </p:cNvPr>
          <p:cNvSpPr/>
          <p:nvPr/>
        </p:nvSpPr>
        <p:spPr>
          <a:xfrm>
            <a:off x="4914408" y="2897898"/>
            <a:ext cx="1679238" cy="9992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Entity X</a:t>
            </a:r>
          </a:p>
        </p:txBody>
      </p:sp>
    </p:spTree>
    <p:extLst>
      <p:ext uri="{BB962C8B-B14F-4D97-AF65-F5344CB8AC3E}">
        <p14:creationId xmlns:p14="http://schemas.microsoft.com/office/powerpoint/2010/main" val="22199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C 0.05365 2.22222E-6 -0.00872 0.15416 -0.00703 0.17824 C 0.04701 0.20926 0.25886 0.17801 0.32448 0.1861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12474 2.59259E-6 C 0.1806 2.59259E-6 0.22774 -0.00347 0.28281 0.00393 C 0.30417 -0.01135 0.32826 -0.18426 0.32826 -0.13125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6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023 L 0.12291 -0.00023 C 0.17877 -0.00023 0.22591 -0.0037 0.28099 0.0037 C 0.30234 -0.01157 0.31992 0.23935 0.31992 0.29306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1" y="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FAAD-31DC-45C2-8B74-B94244DA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dataflows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1E12-EFBB-4447-B82F-F65B8E13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Enable “Create and use dataflows” in the Admin Portal</a:t>
            </a:r>
          </a:p>
          <a:p>
            <a:r>
              <a:rPr lang="en-GB" dirty="0"/>
              <a:t>Dataflows are a workload in a Premium capacity</a:t>
            </a:r>
          </a:p>
          <a:p>
            <a:pPr lvl="1"/>
            <a:r>
              <a:rPr lang="en-GB" dirty="0"/>
              <a:t>Therefore also needs to be enabled in the Capacity Settings section of the Admin Portal before you can use them on a Premium capacity</a:t>
            </a:r>
          </a:p>
          <a:p>
            <a:pPr lvl="1"/>
            <a:r>
              <a:rPr lang="en-GB" dirty="0"/>
              <a:t>How much memory do you want to allocate?</a:t>
            </a:r>
          </a:p>
          <a:p>
            <a:r>
              <a:rPr lang="en-GB" dirty="0"/>
              <a:t>Link to bring-your-own Azure storage also needs to be configured in the Admin Portal</a:t>
            </a:r>
          </a:p>
          <a:p>
            <a:r>
              <a:rPr lang="en-GB" dirty="0"/>
              <a:t>Some features are only available in “New” workspaces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30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1426</Words>
  <Application>Microsoft Office PowerPoint</Application>
  <PresentationFormat>Widescreen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Dataflows in Power BI</vt:lpstr>
      <vt:lpstr>Who am I?</vt:lpstr>
      <vt:lpstr>Agenda</vt:lpstr>
      <vt:lpstr>What are dataflows?</vt:lpstr>
      <vt:lpstr>Licensing</vt:lpstr>
      <vt:lpstr>Concepts</vt:lpstr>
      <vt:lpstr>PowerPoint Presentation</vt:lpstr>
      <vt:lpstr>PowerPoint Presentation</vt:lpstr>
      <vt:lpstr>Configuring dataflows</vt:lpstr>
      <vt:lpstr>Creating dataflows</vt:lpstr>
      <vt:lpstr>Consuming dataflows</vt:lpstr>
      <vt:lpstr>Why use dataflows?</vt:lpstr>
      <vt:lpstr>Why use dataflows?</vt:lpstr>
      <vt:lpstr>Linked entities (Premium only)</vt:lpstr>
      <vt:lpstr>PowerPoint Presentation</vt:lpstr>
      <vt:lpstr>Computed Entities</vt:lpstr>
      <vt:lpstr>PowerPoint Presentation</vt:lpstr>
      <vt:lpstr>Refresh</vt:lpstr>
      <vt:lpstr>AI Features</vt:lpstr>
      <vt:lpstr>Storage</vt:lpstr>
      <vt:lpstr>Common Data Model integration</vt:lpstr>
      <vt:lpstr>Common Data Model Integration</vt:lpstr>
      <vt:lpstr>User education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Dataflows in Power BI</dc:title>
  <dc:creator>Chris Webb</dc:creator>
  <cp:lastModifiedBy>Chris Webb</cp:lastModifiedBy>
  <cp:revision>89</cp:revision>
  <dcterms:created xsi:type="dcterms:W3CDTF">2019-02-20T09:25:42Z</dcterms:created>
  <dcterms:modified xsi:type="dcterms:W3CDTF">2019-03-02T10:34:09Z</dcterms:modified>
</cp:coreProperties>
</file>