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21"/>
  </p:notesMasterIdLst>
  <p:handoutMasterIdLst>
    <p:handoutMasterId r:id="rId22"/>
  </p:handoutMasterIdLst>
  <p:sldIdLst>
    <p:sldId id="257" r:id="rId2"/>
    <p:sldId id="284" r:id="rId3"/>
    <p:sldId id="259" r:id="rId4"/>
    <p:sldId id="258" r:id="rId5"/>
    <p:sldId id="262" r:id="rId6"/>
    <p:sldId id="263" r:id="rId7"/>
    <p:sldId id="264" r:id="rId8"/>
    <p:sldId id="265" r:id="rId9"/>
    <p:sldId id="266" r:id="rId10"/>
    <p:sldId id="267" r:id="rId11"/>
    <p:sldId id="268" r:id="rId12"/>
    <p:sldId id="269" r:id="rId13"/>
    <p:sldId id="271" r:id="rId14"/>
    <p:sldId id="272" r:id="rId15"/>
    <p:sldId id="273" r:id="rId16"/>
    <p:sldId id="274" r:id="rId17"/>
    <p:sldId id="280" r:id="rId18"/>
    <p:sldId id="281"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2B3922"/>
    <a:srgbClr val="344529"/>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27F97BB-C833-4FB7-BDE5-3F7075034690}" styleName="Tema Uygulanmış Stil 2 - Vurgu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Açık Stil 1 - Vurgu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4D3CDC-3F0F-4E7D-A9FE-D29078F267AD}" type="datetime1">
              <a:rPr lang="tr-TR" smtClean="0"/>
              <a:t>30.10.2022</a:t>
            </a:fld>
            <a:endParaRPr lang="en-US"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30T12:02:02.54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30T12:02:02.98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30T12:02:03.35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30T12:02:03.57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0094158-4469-4125-8F9C-7F0A160A9CEC}" type="datetime1">
              <a:rPr lang="tr-TR" smtClean="0"/>
              <a:t>30.10.2022</a:t>
            </a:fld>
            <a:endParaRPr lang="en-US"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pPr rtl="0"/>
            <a:fld id="{1B0951D9-850C-477F-AF83-3FB30EA67492}" type="datetime1">
              <a:rPr lang="tr-TR" smtClean="0"/>
              <a:t>30.10.2022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pPr rtl="0"/>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8997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rtl="0"/>
            <a:fld id="{2EF5B999-57E2-470C-85A4-8AC7B2DA0B4E}" type="datetime1">
              <a:rPr lang="tr-TR" smtClean="0"/>
              <a:t>30.10.2022</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14774577"/>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rtl="0"/>
            <a:fld id="{2EF5B999-57E2-470C-85A4-8AC7B2DA0B4E}" type="datetime1">
              <a:rPr lang="tr-TR" smtClean="0"/>
              <a:t>30.10.2022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pPr rtl="0"/>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274944151"/>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rtl="0"/>
            <a:fld id="{2EF5B999-57E2-470C-85A4-8AC7B2DA0B4E}" type="datetime1">
              <a:rPr lang="tr-TR" smtClean="0"/>
              <a:t>30.10.2022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pPr rtl="0"/>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rtl="0"/>
            <a:fld id="{34B7E4EF-A1BD-40F4-AB7B-04F084DD991D}"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3499305"/>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pPr rtl="0"/>
            <a:fld id="{2EF5B999-57E2-470C-85A4-8AC7B2DA0B4E}" type="datetime1">
              <a:rPr lang="tr-TR" smtClean="0"/>
              <a:t>30.10.2022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pPr rtl="0"/>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32464770"/>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pPr rtl="0"/>
            <a:fld id="{2EF5B999-57E2-470C-85A4-8AC7B2DA0B4E}" type="datetime1">
              <a:rPr lang="tr-TR" smtClean="0"/>
              <a:t>30.10.2022</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69265578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pPr rtl="0"/>
            <a:fld id="{2EF5B999-57E2-470C-85A4-8AC7B2DA0B4E}" type="datetime1">
              <a:rPr lang="tr-TR" smtClean="0"/>
              <a:t>30.10.2022</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61707391"/>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2EF5B999-57E2-470C-85A4-8AC7B2DA0B4E}" type="datetime1">
              <a:rPr lang="tr-TR" smtClean="0"/>
              <a:t>30.10.2022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446675343"/>
      </p:ext>
    </p:extLst>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pPr rtl="0"/>
            <a:fld id="{2EF5B999-57E2-470C-85A4-8AC7B2DA0B4E}" type="datetime1">
              <a:rPr lang="tr-TR" smtClean="0"/>
              <a:t>30.10.2022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pPr rtl="0"/>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676341005"/>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2EF5B999-57E2-470C-85A4-8AC7B2DA0B4E}" type="datetime1">
              <a:rPr lang="tr-TR" smtClean="0"/>
              <a:t>30.10.2022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66293982"/>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pPr rtl="0"/>
            <a:fld id="{84A148F7-A76F-401F-AD5E-B004E6B76CB0}" type="datetime1">
              <a:rPr lang="tr-TR" smtClean="0"/>
              <a:t>30.10.2022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pPr rtl="0"/>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990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rtl="0"/>
            <a:fld id="{2EF5B999-57E2-470C-85A4-8AC7B2DA0B4E}" type="datetime1">
              <a:rPr lang="tr-TR" smtClean="0"/>
              <a:t>30.10.2022</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57451787"/>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0" y="3132666"/>
            <a:ext cx="5311775"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132666"/>
            <a:ext cx="5334000"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rtl="0"/>
            <a:fld id="{2EF5B999-57E2-470C-85A4-8AC7B2DA0B4E}" type="datetime1">
              <a:rPr lang="tr-TR" smtClean="0"/>
              <a:t>30.10.2022</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38923649"/>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rtl="0"/>
            <a:fld id="{8B912638-4A84-4EE0-98F1-3BC2BFB48209}" type="datetime1">
              <a:rPr lang="tr-TR" smtClean="0"/>
              <a:t>30.10.2022</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75071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07545FB2-DB73-4453-9716-EA32A8F7CEFF}" type="datetime1">
              <a:rPr lang="tr-TR" smtClean="0"/>
              <a:t>30.10.2022</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65173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rtl="0"/>
            <a:fld id="{2EF5B999-57E2-470C-85A4-8AC7B2DA0B4E}" type="datetime1">
              <a:rPr lang="tr-TR" smtClean="0"/>
              <a:t>30.10.2022</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66077235"/>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rtl="0"/>
            <a:fld id="{2EF5B999-57E2-470C-85A4-8AC7B2DA0B4E}" type="datetime1">
              <a:rPr lang="tr-TR" smtClean="0"/>
              <a:t>30.10.2022</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839322995"/>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2EF5B999-57E2-470C-85A4-8AC7B2DA0B4E}" type="datetime1">
              <a:rPr lang="tr-TR" smtClean="0"/>
              <a:t>30.10.2022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696481632"/>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Lst>
  <p:hf sldNum="0" hdr="0" ft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customXml" Target="../ink/ink2.xml"/><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researchgate.net/profile/Muhammad-Amin-40/publication/329515048_Performance_Evaluation_of_Supervised_Machine_Learning_Classifiers_for_Predicting_Healthcare_Operational_Decisions/links/5c0c277aa6fdcc494fe4a3a6/Performance-Evaluation-of-Supervised-Machine-Learning-Classifiers-for-Predicting-Healthcare-Operational-Decisions.pdf" TargetMode="External"/><Relationship Id="rId3" Type="http://schemas.openxmlformats.org/officeDocument/2006/relationships/hyperlink" Target="https://www.sciencedirect.com/science/article/pii/S1551741121002060?ref=pdf_download&amp;fr=RR-2&amp;rr=761636682db450be" TargetMode="External"/><Relationship Id="rId7" Type="http://schemas.openxmlformats.org/officeDocument/2006/relationships/hyperlink" Target="https://dergipark.org.tr/en/download/article-file/152170" TargetMode="External"/><Relationship Id="rId2" Type="http://schemas.openxmlformats.org/officeDocument/2006/relationships/hyperlink" Target="https://www.sciencedirect.com/science/article/pii/S0957417420302128?ref=pdf_download&amp;fr=RR-2&amp;rr=761634ee695450be" TargetMode="External"/><Relationship Id="rId1" Type="http://schemas.openxmlformats.org/officeDocument/2006/relationships/slideLayout" Target="../slideLayouts/slideLayout2.xml"/><Relationship Id="rId6" Type="http://schemas.openxmlformats.org/officeDocument/2006/relationships/hyperlink" Target="https://downloads.hindawi.com/journals/jhe/2021/9983652.pdf" TargetMode="External"/><Relationship Id="rId11" Type="http://schemas.openxmlformats.org/officeDocument/2006/relationships/hyperlink" Target="https://ab.org.tr/ab08/kitap/Bildiriler/Yildirim_Uludag_Gorur_AB08.pdf" TargetMode="External"/><Relationship Id="rId5" Type="http://schemas.openxmlformats.org/officeDocument/2006/relationships/hyperlink" Target="https://www.sciencedirect.com/science/article/pii/S1877050921024923?ref=pdf_download&amp;fr=RR-2&amp;rr=761637eb087550be" TargetMode="External"/><Relationship Id="rId10" Type="http://schemas.openxmlformats.org/officeDocument/2006/relationships/hyperlink" Target="https://www.mdpi.com/2075-4426/10/2/21" TargetMode="External"/><Relationship Id="rId4" Type="http://schemas.openxmlformats.org/officeDocument/2006/relationships/hyperlink" Target="https://www.sciencedirect.com/science/article/pii/S0965997822001867?ref=pdf_download&amp;fr=RR-2&amp;rr=76163047391150be" TargetMode="External"/><Relationship Id="rId9" Type="http://schemas.openxmlformats.org/officeDocument/2006/relationships/hyperlink" Target="https://www.researchgate.net/profile/Selin-Goekalp/publication/331481196_Buyuk_Veri_Caginda_Isletmelerde_Veri_Bilimi/links/5c7c0cb0a6fdcc4715ac8d47/Bueyuek-Veri-Caginda-Isletmelerde-Veri-Bilimi.pdf"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earsiv.medeniyet.edu.tr:8080/xmlui/bitstream/handle/123456789/467/AhmetSener_Tez_2022.pdf?sequence=1&amp;isAllowed=y" TargetMode="External"/><Relationship Id="rId3" Type="http://schemas.openxmlformats.org/officeDocument/2006/relationships/hyperlink" Target="https://www.sciencedirect.com/science/article/pii/S2214785321072679?ref=pdf_download&amp;fr=RR-2&amp;rr=76164caf6cd7514d" TargetMode="External"/><Relationship Id="rId7" Type="http://schemas.openxmlformats.org/officeDocument/2006/relationships/hyperlink" Target="https://tez.yok.gov.tr/UlusalTezMerkezi/tezSorguSonucYeni.jsp" TargetMode="External"/><Relationship Id="rId2" Type="http://schemas.openxmlformats.org/officeDocument/2006/relationships/hyperlink" Target="https://dergipark.org.tr/en/download/article-file/75259" TargetMode="External"/><Relationship Id="rId1" Type="http://schemas.openxmlformats.org/officeDocument/2006/relationships/slideLayout" Target="../slideLayouts/slideLayout2.xml"/><Relationship Id="rId6" Type="http://schemas.openxmlformats.org/officeDocument/2006/relationships/hyperlink" Target="https://dergipark.org.tr/en/download/article-file/463040" TargetMode="External"/><Relationship Id="rId11" Type="http://schemas.openxmlformats.org/officeDocument/2006/relationships/hyperlink" Target="https://dergipark.org.tr/en/download/article-file/688182" TargetMode="External"/><Relationship Id="rId5" Type="http://schemas.openxmlformats.org/officeDocument/2006/relationships/hyperlink" Target="https://polen.itu.edu.tr:8443/server/api/core/bitstreams/4f32870f-01de-42d0-8633-241fd96e136a/content" TargetMode="External"/><Relationship Id="rId10" Type="http://schemas.openxmlformats.org/officeDocument/2006/relationships/hyperlink" Target="https://dergipark.org.tr/en/download/article-file/2540120" TargetMode="External"/><Relationship Id="rId4" Type="http://schemas.openxmlformats.org/officeDocument/2006/relationships/hyperlink" Target="https://dergipark.org.tr/en/download/article-file/297864" TargetMode="External"/><Relationship Id="rId9" Type="http://schemas.openxmlformats.org/officeDocument/2006/relationships/hyperlink" Target="http://www.aimspress.com/aimspress-data/bdia/2020/1/PDF/bigdia-05-005.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lnSpc>
                <a:spcPct val="100000"/>
              </a:lnSpc>
            </a:pPr>
            <a:r>
              <a:rPr lang="tr" sz="3200" dirty="0">
                <a:solidFill>
                  <a:srgbClr val="FCF7F1"/>
                </a:solidFill>
              </a:rPr>
              <a:t>Bir ilacın doktor reçetesine göre kalıcılığını anlama</a:t>
            </a:r>
          </a:p>
        </p:txBody>
      </p:sp>
      <p:sp>
        <p:nvSpPr>
          <p:cNvPr id="3" name="Alt Başlık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tr" dirty="0">
                <a:solidFill>
                  <a:srgbClr val="FCF7F1"/>
                </a:solidFill>
              </a:rPr>
              <a:t>Ogr. Emre KORKUSUZ</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60230B-F3FC-459A-9ACC-5C0FCC7EB157}"/>
              </a:ext>
            </a:extLst>
          </p:cNvPr>
          <p:cNvSpPr>
            <a:spLocks noGrp="1"/>
          </p:cNvSpPr>
          <p:nvPr>
            <p:ph type="title"/>
          </p:nvPr>
        </p:nvSpPr>
        <p:spPr>
          <a:xfrm>
            <a:off x="3581400" y="391886"/>
            <a:ext cx="8610600" cy="1293028"/>
          </a:xfrm>
        </p:spPr>
        <p:txBody>
          <a:bodyPr>
            <a:normAutofit/>
          </a:bodyPr>
          <a:lstStyle/>
          <a:p>
            <a:pPr algn="ctr"/>
            <a:r>
              <a:rPr lang="tr-TR" sz="3000" b="1" dirty="0"/>
              <a:t>Geçmişten Günümüze BÜYÜK VERİ</a:t>
            </a:r>
          </a:p>
        </p:txBody>
      </p:sp>
      <p:sp>
        <p:nvSpPr>
          <p:cNvPr id="3" name="İçerik Yer Tutucusu 2">
            <a:extLst>
              <a:ext uri="{FF2B5EF4-FFF2-40B4-BE49-F238E27FC236}">
                <a16:creationId xmlns:a16="http://schemas.microsoft.com/office/drawing/2014/main" id="{2D0B54D4-4348-4936-A12F-A42C4B3F5641}"/>
              </a:ext>
            </a:extLst>
          </p:cNvPr>
          <p:cNvSpPr>
            <a:spLocks noGrp="1"/>
          </p:cNvSpPr>
          <p:nvPr>
            <p:ph idx="1"/>
          </p:nvPr>
        </p:nvSpPr>
        <p:spPr>
          <a:xfrm>
            <a:off x="685800" y="1735494"/>
            <a:ext cx="10820400" cy="4730620"/>
          </a:xfrm>
        </p:spPr>
        <p:txBody>
          <a:bodyPr>
            <a:noAutofit/>
          </a:bodyPr>
          <a:lstStyle/>
          <a:p>
            <a:pPr algn="just"/>
            <a:r>
              <a:rPr lang="tr-TR" dirty="0">
                <a:effectLst/>
                <a:latin typeface="+mj-lt"/>
                <a:ea typeface="Calibri" panose="020F0502020204030204" pitchFamily="34" charset="0"/>
              </a:rPr>
              <a:t>Bilgisayar sistemleri ile üretilen bu veriler kendi başına değersizdir, çünkü tek başlarına herhangi bir anlam ifade etmemektedir. Veriler belirli bir amaca yönelik olarak işlenerek bilgiye dönüştürüldüğünde bir anlam ifade etmeye başlamaktadır. 1990’lı yılların başından itibaren kullanılmaya başlanan, büyük veri kümeleri içinde saklı durumda bulunan ve işlenmemiş bilgiyi anlaşılabilir ve yorumlanabilir hale getiren işlemlerden biri veri madenciliğidir. İstatistiksel uygulamalarda sınıflama ve regresyon yöntemleri, bağımlı ve bağımsız değişken arasındaki ilişkiyi tanımlamaya yönelik veri analizlerinin önemli bir parçası olmaya başlamıştır. Bağımsız değişkenler için herhangi bir varsayım olmaksızın kategorik bağımlı değişkeni tahmin etmek için sadece lojistik regresyon değil aynı zamanda karar ağaçları da kullanılmaktadır. Çeşitli şekillerde elde edilmiş veriyi analiz ederek anlaşılır ve faydalı bir yapıya dönüştürmeyi hedefleyen veri madenciliği metotlarından biri olan karar ağaçları; kolay anlaşılır olması, görsel sunumunun ön planda olması gibi nedenlerle sıklıkla tercih edilmektedir</a:t>
            </a:r>
            <a:endParaRPr lang="tr-TR" dirty="0">
              <a:latin typeface="+mj-lt"/>
            </a:endParaRPr>
          </a:p>
        </p:txBody>
      </p:sp>
    </p:spTree>
    <p:extLst>
      <p:ext uri="{BB962C8B-B14F-4D97-AF65-F5344CB8AC3E}">
        <p14:creationId xmlns:p14="http://schemas.microsoft.com/office/powerpoint/2010/main" val="333150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13">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6" name="Rectangle 15">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17">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Başlık 1">
            <a:extLst>
              <a:ext uri="{FF2B5EF4-FFF2-40B4-BE49-F238E27FC236}">
                <a16:creationId xmlns:a16="http://schemas.microsoft.com/office/drawing/2014/main" id="{653F295F-9EC8-4FFE-9BE6-01AA271FA1A9}"/>
              </a:ext>
            </a:extLst>
          </p:cNvPr>
          <p:cNvSpPr>
            <a:spLocks noGrp="1"/>
          </p:cNvSpPr>
          <p:nvPr>
            <p:ph type="title"/>
          </p:nvPr>
        </p:nvSpPr>
        <p:spPr>
          <a:xfrm>
            <a:off x="579611" y="1441450"/>
            <a:ext cx="3873684" cy="1293028"/>
          </a:xfrm>
        </p:spPr>
        <p:txBody>
          <a:bodyPr vert="horz" lIns="91440" tIns="45720" rIns="91440" bIns="45720" rtlCol="0" anchor="ctr">
            <a:normAutofit/>
          </a:bodyPr>
          <a:lstStyle/>
          <a:p>
            <a:r>
              <a:rPr lang="tr-TR" sz="2000" b="1" dirty="0"/>
              <a:t>BÜYÜK VERİLERİN TAŞIMASI GEREKEN ÖZELLİKLER</a:t>
            </a:r>
            <a:endParaRPr lang="en-US" sz="2000" b="1" dirty="0"/>
          </a:p>
        </p:txBody>
      </p:sp>
      <p:sp>
        <p:nvSpPr>
          <p:cNvPr id="4" name="Metin Yer Tutucusu 3">
            <a:extLst>
              <a:ext uri="{FF2B5EF4-FFF2-40B4-BE49-F238E27FC236}">
                <a16:creationId xmlns:a16="http://schemas.microsoft.com/office/drawing/2014/main" id="{2CE1CDD6-A64B-407A-B42C-FC679154E809}"/>
              </a:ext>
            </a:extLst>
          </p:cNvPr>
          <p:cNvSpPr>
            <a:spLocks noGrp="1"/>
          </p:cNvSpPr>
          <p:nvPr>
            <p:ph type="body" sz="half" idx="2"/>
          </p:nvPr>
        </p:nvSpPr>
        <p:spPr>
          <a:xfrm>
            <a:off x="323343" y="2594084"/>
            <a:ext cx="4052713" cy="2593736"/>
          </a:xfrm>
        </p:spPr>
        <p:txBody>
          <a:bodyPr vert="horz" lIns="91440" tIns="45720" rIns="91440" bIns="45720" rtlCol="0">
            <a:noAutofit/>
          </a:bodyPr>
          <a:lstStyle/>
          <a:p>
            <a:r>
              <a:rPr lang="tr-TR" sz="2200" dirty="0"/>
              <a:t>Büyük veri dediğimiz verilerin taşıması gereken altı özellik vardır. Bunlardan beşi önemlidir; hacim(volume), çeşitlilik(variety), hız(velocity), değer(value) ve değişkenlik(variability) şeklinde 5Vdir.</a:t>
            </a:r>
            <a:endParaRPr lang="en-US" sz="2200" dirty="0"/>
          </a:p>
        </p:txBody>
      </p:sp>
      <p:sp>
        <p:nvSpPr>
          <p:cNvPr id="20"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Resim 12">
            <a:extLst>
              <a:ext uri="{FF2B5EF4-FFF2-40B4-BE49-F238E27FC236}">
                <a16:creationId xmlns:a16="http://schemas.microsoft.com/office/drawing/2014/main" id="{F192D835-8D6A-6521-7234-02F19181E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485" y="1791478"/>
            <a:ext cx="4829175" cy="3638938"/>
          </a:xfrm>
          <a:prstGeom prst="rect">
            <a:avLst/>
          </a:prstGeom>
        </p:spPr>
      </p:pic>
    </p:spTree>
    <p:extLst>
      <p:ext uri="{BB962C8B-B14F-4D97-AF65-F5344CB8AC3E}">
        <p14:creationId xmlns:p14="http://schemas.microsoft.com/office/powerpoint/2010/main" val="272229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261669-91FD-4259-A51B-2FC587B9F245}"/>
              </a:ext>
            </a:extLst>
          </p:cNvPr>
          <p:cNvSpPr>
            <a:spLocks noGrp="1"/>
          </p:cNvSpPr>
          <p:nvPr>
            <p:ph type="title"/>
          </p:nvPr>
        </p:nvSpPr>
        <p:spPr>
          <a:xfrm>
            <a:off x="3427445" y="299190"/>
            <a:ext cx="8610600" cy="1293028"/>
          </a:xfrm>
        </p:spPr>
        <p:txBody>
          <a:bodyPr>
            <a:noAutofit/>
          </a:bodyPr>
          <a:lstStyle/>
          <a:p>
            <a:pPr algn="ctr"/>
            <a:r>
              <a:rPr lang="tr-TR" sz="2200" b="1" dirty="0">
                <a:effectLst/>
                <a:latin typeface="Times New Roman" panose="02020603050405020304" pitchFamily="18" charset="0"/>
                <a:ea typeface="Calibri" panose="020F0502020204030204" pitchFamily="34" charset="0"/>
              </a:rPr>
              <a:t>Denetimli makine öğrenimi sınıflandırıcıları ile sağlık hizmetleri kararlarını tahmin etme</a:t>
            </a:r>
            <a:endParaRPr lang="tr-TR" sz="2200" dirty="0"/>
          </a:p>
        </p:txBody>
      </p:sp>
      <p:sp>
        <p:nvSpPr>
          <p:cNvPr id="6" name="Metin kutusu 5">
            <a:extLst>
              <a:ext uri="{FF2B5EF4-FFF2-40B4-BE49-F238E27FC236}">
                <a16:creationId xmlns:a16="http://schemas.microsoft.com/office/drawing/2014/main" id="{6C647D2F-FFE6-C2A8-975F-CECC6C0840F6}"/>
              </a:ext>
            </a:extLst>
          </p:cNvPr>
          <p:cNvSpPr txBox="1"/>
          <p:nvPr/>
        </p:nvSpPr>
        <p:spPr>
          <a:xfrm>
            <a:off x="3722914" y="1551579"/>
            <a:ext cx="7147249" cy="5509200"/>
          </a:xfrm>
          <a:prstGeom prst="rect">
            <a:avLst/>
          </a:prstGeom>
          <a:noFill/>
        </p:spPr>
        <p:txBody>
          <a:bodyPr wrap="square" rtlCol="0">
            <a:spAutoFit/>
          </a:bodyPr>
          <a:lstStyle/>
          <a:p>
            <a:pPr algn="just"/>
            <a:r>
              <a:rPr lang="tr-TR" sz="2200" dirty="0">
                <a:effectLst/>
                <a:latin typeface="Times New Roman" panose="02020603050405020304" pitchFamily="18" charset="0"/>
                <a:ea typeface="Calibri" panose="020F0502020204030204" pitchFamily="34" charset="0"/>
                <a:cs typeface="Times New Roman" panose="02020603050405020304" pitchFamily="18" charset="0"/>
              </a:rPr>
              <a:t>Günümüzde sağlık hizmetleri hayat kurtarmak, sağlık hizmetlerinin maliyetini azaltmak ve bulaşıcı hastalıkları erken keşfedilmesi için etkili yöntemlere ve araştırma metodolojilerine ihtiyaç duymaktadır. Makine öğrenimi teknikleri, sağlık kuruluşlarının hasta koşullarındaki ve davranışlarındaki eğilimleri tahmin etmelerini sağlayabilir. Bu şekilde elde edilen bilgiler, hastaların durumunun eğilimlerini mümkün olan en kısa sürede tahmin etmek ve sağlık hizmetlerinin maliyetini azaltmak için kullanılabilir. Ayrıca, özellikle sonuçların tahmin edilmesinin zor olduğu ve en iyi ameliyat yöntemini seçmenin zor olduğu durumlarda hekimlerin hastaları teşhis etmesine yardımcı olmak için makine öğrenme teknikleri de kullanılabilir. Yapılan araştırmalar WEKA yazılımı denilen programlarla makine öğrenmesinin performansının hesaplanması sağlanmaktadır.</a:t>
            </a:r>
            <a:endParaRPr lang="tr-TR"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tr-TR" sz="2200" dirty="0"/>
          </a:p>
        </p:txBody>
      </p:sp>
      <p:pic>
        <p:nvPicPr>
          <p:cNvPr id="8" name="Resim 7">
            <a:extLst>
              <a:ext uri="{FF2B5EF4-FFF2-40B4-BE49-F238E27FC236}">
                <a16:creationId xmlns:a16="http://schemas.microsoft.com/office/drawing/2014/main" id="{208A8338-8EAD-C4B4-8431-E6AE3CF56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46" y="2659224"/>
            <a:ext cx="2577970" cy="22300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9417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5FBD12-216A-44E1-8FFB-0CCD3E20B76E}"/>
              </a:ext>
            </a:extLst>
          </p:cNvPr>
          <p:cNvSpPr>
            <a:spLocks noGrp="1"/>
          </p:cNvSpPr>
          <p:nvPr>
            <p:ph type="title"/>
          </p:nvPr>
        </p:nvSpPr>
        <p:spPr>
          <a:xfrm>
            <a:off x="3436776" y="763867"/>
            <a:ext cx="8610600" cy="1293028"/>
          </a:xfrm>
        </p:spPr>
        <p:txBody>
          <a:bodyPr>
            <a:normAutofit/>
          </a:bodyPr>
          <a:lstStyle/>
          <a:p>
            <a:pPr algn="ctr"/>
            <a:r>
              <a:rPr lang="tr-TR" sz="2200" b="1" dirty="0">
                <a:effectLst/>
                <a:latin typeface="Times New Roman" panose="02020603050405020304" pitchFamily="18" charset="0"/>
                <a:ea typeface="Calibri" panose="020F0502020204030204" pitchFamily="34" charset="0"/>
              </a:rPr>
              <a:t>Kronik hastalık tanısında makine öğrenimi öngörü modellerinin uygulamaları</a:t>
            </a:r>
            <a:endParaRPr lang="tr-TR" sz="2200" dirty="0"/>
          </a:p>
        </p:txBody>
      </p:sp>
      <p:sp>
        <p:nvSpPr>
          <p:cNvPr id="7" name="İçerik Yer Tutucusu 6">
            <a:extLst>
              <a:ext uri="{FF2B5EF4-FFF2-40B4-BE49-F238E27FC236}">
                <a16:creationId xmlns:a16="http://schemas.microsoft.com/office/drawing/2014/main" id="{585F0FBE-0540-4B24-B687-AC699E3D9272}"/>
              </a:ext>
            </a:extLst>
          </p:cNvPr>
          <p:cNvSpPr>
            <a:spLocks noGrp="1"/>
          </p:cNvSpPr>
          <p:nvPr>
            <p:ph idx="1"/>
          </p:nvPr>
        </p:nvSpPr>
        <p:spPr/>
        <p:txBody>
          <a:bodyPr>
            <a:normAutofit/>
          </a:bodyPr>
          <a:lstStyle/>
          <a:p>
            <a:r>
              <a:rPr lang="tr-TR" dirty="0">
                <a:effectLst/>
                <a:latin typeface="+mj-lt"/>
                <a:ea typeface="Calibri" panose="020F0502020204030204" pitchFamily="34" charset="0"/>
                <a:cs typeface="Times New Roman" panose="02020603050405020304" pitchFamily="18" charset="0"/>
              </a:rPr>
              <a:t>Yapay zekâ, makineler tarafından gerçekleştirilen insan zekâsı olarak tanımlanabilir. Bilgisayarda bilim, makinenin hiçbir şey kullanmadan kendi başına akıllı davranışı taklit etme kapasitesi olarak tanımlanır. Makine öğrenmesi ise karmaşık modelleri belirlemek ve tıbbi bilgileri ortaya çıkarmak için kullanılır. Yapılan bu makine öğrenmesi modelleriyle ilaç reçetesine dahil edilmesi doktorları işini hafifletir ve yeni tıbbi fırsatlar ortaya çıkarabilir. Makine öğrenmesi modelleri ile tıbbi verilerin kalitesini artırmak, veri akışındaki dalgalanmaları azaltmak da mümkün olabilir. Ölüm oranlarını azaltmak için kronik hastalıkların neden olduğu, erken teşhis ve etkili tedaviler tek çözümdür. Bu nedenle, çoğu tıp bilimci hastalıkta öngörü modellerinin yeni teknolojilerine ilgi duyuyor. En yüksek doğruluğa sahip modellerin tıbbi teşhiste büyük önem kazanmaktadır.</a:t>
            </a:r>
          </a:p>
          <a:p>
            <a:endParaRPr lang="tr-TR" dirty="0">
              <a:latin typeface="+mj-lt"/>
            </a:endParaRPr>
          </a:p>
        </p:txBody>
      </p:sp>
    </p:spTree>
    <p:extLst>
      <p:ext uri="{BB962C8B-B14F-4D97-AF65-F5344CB8AC3E}">
        <p14:creationId xmlns:p14="http://schemas.microsoft.com/office/powerpoint/2010/main" val="192906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5FBD12-216A-44E1-8FFB-0CCD3E20B76E}"/>
              </a:ext>
            </a:extLst>
          </p:cNvPr>
          <p:cNvSpPr>
            <a:spLocks noGrp="1"/>
          </p:cNvSpPr>
          <p:nvPr>
            <p:ph type="title"/>
          </p:nvPr>
        </p:nvSpPr>
        <p:spPr>
          <a:xfrm>
            <a:off x="3893975" y="829688"/>
            <a:ext cx="7974563" cy="933798"/>
          </a:xfrm>
        </p:spPr>
        <p:txBody>
          <a:bodyPr>
            <a:normAutofit/>
          </a:bodyPr>
          <a:lstStyle/>
          <a:p>
            <a:pPr algn="ctr">
              <a:lnSpc>
                <a:spcPct val="107000"/>
              </a:lnSpc>
              <a:spcAft>
                <a:spcPts val="800"/>
              </a:spcAft>
            </a:pPr>
            <a:r>
              <a:rPr lang="tr-TR" sz="2200" b="1" dirty="0">
                <a:effectLst/>
                <a:ea typeface="Calibri" panose="020F0502020204030204" pitchFamily="34" charset="0"/>
                <a:cs typeface="Times New Roman" panose="02020603050405020304" pitchFamily="18" charset="0"/>
              </a:rPr>
              <a:t>Denetimli (Supervised) ve denetimsiz (unsupervised) Veri Madenciliği yöntemleri</a:t>
            </a:r>
          </a:p>
        </p:txBody>
      </p:sp>
      <p:sp>
        <p:nvSpPr>
          <p:cNvPr id="7" name="İçerik Yer Tutucusu 6">
            <a:extLst>
              <a:ext uri="{FF2B5EF4-FFF2-40B4-BE49-F238E27FC236}">
                <a16:creationId xmlns:a16="http://schemas.microsoft.com/office/drawing/2014/main" id="{585F0FBE-0540-4B24-B687-AC699E3D9272}"/>
              </a:ext>
            </a:extLst>
          </p:cNvPr>
          <p:cNvSpPr>
            <a:spLocks noGrp="1"/>
          </p:cNvSpPr>
          <p:nvPr>
            <p:ph idx="1"/>
          </p:nvPr>
        </p:nvSpPr>
        <p:spPr>
          <a:xfrm>
            <a:off x="746368" y="1842174"/>
            <a:ext cx="3410339" cy="2889470"/>
          </a:xfrm>
        </p:spPr>
        <p:txBody>
          <a:bodyPr>
            <a:noAutofit/>
          </a:bodyPr>
          <a:lstStyle/>
          <a:p>
            <a:pPr marL="0" lvl="0" indent="0" algn="ctr">
              <a:lnSpc>
                <a:spcPct val="107000"/>
              </a:lnSpc>
              <a:buNone/>
            </a:pPr>
            <a:r>
              <a:rPr lang="tr-TR" sz="1800" b="1" dirty="0">
                <a:effectLst/>
                <a:latin typeface="+mj-lt"/>
                <a:ea typeface="Calibri" panose="020F0502020204030204" pitchFamily="34" charset="0"/>
                <a:cs typeface="Times New Roman" panose="02020603050405020304" pitchFamily="18" charset="0"/>
              </a:rPr>
              <a:t>DENETİMLİ</a:t>
            </a:r>
          </a:p>
          <a:p>
            <a:pPr marL="342900" lvl="0" indent="-342900" algn="just">
              <a:lnSpc>
                <a:spcPct val="107000"/>
              </a:lnSpc>
              <a:buFont typeface="Symbol" panose="05050102010706020507" pitchFamily="18" charset="2"/>
              <a:buChar char=""/>
            </a:pPr>
            <a:r>
              <a:rPr lang="tr-TR" sz="1800" dirty="0">
                <a:effectLst/>
                <a:latin typeface="+mj-lt"/>
                <a:ea typeface="Calibri" panose="020F0502020204030204" pitchFamily="34" charset="0"/>
                <a:cs typeface="Times New Roman" panose="02020603050405020304" pitchFamily="18" charset="0"/>
              </a:rPr>
              <a:t>En yakın k-Komşuluk</a:t>
            </a:r>
          </a:p>
          <a:p>
            <a:pPr marL="342900" lvl="0" indent="-342900" algn="just">
              <a:lnSpc>
                <a:spcPct val="107000"/>
              </a:lnSpc>
              <a:buFont typeface="Symbol" panose="05050102010706020507" pitchFamily="18" charset="2"/>
              <a:buChar char=""/>
            </a:pPr>
            <a:r>
              <a:rPr lang="tr-TR" sz="1800" dirty="0">
                <a:effectLst/>
                <a:latin typeface="+mj-lt"/>
                <a:ea typeface="Calibri" panose="020F0502020204030204" pitchFamily="34" charset="0"/>
                <a:cs typeface="Times New Roman" panose="02020603050405020304" pitchFamily="18" charset="0"/>
              </a:rPr>
              <a:t>K-ortalamalar kümeleme</a:t>
            </a:r>
          </a:p>
          <a:p>
            <a:pPr marL="342900" lvl="0" indent="-342900" algn="just">
              <a:lnSpc>
                <a:spcPct val="107000"/>
              </a:lnSpc>
              <a:buFont typeface="Symbol" panose="05050102010706020507" pitchFamily="18" charset="2"/>
              <a:buChar char=""/>
            </a:pPr>
            <a:r>
              <a:rPr lang="tr-TR" sz="1800" dirty="0">
                <a:effectLst/>
                <a:latin typeface="+mj-lt"/>
                <a:ea typeface="Calibri" panose="020F0502020204030204" pitchFamily="34" charset="0"/>
                <a:cs typeface="Times New Roman" panose="02020603050405020304" pitchFamily="18" charset="0"/>
              </a:rPr>
              <a:t>Regresyon modelleri</a:t>
            </a:r>
          </a:p>
          <a:p>
            <a:pPr marL="342900" lvl="0" indent="-342900" algn="just">
              <a:lnSpc>
                <a:spcPct val="107000"/>
              </a:lnSpc>
              <a:buFont typeface="Symbol" panose="05050102010706020507" pitchFamily="18" charset="2"/>
              <a:buChar char=""/>
            </a:pPr>
            <a:r>
              <a:rPr lang="tr-TR" sz="1800" dirty="0">
                <a:effectLst/>
                <a:latin typeface="+mj-lt"/>
                <a:ea typeface="Calibri" panose="020F0502020204030204" pitchFamily="34" charset="0"/>
                <a:cs typeface="Times New Roman" panose="02020603050405020304" pitchFamily="18" charset="0"/>
              </a:rPr>
              <a:t>Kural çıkarımı</a:t>
            </a:r>
          </a:p>
          <a:p>
            <a:pPr marL="342900" lvl="0" indent="-342900" algn="just">
              <a:lnSpc>
                <a:spcPct val="107000"/>
              </a:lnSpc>
              <a:buFont typeface="Symbol" panose="05050102010706020507" pitchFamily="18" charset="2"/>
              <a:buChar char=""/>
            </a:pPr>
            <a:r>
              <a:rPr lang="tr-TR" sz="1800" dirty="0">
                <a:effectLst/>
                <a:latin typeface="+mj-lt"/>
                <a:ea typeface="Calibri" panose="020F0502020204030204" pitchFamily="34" charset="0"/>
                <a:cs typeface="Times New Roman" panose="02020603050405020304" pitchFamily="18" charset="0"/>
              </a:rPr>
              <a:t>Karar ağaçları</a:t>
            </a:r>
          </a:p>
          <a:p>
            <a:pPr marL="342900" lvl="0" indent="-342900" algn="just">
              <a:lnSpc>
                <a:spcPct val="107000"/>
              </a:lnSpc>
              <a:spcAft>
                <a:spcPts val="800"/>
              </a:spcAft>
              <a:buFont typeface="Symbol" panose="05050102010706020507" pitchFamily="18" charset="2"/>
              <a:buChar char=""/>
            </a:pPr>
            <a:r>
              <a:rPr lang="tr-TR" sz="1800" dirty="0">
                <a:effectLst/>
                <a:latin typeface="+mj-lt"/>
                <a:ea typeface="Calibri" panose="020F0502020204030204" pitchFamily="34" charset="0"/>
                <a:cs typeface="Times New Roman" panose="02020603050405020304" pitchFamily="18" charset="0"/>
              </a:rPr>
              <a:t>Sinir ağları</a:t>
            </a:r>
          </a:p>
        </p:txBody>
      </p:sp>
      <p:sp>
        <p:nvSpPr>
          <p:cNvPr id="3" name="Metin kutusu 2">
            <a:extLst>
              <a:ext uri="{FF2B5EF4-FFF2-40B4-BE49-F238E27FC236}">
                <a16:creationId xmlns:a16="http://schemas.microsoft.com/office/drawing/2014/main" id="{A71BAF36-3C31-873D-F381-BFF3A4733DFC}"/>
              </a:ext>
            </a:extLst>
          </p:cNvPr>
          <p:cNvSpPr txBox="1"/>
          <p:nvPr/>
        </p:nvSpPr>
        <p:spPr>
          <a:xfrm>
            <a:off x="746368" y="4881535"/>
            <a:ext cx="3410339" cy="1657377"/>
          </a:xfrm>
          <a:prstGeom prst="rect">
            <a:avLst/>
          </a:prstGeom>
          <a:noFill/>
        </p:spPr>
        <p:txBody>
          <a:bodyPr wrap="square" rtlCol="0">
            <a:spAutoFit/>
          </a:bodyPr>
          <a:lstStyle/>
          <a:p>
            <a:pPr lvl="0" algn="ctr">
              <a:lnSpc>
                <a:spcPct val="107000"/>
              </a:lnSpc>
            </a:pPr>
            <a:r>
              <a:rPr lang="tr-TR" b="1" dirty="0">
                <a:effectLst/>
                <a:latin typeface="+mj-lt"/>
                <a:ea typeface="Calibri" panose="020F0502020204030204" pitchFamily="34" charset="0"/>
                <a:cs typeface="Times New Roman" panose="02020603050405020304" pitchFamily="18" charset="0"/>
              </a:rPr>
              <a:t>DENETİMSİZ</a:t>
            </a:r>
          </a:p>
          <a:p>
            <a:pPr marL="342900" lvl="0" indent="-342900" algn="just">
              <a:lnSpc>
                <a:spcPct val="107000"/>
              </a:lnSpc>
              <a:buFont typeface="Symbol" panose="05050102010706020507" pitchFamily="18" charset="2"/>
              <a:buChar char=""/>
            </a:pPr>
            <a:r>
              <a:rPr lang="tr-TR" dirty="0">
                <a:effectLst/>
                <a:latin typeface="+mj-lt"/>
                <a:ea typeface="Calibri" panose="020F0502020204030204" pitchFamily="34" charset="0"/>
                <a:cs typeface="Times New Roman" panose="02020603050405020304" pitchFamily="18" charset="0"/>
              </a:rPr>
              <a:t>Aşamalı kümeleme</a:t>
            </a:r>
          </a:p>
          <a:p>
            <a:pPr marL="342900" lvl="0" indent="-342900" algn="just">
              <a:lnSpc>
                <a:spcPct val="107000"/>
              </a:lnSpc>
              <a:spcAft>
                <a:spcPts val="800"/>
              </a:spcAft>
              <a:buFont typeface="Symbol" panose="05050102010706020507" pitchFamily="18" charset="2"/>
              <a:buChar char=""/>
            </a:pPr>
            <a:r>
              <a:rPr lang="tr-TR" dirty="0">
                <a:effectLst/>
                <a:latin typeface="+mj-lt"/>
                <a:ea typeface="Calibri" panose="020F0502020204030204" pitchFamily="34" charset="0"/>
                <a:cs typeface="Times New Roman" panose="02020603050405020304" pitchFamily="18" charset="0"/>
              </a:rPr>
              <a:t>Kendi kendini düzenleyen olarak sınıflandırılabilir.</a:t>
            </a:r>
          </a:p>
          <a:p>
            <a:endParaRPr lang="tr-TR"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9" name="Mürekkep 8">
                <a:extLst>
                  <a:ext uri="{FF2B5EF4-FFF2-40B4-BE49-F238E27FC236}">
                    <a16:creationId xmlns:a16="http://schemas.microsoft.com/office/drawing/2014/main" id="{14E343CB-EA5A-0884-2272-B6BFF9E3970D}"/>
                  </a:ext>
                </a:extLst>
              </p14:cNvPr>
              <p14:cNvContentPartPr/>
              <p14:nvPr/>
            </p14:nvContentPartPr>
            <p14:xfrm>
              <a:off x="3274648" y="5084750"/>
              <a:ext cx="360" cy="360"/>
            </p14:xfrm>
          </p:contentPart>
        </mc:Choice>
        <mc:Fallback xmlns="">
          <p:pic>
            <p:nvPicPr>
              <p:cNvPr id="9" name="Mürekkep 8">
                <a:extLst>
                  <a:ext uri="{FF2B5EF4-FFF2-40B4-BE49-F238E27FC236}">
                    <a16:creationId xmlns:a16="http://schemas.microsoft.com/office/drawing/2014/main" id="{14E343CB-EA5A-0884-2272-B6BFF9E3970D}"/>
                  </a:ext>
                </a:extLst>
              </p:cNvPr>
              <p:cNvPicPr/>
              <p:nvPr/>
            </p:nvPicPr>
            <p:blipFill>
              <a:blip r:embed="rId3"/>
              <a:stretch>
                <a:fillRect/>
              </a:stretch>
            </p:blipFill>
            <p:spPr>
              <a:xfrm>
                <a:off x="3257008" y="4977110"/>
                <a:ext cx="36000" cy="216000"/>
              </a:xfrm>
              <a:prstGeom prst="rect">
                <a:avLst/>
              </a:prstGeom>
            </p:spPr>
          </p:pic>
        </mc:Fallback>
      </mc:AlternateContent>
      <p:grpSp>
        <p:nvGrpSpPr>
          <p:cNvPr id="13" name="Grup 12">
            <a:extLst>
              <a:ext uri="{FF2B5EF4-FFF2-40B4-BE49-F238E27FC236}">
                <a16:creationId xmlns:a16="http://schemas.microsoft.com/office/drawing/2014/main" id="{255B5CC4-8196-A397-AB47-47C3FCA60469}"/>
              </a:ext>
            </a:extLst>
          </p:cNvPr>
          <p:cNvGrpSpPr/>
          <p:nvPr/>
        </p:nvGrpSpPr>
        <p:grpSpPr>
          <a:xfrm>
            <a:off x="3032368" y="5168990"/>
            <a:ext cx="65520" cy="9720"/>
            <a:chOff x="3032368" y="5168990"/>
            <a:chExt cx="65520" cy="972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0" name="Mürekkep 9">
                  <a:extLst>
                    <a:ext uri="{FF2B5EF4-FFF2-40B4-BE49-F238E27FC236}">
                      <a16:creationId xmlns:a16="http://schemas.microsoft.com/office/drawing/2014/main" id="{5C33232D-5241-90B8-07D6-6636722D0348}"/>
                    </a:ext>
                  </a:extLst>
                </p14:cNvPr>
                <p14:cNvContentPartPr/>
                <p14:nvPr/>
              </p14:nvContentPartPr>
              <p14:xfrm>
                <a:off x="3032368" y="5178350"/>
                <a:ext cx="360" cy="360"/>
              </p14:xfrm>
            </p:contentPart>
          </mc:Choice>
          <mc:Fallback xmlns="">
            <p:pic>
              <p:nvPicPr>
                <p:cNvPr id="10" name="Mürekkep 9">
                  <a:extLst>
                    <a:ext uri="{FF2B5EF4-FFF2-40B4-BE49-F238E27FC236}">
                      <a16:creationId xmlns:a16="http://schemas.microsoft.com/office/drawing/2014/main" id="{5C33232D-5241-90B8-07D6-6636722D0348}"/>
                    </a:ext>
                  </a:extLst>
                </p:cNvPr>
                <p:cNvPicPr/>
                <p:nvPr/>
              </p:nvPicPr>
              <p:blipFill>
                <a:blip r:embed="rId5"/>
                <a:stretch>
                  <a:fillRect/>
                </a:stretch>
              </p:blipFill>
              <p:spPr>
                <a:xfrm>
                  <a:off x="3014368" y="507035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1" name="Mürekkep 10">
                  <a:extLst>
                    <a:ext uri="{FF2B5EF4-FFF2-40B4-BE49-F238E27FC236}">
                      <a16:creationId xmlns:a16="http://schemas.microsoft.com/office/drawing/2014/main" id="{E2B7D187-B85D-D0A3-A7A7-9721A306F387}"/>
                    </a:ext>
                  </a:extLst>
                </p14:cNvPr>
                <p14:cNvContentPartPr/>
                <p14:nvPr/>
              </p14:nvContentPartPr>
              <p14:xfrm>
                <a:off x="3097528" y="5168990"/>
                <a:ext cx="360" cy="360"/>
              </p14:xfrm>
            </p:contentPart>
          </mc:Choice>
          <mc:Fallback xmlns="">
            <p:pic>
              <p:nvPicPr>
                <p:cNvPr id="11" name="Mürekkep 10">
                  <a:extLst>
                    <a:ext uri="{FF2B5EF4-FFF2-40B4-BE49-F238E27FC236}">
                      <a16:creationId xmlns:a16="http://schemas.microsoft.com/office/drawing/2014/main" id="{E2B7D187-B85D-D0A3-A7A7-9721A306F387}"/>
                    </a:ext>
                  </a:extLst>
                </p:cNvPr>
                <p:cNvPicPr/>
                <p:nvPr/>
              </p:nvPicPr>
              <p:blipFill>
                <a:blip r:embed="rId7"/>
                <a:stretch>
                  <a:fillRect/>
                </a:stretch>
              </p:blipFill>
              <p:spPr>
                <a:xfrm>
                  <a:off x="3079528" y="506135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2" name="Mürekkep 11">
                  <a:extLst>
                    <a:ext uri="{FF2B5EF4-FFF2-40B4-BE49-F238E27FC236}">
                      <a16:creationId xmlns:a16="http://schemas.microsoft.com/office/drawing/2014/main" id="{C78DB6CD-2316-932C-AB88-36A2CCFDC6B4}"/>
                    </a:ext>
                  </a:extLst>
                </p14:cNvPr>
                <p14:cNvContentPartPr/>
                <p14:nvPr/>
              </p14:nvContentPartPr>
              <p14:xfrm>
                <a:off x="3097528" y="5168990"/>
                <a:ext cx="360" cy="360"/>
              </p14:xfrm>
            </p:contentPart>
          </mc:Choice>
          <mc:Fallback xmlns="">
            <p:pic>
              <p:nvPicPr>
                <p:cNvPr id="12" name="Mürekkep 11">
                  <a:extLst>
                    <a:ext uri="{FF2B5EF4-FFF2-40B4-BE49-F238E27FC236}">
                      <a16:creationId xmlns:a16="http://schemas.microsoft.com/office/drawing/2014/main" id="{C78DB6CD-2316-932C-AB88-36A2CCFDC6B4}"/>
                    </a:ext>
                  </a:extLst>
                </p:cNvPr>
                <p:cNvPicPr/>
                <p:nvPr/>
              </p:nvPicPr>
              <p:blipFill>
                <a:blip r:embed="rId7"/>
                <a:stretch>
                  <a:fillRect/>
                </a:stretch>
              </p:blipFill>
              <p:spPr>
                <a:xfrm>
                  <a:off x="3079528" y="5061350"/>
                  <a:ext cx="36000" cy="216000"/>
                </a:xfrm>
                <a:prstGeom prst="rect">
                  <a:avLst/>
                </a:prstGeom>
              </p:spPr>
            </p:pic>
          </mc:Fallback>
        </mc:AlternateContent>
      </p:grpSp>
      <p:pic>
        <p:nvPicPr>
          <p:cNvPr id="17" name="Resim 16">
            <a:extLst>
              <a:ext uri="{FF2B5EF4-FFF2-40B4-BE49-F238E27FC236}">
                <a16:creationId xmlns:a16="http://schemas.microsoft.com/office/drawing/2014/main" id="{3F7B8A47-011D-1EF9-CAAC-0D7D30C5FA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94507" y="2232690"/>
            <a:ext cx="7202711" cy="3795622"/>
          </a:xfrm>
          <a:prstGeom prst="rect">
            <a:avLst/>
          </a:prstGeom>
          <a:ln>
            <a:noFill/>
          </a:ln>
          <a:effectLst>
            <a:softEdge rad="112500"/>
          </a:effectLst>
        </p:spPr>
      </p:pic>
    </p:spTree>
    <p:extLst>
      <p:ext uri="{BB962C8B-B14F-4D97-AF65-F5344CB8AC3E}">
        <p14:creationId xmlns:p14="http://schemas.microsoft.com/office/powerpoint/2010/main" val="18930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5FBD12-216A-44E1-8FFB-0CCD3E20B76E}"/>
              </a:ext>
            </a:extLst>
          </p:cNvPr>
          <p:cNvSpPr>
            <a:spLocks noGrp="1"/>
          </p:cNvSpPr>
          <p:nvPr>
            <p:ph type="title"/>
          </p:nvPr>
        </p:nvSpPr>
        <p:spPr>
          <a:xfrm>
            <a:off x="4786604" y="764373"/>
            <a:ext cx="6719596" cy="1036435"/>
          </a:xfrm>
        </p:spPr>
        <p:txBody>
          <a:bodyPr>
            <a:normAutofit/>
          </a:bodyPr>
          <a:lstStyle/>
          <a:p>
            <a:pPr algn="ctr"/>
            <a:r>
              <a:rPr lang="tr-TR" sz="2200" b="1" dirty="0"/>
              <a:t>Makine öğrenmesi adımları- CRISP_DM</a:t>
            </a:r>
          </a:p>
        </p:txBody>
      </p:sp>
      <p:pic>
        <p:nvPicPr>
          <p:cNvPr id="11" name="İçerik Yer Tutucusu 10">
            <a:extLst>
              <a:ext uri="{FF2B5EF4-FFF2-40B4-BE49-F238E27FC236}">
                <a16:creationId xmlns:a16="http://schemas.microsoft.com/office/drawing/2014/main" id="{EB5F1711-4518-7602-E12F-6321850821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433" y="2221916"/>
            <a:ext cx="6255298" cy="4024313"/>
          </a:xfrm>
        </p:spPr>
      </p:pic>
      <p:sp>
        <p:nvSpPr>
          <p:cNvPr id="12" name="Metin kutusu 11">
            <a:extLst>
              <a:ext uri="{FF2B5EF4-FFF2-40B4-BE49-F238E27FC236}">
                <a16:creationId xmlns:a16="http://schemas.microsoft.com/office/drawing/2014/main" id="{B96550BD-A4C9-109F-0368-D3A74E8C30B0}"/>
              </a:ext>
            </a:extLst>
          </p:cNvPr>
          <p:cNvSpPr txBox="1"/>
          <p:nvPr/>
        </p:nvSpPr>
        <p:spPr>
          <a:xfrm>
            <a:off x="6657731" y="2836507"/>
            <a:ext cx="5598367" cy="2462213"/>
          </a:xfrm>
          <a:prstGeom prst="rect">
            <a:avLst/>
          </a:prstGeom>
          <a:noFill/>
        </p:spPr>
        <p:txBody>
          <a:bodyPr wrap="square" rtlCol="0">
            <a:spAutoFit/>
          </a:bodyPr>
          <a:lstStyle/>
          <a:p>
            <a:r>
              <a:rPr lang="tr-TR" sz="2200" b="0" i="0" dirty="0">
                <a:effectLst/>
                <a:latin typeface="+mj-lt"/>
              </a:rPr>
              <a:t>CRISP-DM ,yüksek seviyeli bir metodoloji olduğundan dolayı modelde belirtilen aşamalar,iş ihtiyaçlarını karşılamak için birçok farklı biçimde, sırada ve teknolojide uygulanabilmektedir. Toplamda 6 aşamadan oluşan modelin şeması yandaki görseldeki gibidir.</a:t>
            </a:r>
            <a:endParaRPr lang="tr-TR" sz="2200" dirty="0">
              <a:latin typeface="+mj-lt"/>
            </a:endParaRPr>
          </a:p>
        </p:txBody>
      </p:sp>
    </p:spTree>
    <p:extLst>
      <p:ext uri="{BB962C8B-B14F-4D97-AF65-F5344CB8AC3E}">
        <p14:creationId xmlns:p14="http://schemas.microsoft.com/office/powerpoint/2010/main" val="2046503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5FBD12-216A-44E1-8FFB-0CCD3E20B76E}"/>
              </a:ext>
            </a:extLst>
          </p:cNvPr>
          <p:cNvSpPr>
            <a:spLocks noGrp="1"/>
          </p:cNvSpPr>
          <p:nvPr>
            <p:ph type="title"/>
          </p:nvPr>
        </p:nvSpPr>
        <p:spPr>
          <a:xfrm>
            <a:off x="2895600" y="763867"/>
            <a:ext cx="8610600" cy="1293028"/>
          </a:xfrm>
        </p:spPr>
        <p:txBody>
          <a:bodyPr>
            <a:normAutofit/>
          </a:bodyPr>
          <a:lstStyle/>
          <a:p>
            <a:pPr algn="ctr"/>
            <a:r>
              <a:rPr lang="tr-TR" sz="1800" b="1" dirty="0"/>
              <a:t>Performans Değerlendirme Öçütleri - Confusion Matrix (Kontenjans Tablosu – Hata Matrisi) </a:t>
            </a:r>
          </a:p>
        </p:txBody>
      </p:sp>
      <p:pic>
        <p:nvPicPr>
          <p:cNvPr id="5" name="İçerik Yer Tutucusu 4" descr="tablo içeren bir resim&#10;&#10;Açıklama otomatik olarak oluşturuldu">
            <a:extLst>
              <a:ext uri="{FF2B5EF4-FFF2-40B4-BE49-F238E27FC236}">
                <a16:creationId xmlns:a16="http://schemas.microsoft.com/office/drawing/2014/main" id="{C1D613A5-5D42-A62B-E018-6DCCEEAAC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5250" y="2808667"/>
            <a:ext cx="5540220" cy="2377646"/>
          </a:xfrm>
        </p:spPr>
      </p:pic>
      <p:sp>
        <p:nvSpPr>
          <p:cNvPr id="6" name="Metin kutusu 5">
            <a:extLst>
              <a:ext uri="{FF2B5EF4-FFF2-40B4-BE49-F238E27FC236}">
                <a16:creationId xmlns:a16="http://schemas.microsoft.com/office/drawing/2014/main" id="{E89D455A-CA85-DDD0-C26A-B78C6056AFB4}"/>
              </a:ext>
            </a:extLst>
          </p:cNvPr>
          <p:cNvSpPr txBox="1"/>
          <p:nvPr/>
        </p:nvSpPr>
        <p:spPr>
          <a:xfrm>
            <a:off x="144379" y="2877989"/>
            <a:ext cx="5540220" cy="2308324"/>
          </a:xfrm>
          <a:prstGeom prst="rect">
            <a:avLst/>
          </a:prstGeom>
          <a:noFill/>
        </p:spPr>
        <p:txBody>
          <a:bodyPr wrap="square" rtlCol="0">
            <a:spAutoFit/>
          </a:bodyPr>
          <a:lstStyle/>
          <a:p>
            <a:r>
              <a:rPr lang="tr-TR" dirty="0"/>
              <a:t>Örnek olarak kalp hastalığı var mı/ yok mu</a:t>
            </a:r>
            <a:r>
              <a:rPr lang="tr-TR"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tr-TR" dirty="0"/>
              <a:t>dp(tp): Gerçekte kalp hastası olan hastalardan, modelin kalp hastası olarak tahmin ettiği hastaların sayısıdır.,</a:t>
            </a:r>
          </a:p>
          <a:p>
            <a:pPr marL="285750" indent="-285750">
              <a:buFont typeface="Arial" panose="020B0604020202020204" pitchFamily="34" charset="0"/>
              <a:buChar char="•"/>
            </a:pPr>
            <a:r>
              <a:rPr lang="tr-TR" dirty="0"/>
              <a:t>dn(tn): Gerçekte kalp hastası olan hastalardan, modelin kalp hastası değildir biçiminde tahmin ettiği hastaların sayısıdır.</a:t>
            </a:r>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311816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32167F-AC56-4F63-90F8-08BF3B186E83}"/>
              </a:ext>
            </a:extLst>
          </p:cNvPr>
          <p:cNvSpPr>
            <a:spLocks noGrp="1"/>
          </p:cNvSpPr>
          <p:nvPr>
            <p:ph type="title"/>
          </p:nvPr>
        </p:nvSpPr>
        <p:spPr>
          <a:xfrm>
            <a:off x="3940628" y="97232"/>
            <a:ext cx="8610600" cy="1293028"/>
          </a:xfrm>
        </p:spPr>
        <p:txBody>
          <a:bodyPr/>
          <a:lstStyle/>
          <a:p>
            <a:pPr algn="ctr"/>
            <a:r>
              <a:rPr lang="tr-TR" b="1" dirty="0"/>
              <a:t>Kaynakçalar</a:t>
            </a:r>
          </a:p>
        </p:txBody>
      </p:sp>
      <p:sp>
        <p:nvSpPr>
          <p:cNvPr id="3" name="İçerik Yer Tutucusu 2">
            <a:extLst>
              <a:ext uri="{FF2B5EF4-FFF2-40B4-BE49-F238E27FC236}">
                <a16:creationId xmlns:a16="http://schemas.microsoft.com/office/drawing/2014/main" id="{BEC0F1B9-BB5B-4A40-8DA8-9E91361D9B24}"/>
              </a:ext>
            </a:extLst>
          </p:cNvPr>
          <p:cNvSpPr>
            <a:spLocks noGrp="1"/>
          </p:cNvSpPr>
          <p:nvPr>
            <p:ph idx="1"/>
          </p:nvPr>
        </p:nvSpPr>
        <p:spPr>
          <a:xfrm>
            <a:off x="555172" y="1035696"/>
            <a:ext cx="10820400" cy="5822303"/>
          </a:xfrm>
        </p:spPr>
        <p:txBody>
          <a:bodyPr>
            <a:noAutofit/>
          </a:bodyPr>
          <a:lstStyle/>
          <a:p>
            <a:pPr>
              <a:lnSpc>
                <a:spcPct val="107000"/>
              </a:lnSpc>
              <a:spcAft>
                <a:spcPts val="800"/>
              </a:spcAft>
            </a:pPr>
            <a:r>
              <a:rPr lang="tr-TR" sz="1100" dirty="0">
                <a:effectLst/>
                <a:latin typeface="+mj-lt"/>
                <a:ea typeface="Calibri" panose="020F0502020204030204" pitchFamily="34" charset="0"/>
                <a:cs typeface="Times New Roman" panose="02020603050405020304" pitchFamily="18" charset="0"/>
              </a:rPr>
              <a:t>[1] </a:t>
            </a:r>
            <a:r>
              <a:rPr lang="tr-TR" sz="1100" i="1" dirty="0">
                <a:effectLst/>
                <a:latin typeface="+mj-lt"/>
                <a:ea typeface="Calibri" panose="020F0502020204030204" pitchFamily="34" charset="0"/>
                <a:cs typeface="Times New Roman" panose="02020603050405020304" pitchFamily="18" charset="0"/>
              </a:rPr>
              <a:t>” Büyük veride sağlık bilişimi ve analitiği”,</a:t>
            </a:r>
            <a:r>
              <a:rPr lang="tr-TR" sz="1100" dirty="0">
                <a:effectLst/>
                <a:latin typeface="+mj-lt"/>
                <a:ea typeface="Calibri" panose="020F0502020204030204" pitchFamily="34" charset="0"/>
                <a:cs typeface="Times New Roman" panose="02020603050405020304" pitchFamily="18" charset="0"/>
              </a:rPr>
              <a:t> </a:t>
            </a:r>
            <a:r>
              <a:rPr lang="tr-TR" sz="1100" u="sng" dirty="0">
                <a:solidFill>
                  <a:srgbClr val="0563C1"/>
                </a:solidFill>
                <a:effectLst/>
                <a:latin typeface="+mj-lt"/>
                <a:ea typeface="Calibri" panose="020F0502020204030204" pitchFamily="34" charset="0"/>
                <a:cs typeface="Times New Roman" panose="02020603050405020304" pitchFamily="18" charset="0"/>
                <a:hlinkClick r:id="rId2"/>
              </a:rPr>
              <a:t>https://www.sciencedirect.com/science/article/pii/S0957417420302128?ref=pdf_download&amp;fr=RR-2&amp;rr=761634ee695450be</a:t>
            </a:r>
            <a:endParaRPr lang="tr-TR" sz="1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100" dirty="0">
                <a:effectLst/>
                <a:latin typeface="+mj-lt"/>
                <a:ea typeface="Calibri" panose="020F0502020204030204" pitchFamily="34" charset="0"/>
                <a:cs typeface="Times New Roman" panose="02020603050405020304" pitchFamily="18" charset="0"/>
              </a:rPr>
              <a:t>[2] </a:t>
            </a:r>
            <a:r>
              <a:rPr lang="tr-TR" sz="1100" i="1" dirty="0">
                <a:effectLst/>
                <a:latin typeface="+mj-lt"/>
                <a:ea typeface="Calibri" panose="020F0502020204030204" pitchFamily="34" charset="0"/>
                <a:cs typeface="Times New Roman" panose="02020603050405020304" pitchFamily="18" charset="0"/>
              </a:rPr>
              <a:t>“Hastalar ve sağlık hizmetleri ile deneyime dayalı ortak tasarımı daha güvenli ilaç kullanımı için teoriye dayalı müdahaleler geliştirme”,</a:t>
            </a:r>
            <a:r>
              <a:rPr lang="tr-TR" sz="1100" dirty="0">
                <a:effectLst/>
                <a:latin typeface="+mj-lt"/>
                <a:ea typeface="Calibri" panose="020F0502020204030204" pitchFamily="34" charset="0"/>
                <a:cs typeface="Times New Roman" panose="02020603050405020304" pitchFamily="18" charset="0"/>
              </a:rPr>
              <a:t> </a:t>
            </a:r>
            <a:r>
              <a:rPr lang="tr-TR" sz="1100" u="sng" dirty="0">
                <a:solidFill>
                  <a:srgbClr val="0563C1"/>
                </a:solidFill>
                <a:effectLst/>
                <a:latin typeface="+mj-lt"/>
                <a:ea typeface="Calibri" panose="020F0502020204030204" pitchFamily="34" charset="0"/>
                <a:cs typeface="Times New Roman" panose="02020603050405020304" pitchFamily="18" charset="0"/>
                <a:hlinkClick r:id="rId3"/>
              </a:rPr>
              <a:t>https://www.sciencedirect.com/science/article/pii/S1551741121002060?ref=pdf_download&amp;fr=RR-2&amp;rr=761636682db450be</a:t>
            </a:r>
            <a:endParaRPr lang="tr-TR" sz="1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100" dirty="0">
                <a:effectLst/>
                <a:latin typeface="+mj-lt"/>
                <a:ea typeface="Calibri" panose="020F0502020204030204" pitchFamily="34" charset="0"/>
                <a:cs typeface="Times New Roman" panose="02020603050405020304" pitchFamily="18" charset="0"/>
              </a:rPr>
              <a:t>[3] </a:t>
            </a:r>
            <a:r>
              <a:rPr lang="tr-TR" sz="1100" i="1" dirty="0">
                <a:effectLst/>
                <a:latin typeface="+mj-lt"/>
                <a:ea typeface="Calibri" panose="020F0502020204030204" pitchFamily="34" charset="0"/>
                <a:cs typeface="Times New Roman" panose="02020603050405020304" pitchFamily="18" charset="0"/>
              </a:rPr>
              <a:t>“Sağlık hizmeti analizine dayalı makine öğrenimi algoritmalarının değerlendirilmesi”,</a:t>
            </a:r>
            <a:r>
              <a:rPr lang="tr-TR" sz="1100" dirty="0">
                <a:effectLst/>
                <a:latin typeface="+mj-lt"/>
                <a:ea typeface="Calibri" panose="020F0502020204030204" pitchFamily="34" charset="0"/>
                <a:cs typeface="Times New Roman" panose="02020603050405020304" pitchFamily="18" charset="0"/>
              </a:rPr>
              <a:t> </a:t>
            </a:r>
            <a:r>
              <a:rPr lang="tr-TR" sz="1100" u="sng" dirty="0">
                <a:solidFill>
                  <a:srgbClr val="0563C1"/>
                </a:solidFill>
                <a:effectLst/>
                <a:latin typeface="+mj-lt"/>
                <a:ea typeface="Calibri" panose="020F0502020204030204" pitchFamily="34" charset="0"/>
                <a:cs typeface="Times New Roman" panose="02020603050405020304" pitchFamily="18" charset="0"/>
                <a:hlinkClick r:id="rId4"/>
              </a:rPr>
              <a:t>https://www.sciencedirect.com/science/article/pii/S0965997822001867?ref=pdf_download&amp;fr=RR-2&amp;rr=76163047391150be</a:t>
            </a:r>
            <a:endParaRPr lang="tr-TR" sz="1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100" dirty="0">
                <a:effectLst/>
                <a:latin typeface="+mj-lt"/>
                <a:ea typeface="Calibri" panose="020F0502020204030204" pitchFamily="34" charset="0"/>
                <a:cs typeface="Times New Roman" panose="02020603050405020304" pitchFamily="18" charset="0"/>
              </a:rPr>
              <a:t>[4] </a:t>
            </a:r>
            <a:r>
              <a:rPr lang="tr-TR" sz="1100" i="1" dirty="0">
                <a:effectLst/>
                <a:latin typeface="+mj-lt"/>
                <a:ea typeface="Calibri" panose="020F0502020204030204" pitchFamily="34" charset="0"/>
                <a:cs typeface="Times New Roman" panose="02020603050405020304" pitchFamily="18" charset="0"/>
              </a:rPr>
              <a:t>“Sağlık Analitiğinde hassas ilacın karar vermeyi ne ölçüde etkilediği”,</a:t>
            </a:r>
            <a:r>
              <a:rPr lang="tr-TR" sz="1100" dirty="0">
                <a:effectLst/>
                <a:latin typeface="+mj-lt"/>
                <a:ea typeface="Calibri" panose="020F0502020204030204" pitchFamily="34" charset="0"/>
                <a:cs typeface="Times New Roman" panose="02020603050405020304" pitchFamily="18" charset="0"/>
              </a:rPr>
              <a:t> </a:t>
            </a:r>
            <a:r>
              <a:rPr lang="tr-TR" sz="1100" u="sng" dirty="0">
                <a:solidFill>
                  <a:srgbClr val="0563C1"/>
                </a:solidFill>
                <a:effectLst/>
                <a:latin typeface="+mj-lt"/>
                <a:ea typeface="Calibri" panose="020F0502020204030204" pitchFamily="34" charset="0"/>
                <a:cs typeface="Times New Roman" panose="02020603050405020304" pitchFamily="18" charset="0"/>
                <a:hlinkClick r:id="rId5"/>
              </a:rPr>
              <a:t>https://www.sciencedirect.com/science/article/pii/S1877050921024923?ref=pdf_download&amp;fr=RR-2&amp;rr=761637eb087550be</a:t>
            </a:r>
            <a:endParaRPr lang="tr-TR" sz="1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100" dirty="0">
                <a:effectLst/>
                <a:latin typeface="+mj-lt"/>
                <a:ea typeface="Calibri" panose="020F0502020204030204" pitchFamily="34" charset="0"/>
                <a:cs typeface="Times New Roman" panose="02020603050405020304" pitchFamily="18" charset="0"/>
              </a:rPr>
              <a:t>[5] </a:t>
            </a:r>
            <a:r>
              <a:rPr lang="tr-TR" sz="1100" i="1" dirty="0">
                <a:effectLst/>
                <a:latin typeface="+mj-lt"/>
                <a:ea typeface="Calibri" panose="020F0502020204030204" pitchFamily="34" charset="0"/>
                <a:cs typeface="Times New Roman" panose="02020603050405020304" pitchFamily="18" charset="0"/>
              </a:rPr>
              <a:t>“Makine öğrenme modelleri kullanarak verimli hastalık teşhisi “,</a:t>
            </a:r>
            <a:r>
              <a:rPr lang="tr-TR" sz="1100" dirty="0">
                <a:effectLst/>
                <a:latin typeface="+mj-lt"/>
                <a:ea typeface="Calibri" panose="020F0502020204030204" pitchFamily="34" charset="0"/>
                <a:cs typeface="Times New Roman" panose="02020603050405020304" pitchFamily="18" charset="0"/>
              </a:rPr>
              <a:t>  </a:t>
            </a:r>
            <a:r>
              <a:rPr lang="tr-TR" sz="1100" u="sng" dirty="0">
                <a:solidFill>
                  <a:srgbClr val="0563C1"/>
                </a:solidFill>
                <a:effectLst/>
                <a:latin typeface="+mj-lt"/>
                <a:ea typeface="Calibri" panose="020F0502020204030204" pitchFamily="34" charset="0"/>
                <a:cs typeface="Times New Roman" panose="02020603050405020304" pitchFamily="18" charset="0"/>
                <a:hlinkClick r:id="rId6"/>
              </a:rPr>
              <a:t>https://downloads.hindawi.com/journals/jhe/2021/9983652.pdf</a:t>
            </a:r>
            <a:endParaRPr lang="tr-TR" sz="1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100" dirty="0">
                <a:effectLst/>
                <a:latin typeface="+mj-lt"/>
                <a:ea typeface="Calibri" panose="020F0502020204030204" pitchFamily="34" charset="0"/>
                <a:cs typeface="Times New Roman" panose="02020603050405020304" pitchFamily="18" charset="0"/>
              </a:rPr>
              <a:t>[6] </a:t>
            </a:r>
            <a:r>
              <a:rPr lang="tr-TR" sz="1100" i="1" dirty="0">
                <a:effectLst/>
                <a:latin typeface="+mj-lt"/>
                <a:ea typeface="Calibri" panose="020F0502020204030204" pitchFamily="34" charset="0"/>
                <a:cs typeface="Times New Roman" panose="02020603050405020304" pitchFamily="18" charset="0"/>
              </a:rPr>
              <a:t>“Veri madenciliğinde CART ve Lojistik regresyon analizinin yeri: İlaç provizyon sistemi verileri üzerine araştırma”,</a:t>
            </a:r>
            <a:r>
              <a:rPr lang="tr-TR" sz="1100" dirty="0">
                <a:effectLst/>
                <a:latin typeface="+mj-lt"/>
                <a:ea typeface="Calibri" panose="020F0502020204030204" pitchFamily="34" charset="0"/>
                <a:cs typeface="Times New Roman" panose="02020603050405020304" pitchFamily="18" charset="0"/>
              </a:rPr>
              <a:t> </a:t>
            </a:r>
            <a:br>
              <a:rPr lang="tr-TR" sz="1100" dirty="0">
                <a:effectLst/>
                <a:latin typeface="+mj-lt"/>
                <a:ea typeface="Calibri" panose="020F0502020204030204" pitchFamily="34" charset="0"/>
                <a:cs typeface="Times New Roman" panose="02020603050405020304" pitchFamily="18" charset="0"/>
              </a:rPr>
            </a:br>
            <a:r>
              <a:rPr lang="tr-TR" sz="1100" dirty="0">
                <a:effectLst/>
                <a:latin typeface="+mj-lt"/>
                <a:ea typeface="Calibri" panose="020F0502020204030204" pitchFamily="34" charset="0"/>
                <a:cs typeface="Times New Roman" panose="02020603050405020304" pitchFamily="18" charset="0"/>
              </a:rPr>
              <a:t> </a:t>
            </a:r>
            <a:r>
              <a:rPr lang="tr-TR" sz="1100" u="sng" dirty="0">
                <a:solidFill>
                  <a:srgbClr val="0563C1"/>
                </a:solidFill>
                <a:effectLst/>
                <a:latin typeface="+mj-lt"/>
                <a:ea typeface="Calibri" panose="020F0502020204030204" pitchFamily="34" charset="0"/>
                <a:cs typeface="Times New Roman" panose="02020603050405020304" pitchFamily="18" charset="0"/>
                <a:hlinkClick r:id="rId7"/>
              </a:rPr>
              <a:t>https://dergipark.org.tr/en/download/article-file/152170</a:t>
            </a:r>
            <a:endParaRPr lang="tr-TR" sz="1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100" dirty="0">
                <a:effectLst/>
                <a:latin typeface="+mj-lt"/>
                <a:ea typeface="Calibri" panose="020F0502020204030204" pitchFamily="34" charset="0"/>
                <a:cs typeface="Times New Roman" panose="02020603050405020304" pitchFamily="18" charset="0"/>
              </a:rPr>
              <a:t>[7] </a:t>
            </a:r>
            <a:r>
              <a:rPr lang="tr-TR" sz="1100" i="1" dirty="0">
                <a:effectLst/>
                <a:latin typeface="+mj-lt"/>
                <a:ea typeface="Calibri" panose="020F0502020204030204" pitchFamily="34" charset="0"/>
                <a:cs typeface="Times New Roman" panose="02020603050405020304" pitchFamily="18" charset="0"/>
              </a:rPr>
              <a:t>“Denetimli makine öğrenimi sınıflandırıcıları ile sağlık hizmetleri kararlarını tahmin etme”,</a:t>
            </a:r>
            <a:br>
              <a:rPr lang="tr-TR" sz="1100" dirty="0">
                <a:effectLst/>
                <a:latin typeface="+mj-lt"/>
                <a:ea typeface="Calibri" panose="020F0502020204030204" pitchFamily="34" charset="0"/>
                <a:cs typeface="Times New Roman" panose="02020603050405020304" pitchFamily="18" charset="0"/>
              </a:rPr>
            </a:br>
            <a:r>
              <a:rPr lang="tr-TR" sz="1100" u="sng" dirty="0">
                <a:solidFill>
                  <a:srgbClr val="0563C1"/>
                </a:solidFill>
                <a:effectLst/>
                <a:latin typeface="+mj-lt"/>
                <a:ea typeface="Calibri" panose="020F0502020204030204" pitchFamily="34" charset="0"/>
                <a:cs typeface="Times New Roman" panose="02020603050405020304" pitchFamily="18" charset="0"/>
                <a:hlinkClick r:id="rId8"/>
              </a:rPr>
              <a:t>https://www.researchgate.net/profile/Muhammad-Amin-40/publication/329515048_Performance_Evaluation_of_Supervised_Machine_Learning_Classifiers_for_Predicting_Healthcare_Operational_Decisions/links/5c0c277aa6fdcc494fe4a3a6/Performance-Evaluation-of-Supervised-Machine-Learning-Classifiers-for-Predicting-Healthcare-Operational-Decisions.pdf</a:t>
            </a:r>
            <a:endParaRPr lang="tr-TR" sz="1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100" dirty="0">
                <a:effectLst/>
                <a:latin typeface="+mj-lt"/>
                <a:ea typeface="Calibri" panose="020F0502020204030204" pitchFamily="34" charset="0"/>
                <a:cs typeface="Times New Roman" panose="02020603050405020304" pitchFamily="18" charset="0"/>
              </a:rPr>
              <a:t>[8] </a:t>
            </a:r>
            <a:r>
              <a:rPr lang="tr-TR" sz="1100" i="1" dirty="0">
                <a:effectLst/>
                <a:latin typeface="+mj-lt"/>
                <a:ea typeface="Calibri" panose="020F0502020204030204" pitchFamily="34" charset="0"/>
                <a:cs typeface="Times New Roman" panose="02020603050405020304" pitchFamily="18" charset="0"/>
              </a:rPr>
              <a:t>” Büyük veri çağında işletmelerde veri bilimi”,</a:t>
            </a:r>
            <a:r>
              <a:rPr lang="tr-TR" sz="1100" dirty="0">
                <a:effectLst/>
                <a:latin typeface="+mj-lt"/>
                <a:ea typeface="Calibri" panose="020F0502020204030204" pitchFamily="34" charset="0"/>
                <a:cs typeface="Times New Roman" panose="02020603050405020304" pitchFamily="18" charset="0"/>
              </a:rPr>
              <a:t>  </a:t>
            </a:r>
            <a:r>
              <a:rPr lang="tr-TR" sz="1100" u="sng" dirty="0">
                <a:solidFill>
                  <a:srgbClr val="0563C1"/>
                </a:solidFill>
                <a:effectLst/>
                <a:latin typeface="+mj-lt"/>
                <a:ea typeface="Calibri" panose="020F0502020204030204" pitchFamily="34" charset="0"/>
                <a:cs typeface="Times New Roman" panose="02020603050405020304" pitchFamily="18" charset="0"/>
                <a:hlinkClick r:id="rId9"/>
              </a:rPr>
              <a:t>https://www.researchgate.net/profile/Selin-Goekalp/publication/331481196_Buyuk_Veri_Caginda_Isletmelerde_Veri_Bilimi/links/5c7c0cb0a6fdcc4715ac8d47/Bueyuek-Veri-Caginda-Isletmelerde-Veri-Bilimi.pdf</a:t>
            </a:r>
            <a:endParaRPr lang="tr-TR" sz="1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100" dirty="0">
                <a:effectLst/>
                <a:latin typeface="+mj-lt"/>
                <a:ea typeface="Calibri" panose="020F0502020204030204" pitchFamily="34" charset="0"/>
                <a:cs typeface="Times New Roman" panose="02020603050405020304" pitchFamily="18" charset="0"/>
              </a:rPr>
              <a:t>[9] </a:t>
            </a:r>
            <a:r>
              <a:rPr lang="tr-TR" sz="1100" i="1" dirty="0">
                <a:effectLst/>
                <a:latin typeface="+mj-lt"/>
                <a:ea typeface="Calibri" panose="020F0502020204030204" pitchFamily="34" charset="0"/>
                <a:cs typeface="Times New Roman" panose="02020603050405020304" pitchFamily="18" charset="0"/>
              </a:rPr>
              <a:t>“Kronik hastalık tanısında makine öğrenimi öngörü modellerinin uygulamaları”,</a:t>
            </a:r>
            <a:r>
              <a:rPr lang="tr-TR" sz="1100" dirty="0">
                <a:effectLst/>
                <a:latin typeface="+mj-lt"/>
                <a:ea typeface="Calibri" panose="020F0502020204030204" pitchFamily="34" charset="0"/>
                <a:cs typeface="Times New Roman" panose="02020603050405020304" pitchFamily="18" charset="0"/>
              </a:rPr>
              <a:t> </a:t>
            </a:r>
            <a:r>
              <a:rPr lang="tr-TR" sz="1100" u="sng" dirty="0">
                <a:solidFill>
                  <a:srgbClr val="0563C1"/>
                </a:solidFill>
                <a:effectLst/>
                <a:latin typeface="+mj-lt"/>
                <a:ea typeface="Calibri" panose="020F0502020204030204" pitchFamily="34" charset="0"/>
                <a:cs typeface="Times New Roman" panose="02020603050405020304" pitchFamily="18" charset="0"/>
                <a:hlinkClick r:id="rId10"/>
              </a:rPr>
              <a:t>https://www.mdpi.com/2075-4426/10/2/21</a:t>
            </a:r>
            <a:endParaRPr lang="tr-TR" sz="1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100" dirty="0">
                <a:effectLst/>
                <a:latin typeface="+mj-lt"/>
                <a:ea typeface="Calibri" panose="020F0502020204030204" pitchFamily="34" charset="0"/>
                <a:cs typeface="Times New Roman" panose="02020603050405020304" pitchFamily="18" charset="0"/>
              </a:rPr>
              <a:t>[10] </a:t>
            </a:r>
            <a:r>
              <a:rPr lang="tr-TR" sz="1100" i="1" dirty="0">
                <a:effectLst/>
                <a:latin typeface="+mj-lt"/>
                <a:ea typeface="Calibri" panose="020F0502020204030204" pitchFamily="34" charset="0"/>
                <a:cs typeface="Times New Roman" panose="02020603050405020304" pitchFamily="18" charset="0"/>
              </a:rPr>
              <a:t>“Hastane bilgi sistemlerinde veri madenciliği”,  </a:t>
            </a:r>
            <a:r>
              <a:rPr lang="tr-TR" sz="1100" u="sng" dirty="0">
                <a:solidFill>
                  <a:srgbClr val="0563C1"/>
                </a:solidFill>
                <a:effectLst/>
                <a:latin typeface="+mj-lt"/>
                <a:ea typeface="Calibri" panose="020F0502020204030204" pitchFamily="34" charset="0"/>
                <a:cs typeface="Times New Roman" panose="02020603050405020304" pitchFamily="18" charset="0"/>
                <a:hlinkClick r:id="rId11"/>
              </a:rPr>
              <a:t>https://ab.org.tr/ab08/kitap/Bildiriler/Yildirim_Uludag_Gorur_AB08.pdf</a:t>
            </a:r>
            <a:endParaRPr lang="tr-TR" sz="1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1349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EC0F1B9-BB5B-4A40-8DA8-9E91361D9B24}"/>
              </a:ext>
            </a:extLst>
          </p:cNvPr>
          <p:cNvSpPr>
            <a:spLocks noGrp="1"/>
          </p:cNvSpPr>
          <p:nvPr>
            <p:ph idx="1"/>
          </p:nvPr>
        </p:nvSpPr>
        <p:spPr>
          <a:xfrm>
            <a:off x="685800" y="1492898"/>
            <a:ext cx="10820400" cy="5234473"/>
          </a:xfrm>
        </p:spPr>
        <p:txBody>
          <a:bodyPr>
            <a:normAutofit/>
          </a:bodyPr>
          <a:lstStyle/>
          <a:p>
            <a:pPr>
              <a:lnSpc>
                <a:spcPct val="107000"/>
              </a:lnSpc>
              <a:spcAft>
                <a:spcPts val="800"/>
              </a:spcAft>
            </a:pPr>
            <a:r>
              <a:rPr lang="tr-TR" sz="1200" dirty="0">
                <a:effectLst/>
                <a:latin typeface="+mj-lt"/>
                <a:ea typeface="Calibri" panose="020F0502020204030204" pitchFamily="34" charset="0"/>
                <a:cs typeface="Times New Roman" panose="02020603050405020304" pitchFamily="18" charset="0"/>
              </a:rPr>
              <a:t>[11] </a:t>
            </a:r>
            <a:r>
              <a:rPr lang="tr-TR" sz="1200" i="1" dirty="0">
                <a:effectLst/>
                <a:latin typeface="+mj-lt"/>
                <a:ea typeface="Calibri" panose="020F0502020204030204" pitchFamily="34" charset="0"/>
                <a:cs typeface="Times New Roman" panose="02020603050405020304" pitchFamily="18" charset="0"/>
              </a:rPr>
              <a:t>“Veri madenciliğinin tıp ve sağlık hizmetlerinde kullanımı ve uygulamaları”,  </a:t>
            </a:r>
            <a:r>
              <a:rPr lang="tr-TR" sz="1200" u="sng" dirty="0">
                <a:solidFill>
                  <a:srgbClr val="0563C1"/>
                </a:solidFill>
                <a:effectLst/>
                <a:latin typeface="+mj-lt"/>
                <a:ea typeface="Calibri" panose="020F0502020204030204" pitchFamily="34" charset="0"/>
                <a:cs typeface="Times New Roman" panose="02020603050405020304" pitchFamily="18" charset="0"/>
                <a:hlinkClick r:id="rId2"/>
              </a:rPr>
              <a:t>https://dergipark.org.tr/en/download/article-file/75259</a:t>
            </a:r>
            <a:endParaRPr lang="tr-TR" sz="12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mj-lt"/>
                <a:ea typeface="Calibri" panose="020F0502020204030204" pitchFamily="34" charset="0"/>
                <a:cs typeface="Times New Roman" panose="02020603050405020304" pitchFamily="18" charset="0"/>
              </a:rPr>
              <a:t>[12] </a:t>
            </a:r>
            <a:r>
              <a:rPr lang="tr-TR" sz="1200" i="1" dirty="0">
                <a:effectLst/>
                <a:latin typeface="+mj-lt"/>
                <a:ea typeface="Calibri" panose="020F0502020204030204" pitchFamily="34" charset="0"/>
                <a:cs typeface="Times New Roman" panose="02020603050405020304" pitchFamily="18" charset="0"/>
              </a:rPr>
              <a:t>“Hastalık teşhisi için makine öğrenimi tekniklerinin uygulanması”, </a:t>
            </a:r>
            <a:r>
              <a:rPr lang="tr-TR" sz="1200" u="sng" dirty="0">
                <a:solidFill>
                  <a:srgbClr val="0563C1"/>
                </a:solidFill>
                <a:effectLst/>
                <a:latin typeface="+mj-lt"/>
                <a:ea typeface="Calibri" panose="020F0502020204030204" pitchFamily="34" charset="0"/>
                <a:cs typeface="Times New Roman" panose="02020603050405020304" pitchFamily="18" charset="0"/>
                <a:hlinkClick r:id="rId3"/>
              </a:rPr>
              <a:t>https://www.sciencedirect.com/science/article/pii/S2214785321072679?ref=pdf_download&amp;fr=RR-2&amp;rr=76164caf6cd7514d</a:t>
            </a:r>
            <a:endParaRPr lang="tr-TR" sz="12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mj-lt"/>
                <a:ea typeface="Calibri" panose="020F0502020204030204" pitchFamily="34" charset="0"/>
                <a:cs typeface="Times New Roman" panose="02020603050405020304" pitchFamily="18" charset="0"/>
              </a:rPr>
              <a:t>[13] </a:t>
            </a:r>
            <a:r>
              <a:rPr lang="tr-TR" sz="1200" i="1" dirty="0">
                <a:effectLst/>
                <a:latin typeface="+mj-lt"/>
                <a:ea typeface="Calibri" panose="020F0502020204030204" pitchFamily="34" charset="0"/>
                <a:cs typeface="Times New Roman" panose="02020603050405020304" pitchFamily="18" charset="0"/>
              </a:rPr>
              <a:t>“Veri analizinde istatistik mi veri madenciliğimi?”, </a:t>
            </a:r>
            <a:r>
              <a:rPr lang="tr-TR" sz="1200" u="sng" dirty="0">
                <a:solidFill>
                  <a:srgbClr val="0563C1"/>
                </a:solidFill>
                <a:effectLst/>
                <a:latin typeface="+mj-lt"/>
                <a:ea typeface="Calibri" panose="020F0502020204030204" pitchFamily="34" charset="0"/>
                <a:cs typeface="Times New Roman" panose="02020603050405020304" pitchFamily="18" charset="0"/>
                <a:hlinkClick r:id="rId4"/>
              </a:rPr>
              <a:t>https://dergipark.org.tr/en/download/article-file/297864</a:t>
            </a:r>
            <a:endParaRPr lang="tr-TR" sz="12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mj-lt"/>
                <a:ea typeface="Calibri" panose="020F0502020204030204" pitchFamily="34" charset="0"/>
                <a:cs typeface="Times New Roman" panose="02020603050405020304" pitchFamily="18" charset="0"/>
              </a:rPr>
              <a:t>[14] </a:t>
            </a:r>
            <a:r>
              <a:rPr lang="tr-TR" sz="1200" i="1" dirty="0">
                <a:effectLst/>
                <a:latin typeface="+mj-lt"/>
                <a:ea typeface="Calibri" panose="020F0502020204030204" pitchFamily="34" charset="0"/>
                <a:cs typeface="Times New Roman" panose="02020603050405020304" pitchFamily="18" charset="0"/>
              </a:rPr>
              <a:t>“İlaç endüstrisinde insan sağlığı açısından tehlikeli maddelerin risk değerlendirmesi”, </a:t>
            </a:r>
            <a:r>
              <a:rPr lang="tr-TR" sz="1200" u="sng" dirty="0">
                <a:solidFill>
                  <a:srgbClr val="0563C1"/>
                </a:solidFill>
                <a:effectLst/>
                <a:latin typeface="+mj-lt"/>
                <a:ea typeface="Calibri" panose="020F0502020204030204" pitchFamily="34" charset="0"/>
                <a:cs typeface="Times New Roman" panose="02020603050405020304" pitchFamily="18" charset="0"/>
                <a:hlinkClick r:id="rId5"/>
              </a:rPr>
              <a:t>https://polen.itu.edu.tr:8443/server/api/core/bitstreams/4f32870f-01de-42d0-8633-241fd96e136a/content</a:t>
            </a:r>
            <a:endParaRPr lang="tr-TR" sz="12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mj-lt"/>
                <a:ea typeface="Calibri" panose="020F0502020204030204" pitchFamily="34" charset="0"/>
                <a:cs typeface="Times New Roman" panose="02020603050405020304" pitchFamily="18" charset="0"/>
              </a:rPr>
              <a:t>[15] </a:t>
            </a:r>
            <a:r>
              <a:rPr lang="tr-TR" sz="1200" i="1" dirty="0">
                <a:effectLst/>
                <a:latin typeface="+mj-lt"/>
                <a:ea typeface="Calibri" panose="020F0502020204030204" pitchFamily="34" charset="0"/>
                <a:cs typeface="Times New Roman" panose="02020603050405020304" pitchFamily="18" charset="0"/>
              </a:rPr>
              <a:t>“Sağlık hizmetlerinde büyük veri”, </a:t>
            </a:r>
            <a:br>
              <a:rPr lang="tr-TR" sz="1200" dirty="0">
                <a:effectLst/>
                <a:latin typeface="+mj-lt"/>
                <a:ea typeface="Calibri" panose="020F0502020204030204" pitchFamily="34" charset="0"/>
                <a:cs typeface="Times New Roman" panose="02020603050405020304" pitchFamily="18" charset="0"/>
              </a:rPr>
            </a:br>
            <a:r>
              <a:rPr lang="tr-TR" sz="1200" u="sng" dirty="0">
                <a:solidFill>
                  <a:srgbClr val="0563C1"/>
                </a:solidFill>
                <a:effectLst/>
                <a:latin typeface="+mj-lt"/>
                <a:ea typeface="Calibri" panose="020F0502020204030204" pitchFamily="34" charset="0"/>
                <a:cs typeface="Times New Roman" panose="02020603050405020304" pitchFamily="18" charset="0"/>
                <a:hlinkClick r:id="rId6"/>
              </a:rPr>
              <a:t>https://dergipark.org.tr/en/download/article-file/463040</a:t>
            </a:r>
            <a:endParaRPr lang="tr-TR" sz="12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mj-lt"/>
                <a:ea typeface="Calibri" panose="020F0502020204030204" pitchFamily="34" charset="0"/>
                <a:cs typeface="Times New Roman" panose="02020603050405020304" pitchFamily="18" charset="0"/>
              </a:rPr>
              <a:t>[16] </a:t>
            </a:r>
            <a:r>
              <a:rPr lang="tr-TR" sz="1200" i="1" dirty="0">
                <a:effectLst/>
                <a:latin typeface="+mj-lt"/>
                <a:ea typeface="Calibri" panose="020F0502020204030204" pitchFamily="34" charset="0"/>
                <a:cs typeface="Times New Roman" panose="02020603050405020304" pitchFamily="18" charset="0"/>
              </a:rPr>
              <a:t>“Makine öğrenimi ile eğitim verilerinin modellenmesindeki yöntemler”,</a:t>
            </a:r>
            <a:r>
              <a:rPr lang="tr-TR" sz="1200" dirty="0">
                <a:effectLst/>
                <a:latin typeface="+mj-lt"/>
                <a:ea typeface="Calibri" panose="020F0502020204030204" pitchFamily="34" charset="0"/>
                <a:cs typeface="Times New Roman" panose="02020603050405020304" pitchFamily="18" charset="0"/>
              </a:rPr>
              <a:t> </a:t>
            </a:r>
            <a:r>
              <a:rPr lang="tr-TR" sz="1200" u="sng" dirty="0">
                <a:solidFill>
                  <a:srgbClr val="0563C1"/>
                </a:solidFill>
                <a:effectLst/>
                <a:latin typeface="+mj-lt"/>
                <a:ea typeface="Calibri" panose="020F0502020204030204" pitchFamily="34" charset="0"/>
                <a:cs typeface="Times New Roman" panose="02020603050405020304" pitchFamily="18" charset="0"/>
                <a:hlinkClick r:id="rId7"/>
              </a:rPr>
              <a:t>https://tez.yok.gov.tr/UlusalTezMerkezi/tezSorguSonucYeni.jsp</a:t>
            </a:r>
            <a:endParaRPr lang="tr-TR" sz="12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mj-lt"/>
                <a:ea typeface="Calibri" panose="020F0502020204030204" pitchFamily="34" charset="0"/>
                <a:cs typeface="Times New Roman" panose="02020603050405020304" pitchFamily="18" charset="0"/>
              </a:rPr>
              <a:t>[17] </a:t>
            </a:r>
            <a:r>
              <a:rPr lang="tr-TR" sz="1200" i="1" dirty="0">
                <a:effectLst/>
                <a:latin typeface="+mj-lt"/>
                <a:ea typeface="Calibri" panose="020F0502020204030204" pitchFamily="34" charset="0"/>
                <a:cs typeface="Times New Roman" panose="02020603050405020304" pitchFamily="18" charset="0"/>
              </a:rPr>
              <a:t>“İlaç etkileşimlerini makine öğrenmesiyle tespit eden tahmin modeli”,</a:t>
            </a:r>
            <a:r>
              <a:rPr lang="tr-TR" sz="1200" dirty="0">
                <a:effectLst/>
                <a:latin typeface="+mj-lt"/>
                <a:ea typeface="Calibri" panose="020F0502020204030204" pitchFamily="34" charset="0"/>
                <a:cs typeface="Times New Roman" panose="02020603050405020304" pitchFamily="18" charset="0"/>
              </a:rPr>
              <a:t> </a:t>
            </a:r>
            <a:r>
              <a:rPr lang="tr-TR" sz="1200" u="sng" dirty="0">
                <a:solidFill>
                  <a:srgbClr val="0563C1"/>
                </a:solidFill>
                <a:effectLst/>
                <a:latin typeface="+mj-lt"/>
                <a:ea typeface="Calibri" panose="020F0502020204030204" pitchFamily="34" charset="0"/>
                <a:cs typeface="Times New Roman" panose="02020603050405020304" pitchFamily="18" charset="0"/>
                <a:hlinkClick r:id="rId8"/>
              </a:rPr>
              <a:t>http://earsiv.medeniyet.edu.tr:8080/xmlui/bitstream/handle/123456789/467/AhmetSener_Tez_2022.pdf?sequence=1&amp;isAllowed=y</a:t>
            </a:r>
            <a:endParaRPr lang="tr-TR" sz="12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mj-lt"/>
                <a:ea typeface="Calibri" panose="020F0502020204030204" pitchFamily="34" charset="0"/>
                <a:cs typeface="Times New Roman" panose="02020603050405020304" pitchFamily="18" charset="0"/>
              </a:rPr>
              <a:t>[18] </a:t>
            </a:r>
            <a:r>
              <a:rPr lang="tr-TR" sz="1200" i="1" dirty="0">
                <a:effectLst/>
                <a:latin typeface="+mj-lt"/>
                <a:ea typeface="Calibri" panose="020F0502020204030204" pitchFamily="34" charset="0"/>
                <a:cs typeface="Times New Roman" panose="02020603050405020304" pitchFamily="18" charset="0"/>
              </a:rPr>
              <a:t>“Sağlık hizmetlerinde büyük veriye ilişkin makine öğrenimi yaklaşımı”,</a:t>
            </a:r>
            <a:r>
              <a:rPr lang="tr-TR" sz="1200" dirty="0">
                <a:effectLst/>
                <a:latin typeface="+mj-lt"/>
                <a:ea typeface="Calibri" panose="020F0502020204030204" pitchFamily="34" charset="0"/>
                <a:cs typeface="Times New Roman" panose="02020603050405020304" pitchFamily="18" charset="0"/>
              </a:rPr>
              <a:t> </a:t>
            </a:r>
            <a:r>
              <a:rPr lang="tr-TR" sz="1200" u="sng" dirty="0">
                <a:solidFill>
                  <a:srgbClr val="0563C1"/>
                </a:solidFill>
                <a:effectLst/>
                <a:latin typeface="+mj-lt"/>
                <a:ea typeface="Calibri" panose="020F0502020204030204" pitchFamily="34" charset="0"/>
                <a:cs typeface="Times New Roman" panose="02020603050405020304" pitchFamily="18" charset="0"/>
                <a:hlinkClick r:id="rId9"/>
              </a:rPr>
              <a:t>http://www.aimspress.com/aimspress-data/bdia/2020/1/PDF/bigdia-05-005.pdf</a:t>
            </a:r>
            <a:endParaRPr lang="tr-TR" sz="12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mj-lt"/>
                <a:ea typeface="Calibri" panose="020F0502020204030204" pitchFamily="34" charset="0"/>
                <a:cs typeface="Times New Roman" panose="02020603050405020304" pitchFamily="18" charset="0"/>
              </a:rPr>
              <a:t>[19] </a:t>
            </a:r>
            <a:r>
              <a:rPr lang="tr-TR" sz="1200" i="1" dirty="0">
                <a:effectLst/>
                <a:latin typeface="+mj-lt"/>
                <a:ea typeface="Calibri" panose="020F0502020204030204" pitchFamily="34" charset="0"/>
                <a:cs typeface="Times New Roman" panose="02020603050405020304" pitchFamily="18" charset="0"/>
              </a:rPr>
              <a:t>“Kişisel sağlık verilerinin dijitalleşmesi ve büyük veri”,</a:t>
            </a:r>
            <a:r>
              <a:rPr lang="tr-TR" sz="1200" dirty="0">
                <a:effectLst/>
                <a:latin typeface="+mj-lt"/>
                <a:ea typeface="Calibri" panose="020F0502020204030204" pitchFamily="34" charset="0"/>
                <a:cs typeface="Times New Roman" panose="02020603050405020304" pitchFamily="18" charset="0"/>
              </a:rPr>
              <a:t> </a:t>
            </a:r>
            <a:r>
              <a:rPr lang="tr-TR" sz="1200" u="sng" dirty="0">
                <a:solidFill>
                  <a:srgbClr val="0563C1"/>
                </a:solidFill>
                <a:effectLst/>
                <a:latin typeface="+mj-lt"/>
                <a:ea typeface="Calibri" panose="020F0502020204030204" pitchFamily="34" charset="0"/>
                <a:cs typeface="Times New Roman" panose="02020603050405020304" pitchFamily="18" charset="0"/>
                <a:hlinkClick r:id="rId10"/>
              </a:rPr>
              <a:t>https://dergipark.org.tr/en/download/article-file/2540120</a:t>
            </a:r>
            <a:endParaRPr lang="tr-TR" sz="12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mj-lt"/>
                <a:ea typeface="Calibri" panose="020F0502020204030204" pitchFamily="34" charset="0"/>
                <a:cs typeface="Times New Roman" panose="02020603050405020304" pitchFamily="18" charset="0"/>
              </a:rPr>
              <a:t>[20] </a:t>
            </a:r>
            <a:r>
              <a:rPr lang="tr-TR" sz="1200" i="1" dirty="0">
                <a:effectLst/>
                <a:latin typeface="+mj-lt"/>
                <a:ea typeface="Calibri" panose="020F0502020204030204" pitchFamily="34" charset="0"/>
                <a:cs typeface="Times New Roman" panose="02020603050405020304" pitchFamily="18" charset="0"/>
              </a:rPr>
              <a:t>“Türkiye’de sağlık alanında veri madenciliği kullanım alanları”,</a:t>
            </a:r>
            <a:r>
              <a:rPr lang="tr-TR" sz="1200" dirty="0">
                <a:effectLst/>
                <a:latin typeface="+mj-lt"/>
                <a:ea typeface="Calibri" panose="020F0502020204030204" pitchFamily="34" charset="0"/>
                <a:cs typeface="Times New Roman" panose="02020603050405020304" pitchFamily="18" charset="0"/>
              </a:rPr>
              <a:t>  </a:t>
            </a:r>
            <a:r>
              <a:rPr lang="tr-TR" sz="1200" u="sng" dirty="0">
                <a:solidFill>
                  <a:srgbClr val="0563C1"/>
                </a:solidFill>
                <a:effectLst/>
                <a:latin typeface="+mj-lt"/>
                <a:ea typeface="Calibri" panose="020F0502020204030204" pitchFamily="34" charset="0"/>
                <a:cs typeface="Times New Roman" panose="02020603050405020304" pitchFamily="18" charset="0"/>
                <a:hlinkClick r:id="rId11"/>
              </a:rPr>
              <a:t>https://dergipark.org.tr/en/download/article-file/688182</a:t>
            </a:r>
            <a:endParaRPr lang="tr-TR" sz="1200" dirty="0">
              <a:effectLst/>
              <a:latin typeface="+mj-lt"/>
              <a:ea typeface="Calibri" panose="020F0502020204030204" pitchFamily="34" charset="0"/>
              <a:cs typeface="Times New Roman" panose="02020603050405020304" pitchFamily="18" charset="0"/>
            </a:endParaRPr>
          </a:p>
        </p:txBody>
      </p:sp>
      <p:sp>
        <p:nvSpPr>
          <p:cNvPr id="7" name="Başlık 1">
            <a:extLst>
              <a:ext uri="{FF2B5EF4-FFF2-40B4-BE49-F238E27FC236}">
                <a16:creationId xmlns:a16="http://schemas.microsoft.com/office/drawing/2014/main" id="{C3B75498-BE32-3FCE-5974-9152688BBA63}"/>
              </a:ext>
            </a:extLst>
          </p:cNvPr>
          <p:cNvSpPr>
            <a:spLocks noGrp="1"/>
          </p:cNvSpPr>
          <p:nvPr>
            <p:ph type="title"/>
          </p:nvPr>
        </p:nvSpPr>
        <p:spPr>
          <a:xfrm>
            <a:off x="3940628" y="97232"/>
            <a:ext cx="8610600" cy="1293028"/>
          </a:xfrm>
        </p:spPr>
        <p:txBody>
          <a:bodyPr/>
          <a:lstStyle/>
          <a:p>
            <a:pPr algn="ctr"/>
            <a:r>
              <a:rPr lang="tr-TR" b="1" dirty="0"/>
              <a:t>Kaynakçalar</a:t>
            </a:r>
          </a:p>
        </p:txBody>
      </p:sp>
    </p:spTree>
    <p:extLst>
      <p:ext uri="{BB962C8B-B14F-4D97-AF65-F5344CB8AC3E}">
        <p14:creationId xmlns:p14="http://schemas.microsoft.com/office/powerpoint/2010/main" val="179413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AC916A-DDD0-42B1-973B-225B0F48F9CA}"/>
              </a:ext>
            </a:extLst>
          </p:cNvPr>
          <p:cNvSpPr>
            <a:spLocks noGrp="1"/>
          </p:cNvSpPr>
          <p:nvPr>
            <p:ph type="title"/>
          </p:nvPr>
        </p:nvSpPr>
        <p:spPr>
          <a:xfrm>
            <a:off x="1790700" y="2782486"/>
            <a:ext cx="8610600" cy="1293028"/>
          </a:xfrm>
        </p:spPr>
        <p:txBody>
          <a:bodyPr/>
          <a:lstStyle/>
          <a:p>
            <a:pPr algn="ctr"/>
            <a:r>
              <a:rPr lang="tr-TR" b="1" dirty="0"/>
              <a:t>Dinlediğiniz için teşekkürler</a:t>
            </a:r>
          </a:p>
        </p:txBody>
      </p:sp>
    </p:spTree>
    <p:extLst>
      <p:ext uri="{BB962C8B-B14F-4D97-AF65-F5344CB8AC3E}">
        <p14:creationId xmlns:p14="http://schemas.microsoft.com/office/powerpoint/2010/main" val="22580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602963-7CB9-44EA-B150-09985C1723AB}"/>
              </a:ext>
            </a:extLst>
          </p:cNvPr>
          <p:cNvSpPr>
            <a:spLocks noGrp="1"/>
          </p:cNvSpPr>
          <p:nvPr>
            <p:ph type="title"/>
          </p:nvPr>
        </p:nvSpPr>
        <p:spPr/>
        <p:txBody>
          <a:bodyPr/>
          <a:lstStyle/>
          <a:p>
            <a:pPr algn="ctr"/>
            <a:r>
              <a:rPr lang="tr-TR" dirty="0"/>
              <a:t>GİRİŞ</a:t>
            </a:r>
          </a:p>
        </p:txBody>
      </p:sp>
      <p:sp>
        <p:nvSpPr>
          <p:cNvPr id="3" name="İçerik Yer Tutucusu 2">
            <a:extLst>
              <a:ext uri="{FF2B5EF4-FFF2-40B4-BE49-F238E27FC236}">
                <a16:creationId xmlns:a16="http://schemas.microsoft.com/office/drawing/2014/main" id="{1D42057A-5361-414B-9303-F1E7746DB373}"/>
              </a:ext>
            </a:extLst>
          </p:cNvPr>
          <p:cNvSpPr>
            <a:spLocks noGrp="1"/>
          </p:cNvSpPr>
          <p:nvPr>
            <p:ph idx="1"/>
          </p:nvPr>
        </p:nvSpPr>
        <p:spPr>
          <a:xfrm>
            <a:off x="685800" y="1968760"/>
            <a:ext cx="10820400" cy="4752716"/>
          </a:xfrm>
        </p:spPr>
        <p:txBody>
          <a:bodyPr>
            <a:normAutofit lnSpcReduction="10000"/>
          </a:bodyPr>
          <a:lstStyle/>
          <a:p>
            <a:pPr algn="just"/>
            <a:r>
              <a:rPr lang="tr-TR" dirty="0">
                <a:effectLst/>
                <a:latin typeface="+mj-lt"/>
                <a:ea typeface="Calibri" panose="020F0502020204030204" pitchFamily="34" charset="0"/>
                <a:cs typeface="Times New Roman" panose="02020603050405020304" pitchFamily="18" charset="0"/>
              </a:rPr>
              <a:t>Sağlık hizmetlerinde büyük veri bazı karmaşık sorunları da beraberinde getiriyor. Tekdüze olmayan veri dağıtımı ve paralel işleme gibi mevcut analitik yöntemlerle verimsiz bir şekilde ele alınan çok sayıda değişken mevcut, büyük verilerden bilgi elde etmek için bir sağlık sistemi için geleneksel olmayan ve olgun veri depolama, yönetim, analiz ve görselleştirme araçları ve teknikleri içermektedir. </a:t>
            </a:r>
            <a:r>
              <a:rPr lang="tr-TR" dirty="0">
                <a:effectLst/>
                <a:latin typeface="+mj-lt"/>
                <a:ea typeface="Calibri" panose="020F0502020204030204" pitchFamily="34" charset="0"/>
                <a:cs typeface="Calibri" panose="020F0502020204030204" pitchFamily="34" charset="0"/>
              </a:rPr>
              <a:t>Gelişmiş sağlık sistemlerinde tanı ve hastalık seyri</a:t>
            </a:r>
            <a:r>
              <a:rPr lang="tr-TR" b="1" dirty="0">
                <a:effectLst/>
                <a:latin typeface="+mj-lt"/>
                <a:ea typeface="Calibri" panose="020F0502020204030204" pitchFamily="34" charset="0"/>
                <a:cs typeface="Calibri" panose="020F0502020204030204" pitchFamily="34" charset="0"/>
              </a:rPr>
              <a:t> </a:t>
            </a:r>
            <a:r>
              <a:rPr lang="tr-TR" dirty="0">
                <a:effectLst/>
                <a:latin typeface="+mj-lt"/>
                <a:ea typeface="Calibri" panose="020F0502020204030204" pitchFamily="34" charset="0"/>
                <a:cs typeface="Calibri" panose="020F0502020204030204" pitchFamily="34" charset="0"/>
              </a:rPr>
              <a:t>çözmeye yardımcı olabilecek makine öğrenimi yöntemlerinin, araçlarının ve tekniklerinin uygulanmasında da ciddi bir artış olmuştur. Makine öğrenimi ile klinik parametrelerin performansını ve bunların hastalık ilerlemesi tahmini, tedavi veya cerrahi için karar desteği, ortaya çıkan araştırma ve uygulamalardan bilgi çıkarma ve genel sağlık sistemi yönetimi gibi çeşitli kombinasyonların performansını artırmak için kullanılıyor. Makine öğrenimi yaklaşımı, heterojen sağlık verilerini analiz etmek için de kullanılmaktadır. Makine öğrenimi tekniklerden PredictSNP</a:t>
            </a:r>
            <a:r>
              <a:rPr lang="tr-TR" b="1" dirty="0">
                <a:effectLst/>
                <a:latin typeface="+mj-lt"/>
                <a:ea typeface="Calibri" panose="020F0502020204030204" pitchFamily="34" charset="0"/>
                <a:cs typeface="Calibri" panose="020F0502020204030204" pitchFamily="34" charset="0"/>
              </a:rPr>
              <a:t> </a:t>
            </a:r>
            <a:r>
              <a:rPr lang="tr-TR" dirty="0">
                <a:effectLst/>
                <a:latin typeface="+mj-lt"/>
                <a:ea typeface="Calibri" panose="020F0502020204030204" pitchFamily="34" charset="0"/>
                <a:cs typeface="Calibri" panose="020F0502020204030204" pitchFamily="34" charset="0"/>
              </a:rPr>
              <a:t>ve</a:t>
            </a:r>
            <a:r>
              <a:rPr lang="tr-TR" b="1" dirty="0">
                <a:effectLst/>
                <a:latin typeface="+mj-lt"/>
                <a:ea typeface="Calibri" panose="020F0502020204030204" pitchFamily="34" charset="0"/>
                <a:cs typeface="Calibri" panose="020F0502020204030204" pitchFamily="34" charset="0"/>
              </a:rPr>
              <a:t> </a:t>
            </a:r>
            <a:r>
              <a:rPr lang="tr-TR" dirty="0">
                <a:effectLst/>
                <a:latin typeface="+mj-lt"/>
                <a:ea typeface="Calibri" panose="020F0502020204030204" pitchFamily="34" charset="0"/>
                <a:cs typeface="Calibri" panose="020F0502020204030204" pitchFamily="34" charset="0"/>
              </a:rPr>
              <a:t>CanPredict</a:t>
            </a:r>
            <a:r>
              <a:rPr lang="tr-TR" b="1" dirty="0">
                <a:effectLst/>
                <a:latin typeface="+mj-lt"/>
                <a:ea typeface="Calibri" panose="020F0502020204030204" pitchFamily="34" charset="0"/>
                <a:cs typeface="Calibri" panose="020F0502020204030204" pitchFamily="34" charset="0"/>
              </a:rPr>
              <a:t> </a:t>
            </a:r>
            <a:r>
              <a:rPr lang="tr-TR" dirty="0">
                <a:effectLst/>
                <a:latin typeface="+mj-lt"/>
                <a:ea typeface="Calibri" panose="020F0502020204030204" pitchFamily="34" charset="0"/>
                <a:cs typeface="Calibri" panose="020F0502020204030204" pitchFamily="34" charset="0"/>
              </a:rPr>
              <a:t>hastalıkla ilgili mutasyon tahmini için iyi bilinen araçtır ve tahmin doğruluğu %90’dan fazladır.</a:t>
            </a:r>
          </a:p>
          <a:p>
            <a:pPr algn="just"/>
            <a:endParaRPr lang="tr-TR" dirty="0"/>
          </a:p>
        </p:txBody>
      </p:sp>
    </p:spTree>
    <p:extLst>
      <p:ext uri="{BB962C8B-B14F-4D97-AF65-F5344CB8AC3E}">
        <p14:creationId xmlns:p14="http://schemas.microsoft.com/office/powerpoint/2010/main" val="366224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C75682-1491-43FC-8CBD-C9F297E8E5B6}"/>
              </a:ext>
            </a:extLst>
          </p:cNvPr>
          <p:cNvSpPr>
            <a:spLocks noGrp="1"/>
          </p:cNvSpPr>
          <p:nvPr>
            <p:ph type="title"/>
          </p:nvPr>
        </p:nvSpPr>
        <p:spPr/>
        <p:txBody>
          <a:bodyPr/>
          <a:lstStyle/>
          <a:p>
            <a:pPr algn="ctr"/>
            <a:r>
              <a:rPr lang="tr-TR" dirty="0"/>
              <a:t>Tezin amacı</a:t>
            </a:r>
          </a:p>
        </p:txBody>
      </p:sp>
      <p:sp>
        <p:nvSpPr>
          <p:cNvPr id="3" name="İçerik Yer Tutucusu 2">
            <a:extLst>
              <a:ext uri="{FF2B5EF4-FFF2-40B4-BE49-F238E27FC236}">
                <a16:creationId xmlns:a16="http://schemas.microsoft.com/office/drawing/2014/main" id="{B67DE98D-846D-4CDD-948C-0E96DB1F5220}"/>
              </a:ext>
            </a:extLst>
          </p:cNvPr>
          <p:cNvSpPr>
            <a:spLocks noGrp="1"/>
          </p:cNvSpPr>
          <p:nvPr>
            <p:ph idx="1"/>
          </p:nvPr>
        </p:nvSpPr>
        <p:spPr>
          <a:xfrm>
            <a:off x="685800" y="2057401"/>
            <a:ext cx="10820400" cy="4648199"/>
          </a:xfrm>
        </p:spPr>
        <p:txBody>
          <a:bodyPr/>
          <a:lstStyle/>
          <a:p>
            <a:pPr algn="just">
              <a:lnSpc>
                <a:spcPct val="107000"/>
              </a:lnSpc>
              <a:spcAft>
                <a:spcPts val="800"/>
              </a:spcAft>
            </a:pPr>
            <a:r>
              <a:rPr lang="tr-TR" dirty="0">
                <a:effectLst/>
                <a:latin typeface="+mj-lt"/>
                <a:ea typeface="Calibri" panose="020F0502020204030204" pitchFamily="34" charset="0"/>
                <a:cs typeface="Times New Roman" panose="02020603050405020304" pitchFamily="18" charset="0"/>
              </a:rPr>
              <a:t>Kalıcılığı etkileyen faktörler hakkında bilgi toplamak amacıyla, verilen veri kümesi için bir sınıflandırma oluşturmak, </a:t>
            </a:r>
            <a:r>
              <a:rPr lang="tr-TR" dirty="0">
                <a:latin typeface="+mj-lt"/>
                <a:ea typeface="Calibri" panose="020F0502020204030204" pitchFamily="34" charset="0"/>
                <a:cs typeface="Times New Roman" panose="02020603050405020304" pitchFamily="18" charset="0"/>
              </a:rPr>
              <a:t>ö</a:t>
            </a:r>
            <a:r>
              <a:rPr lang="tr-TR" dirty="0">
                <a:effectLst/>
                <a:latin typeface="+mj-lt"/>
                <a:ea typeface="Calibri" panose="020F0502020204030204" pitchFamily="34" charset="0"/>
                <a:cs typeface="Times New Roman" panose="02020603050405020304" pitchFamily="18" charset="0"/>
              </a:rPr>
              <a:t>nemli öznitelikleri bulmak, özellik mühendisliği (verilen veri kümesinin bir kısmını eğitim bir kısmını test için kullanarak tahminde bulunmaya yardımcı olması) ve özellik Seçimi teknikleri(alternatif metodlar) ile makine öğrenmesi algoritmaları ile eğitimi hazırlamak.</a:t>
            </a:r>
          </a:p>
          <a:p>
            <a:pPr algn="just">
              <a:lnSpc>
                <a:spcPct val="107000"/>
              </a:lnSpc>
              <a:spcAft>
                <a:spcPts val="800"/>
              </a:spcAft>
            </a:pPr>
            <a:r>
              <a:rPr lang="tr-TR" dirty="0">
                <a:latin typeface="+mj-lt"/>
                <a:ea typeface="Calibri" panose="020F0502020204030204" pitchFamily="34" charset="0"/>
                <a:cs typeface="Times New Roman" panose="02020603050405020304" pitchFamily="18" charset="0"/>
              </a:rPr>
              <a:t>Bahsedilen sınıflandırma öğesi ise önceden kategorize edilmiş bir eğitim veri kümesine göre kategorilere ayırma sürecidir.</a:t>
            </a:r>
            <a:endParaRPr lang="tr-TR"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tr-TR" dirty="0">
                <a:latin typeface="+mj-lt"/>
                <a:ea typeface="Calibri" panose="020F0502020204030204" pitchFamily="34" charset="0"/>
                <a:cs typeface="Times New Roman" panose="02020603050405020304" pitchFamily="18" charset="0"/>
              </a:rPr>
              <a:t>Makine öğrenmesi algoritmaları kişilerin, karmaşık veri kümelerini keşfetmesi, analiz etmesi ve bunlarda anlam bulmasına yardımcı olan kod parçacıklarıdır.</a:t>
            </a:r>
            <a:endParaRPr lang="tr-TR"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295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51A472-85AC-4347-9940-7B3682C24193}"/>
              </a:ext>
            </a:extLst>
          </p:cNvPr>
          <p:cNvSpPr>
            <a:spLocks noGrp="1"/>
          </p:cNvSpPr>
          <p:nvPr>
            <p:ph type="title"/>
          </p:nvPr>
        </p:nvSpPr>
        <p:spPr/>
        <p:txBody>
          <a:bodyPr>
            <a:normAutofit/>
          </a:bodyPr>
          <a:lstStyle/>
          <a:p>
            <a:pPr algn="ctr"/>
            <a:r>
              <a:rPr lang="tr-TR" dirty="0"/>
              <a:t>tezin önemi</a:t>
            </a:r>
          </a:p>
        </p:txBody>
      </p:sp>
      <p:sp>
        <p:nvSpPr>
          <p:cNvPr id="3" name="İçerik Yer Tutucusu 2">
            <a:extLst>
              <a:ext uri="{FF2B5EF4-FFF2-40B4-BE49-F238E27FC236}">
                <a16:creationId xmlns:a16="http://schemas.microsoft.com/office/drawing/2014/main" id="{68D1C5CA-F7DB-4E42-B310-B62B86A1D0ED}"/>
              </a:ext>
            </a:extLst>
          </p:cNvPr>
          <p:cNvSpPr>
            <a:spLocks noGrp="1"/>
          </p:cNvSpPr>
          <p:nvPr>
            <p:ph idx="1"/>
          </p:nvPr>
        </p:nvSpPr>
        <p:spPr/>
        <p:txBody>
          <a:bodyPr>
            <a:normAutofit/>
          </a:bodyPr>
          <a:lstStyle/>
          <a:p>
            <a:pPr algn="just">
              <a:lnSpc>
                <a:spcPct val="107000"/>
              </a:lnSpc>
              <a:spcAft>
                <a:spcPts val="800"/>
              </a:spcAft>
            </a:pPr>
            <a:r>
              <a:rPr lang="tr-TR" dirty="0">
                <a:effectLst/>
                <a:latin typeface="+mj-lt"/>
                <a:ea typeface="Calibri" panose="020F0502020204030204" pitchFamily="34" charset="0"/>
                <a:cs typeface="Times New Roman" panose="02020603050405020304" pitchFamily="18" charset="0"/>
              </a:rPr>
              <a:t>İlaç şirketi X, bir ilacın bir hasta için kalıcılığını anlamak istiyor. Bir sürü Tüberküloz Dışı Mikobakteri yel (NTM) enfeksiyon verisi var. X şirketi, reçete verilerine bağlı olarak bir hastanın ısrarcı olup olmadığını bilmek istiyor. Kalıcılık sayısına bağlı olarak, X ilaç şirketi, işlerini stratejik olarak yürütebilmeleri için bu miktarda ilaç üretecektir. Burada makinenin verilen değişkenlere göre tahmin yapması bir insan üzerinde olumsuz sorunlara yol açacak olan ilaçların önüne geçilmesine yarayacaktır.</a:t>
            </a:r>
          </a:p>
        </p:txBody>
      </p:sp>
    </p:spTree>
    <p:extLst>
      <p:ext uri="{BB962C8B-B14F-4D97-AF65-F5344CB8AC3E}">
        <p14:creationId xmlns:p14="http://schemas.microsoft.com/office/powerpoint/2010/main" val="97803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A2DD20-53AC-4EA4-BBCC-31D61FA34C0E}"/>
              </a:ext>
            </a:extLst>
          </p:cNvPr>
          <p:cNvSpPr>
            <a:spLocks noGrp="1"/>
          </p:cNvSpPr>
          <p:nvPr>
            <p:ph type="ctrTitle"/>
          </p:nvPr>
        </p:nvSpPr>
        <p:spPr/>
        <p:txBody>
          <a:bodyPr anchor="ctr">
            <a:normAutofit/>
          </a:bodyPr>
          <a:lstStyle/>
          <a:p>
            <a:pPr algn="ctr"/>
            <a:r>
              <a:rPr lang="tr-TR" sz="4000" dirty="0"/>
              <a:t>Araştırmanın Bölümleri</a:t>
            </a:r>
          </a:p>
        </p:txBody>
      </p:sp>
      <p:sp>
        <p:nvSpPr>
          <p:cNvPr id="3" name="Alt Başlık 2">
            <a:extLst>
              <a:ext uri="{FF2B5EF4-FFF2-40B4-BE49-F238E27FC236}">
                <a16:creationId xmlns:a16="http://schemas.microsoft.com/office/drawing/2014/main" id="{0AF13127-DAA1-43BD-B330-6E1D6E301211}"/>
              </a:ext>
            </a:extLst>
          </p:cNvPr>
          <p:cNvSpPr>
            <a:spLocks noGrp="1"/>
          </p:cNvSpPr>
          <p:nvPr>
            <p:ph type="subTitle" idx="1"/>
          </p:nvPr>
        </p:nvSpPr>
        <p:spPr>
          <a:xfrm>
            <a:off x="1371600" y="3632200"/>
            <a:ext cx="9448800" cy="1517316"/>
          </a:xfrm>
        </p:spPr>
        <p:txBody>
          <a:bodyPr>
            <a:normAutofit lnSpcReduction="10000"/>
          </a:bodyPr>
          <a:lstStyle/>
          <a:p>
            <a:pPr algn="ctr"/>
            <a:r>
              <a:rPr lang="tr-TR" sz="3000" dirty="0"/>
              <a:t>Birinci Bölüm</a:t>
            </a:r>
          </a:p>
          <a:p>
            <a:pPr algn="ctr"/>
            <a:endParaRPr lang="tr-TR" sz="3000" dirty="0"/>
          </a:p>
          <a:p>
            <a:pPr algn="ctr"/>
            <a:r>
              <a:rPr lang="tr-TR" sz="3000" b="1" dirty="0">
                <a:effectLst/>
                <a:latin typeface="+mj-lt"/>
                <a:ea typeface="Calibri" panose="020F0502020204030204" pitchFamily="34" charset="0"/>
              </a:rPr>
              <a:t>BÜYÜK VERİDE SAĞLIK BİLİŞİMİ VE ANALİTİĞİ</a:t>
            </a:r>
            <a:endParaRPr lang="tr-TR" sz="3000" dirty="0">
              <a:latin typeface="+mj-lt"/>
            </a:endParaRPr>
          </a:p>
        </p:txBody>
      </p:sp>
    </p:spTree>
    <p:extLst>
      <p:ext uri="{BB962C8B-B14F-4D97-AF65-F5344CB8AC3E}">
        <p14:creationId xmlns:p14="http://schemas.microsoft.com/office/powerpoint/2010/main" val="352575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152556-CF1D-4D2E-847C-E669E4708ABF}"/>
              </a:ext>
            </a:extLst>
          </p:cNvPr>
          <p:cNvSpPr>
            <a:spLocks noGrp="1"/>
          </p:cNvSpPr>
          <p:nvPr>
            <p:ph type="title"/>
          </p:nvPr>
        </p:nvSpPr>
        <p:spPr/>
        <p:txBody>
          <a:bodyPr>
            <a:normAutofit/>
          </a:bodyPr>
          <a:lstStyle/>
          <a:p>
            <a:pPr algn="ctr"/>
            <a:r>
              <a:rPr lang="tr-TR" sz="3000" b="1" dirty="0">
                <a:effectLst/>
                <a:latin typeface="+mj-lt"/>
                <a:ea typeface="Calibri" panose="020F0502020204030204" pitchFamily="34" charset="0"/>
              </a:rPr>
              <a:t>Büyük veride sağlık bilişimi ve analitiği</a:t>
            </a:r>
            <a:endParaRPr lang="tr-TR" sz="3000" dirty="0">
              <a:latin typeface="+mj-lt"/>
            </a:endParaRPr>
          </a:p>
        </p:txBody>
      </p:sp>
      <p:sp>
        <p:nvSpPr>
          <p:cNvPr id="3" name="İçerik Yer Tutucusu 2">
            <a:extLst>
              <a:ext uri="{FF2B5EF4-FFF2-40B4-BE49-F238E27FC236}">
                <a16:creationId xmlns:a16="http://schemas.microsoft.com/office/drawing/2014/main" id="{AEBD89FB-834E-457F-9B3E-9DBF64E084A5}"/>
              </a:ext>
            </a:extLst>
          </p:cNvPr>
          <p:cNvSpPr>
            <a:spLocks noGrp="1"/>
          </p:cNvSpPr>
          <p:nvPr>
            <p:ph idx="1"/>
          </p:nvPr>
        </p:nvSpPr>
        <p:spPr>
          <a:xfrm>
            <a:off x="685800" y="2194560"/>
            <a:ext cx="10820400" cy="4511040"/>
          </a:xfrm>
        </p:spPr>
        <p:txBody>
          <a:bodyPr>
            <a:normAutofit/>
          </a:bodyPr>
          <a:lstStyle/>
          <a:p>
            <a:pPr algn="just"/>
            <a:r>
              <a:rPr lang="tr-TR" dirty="0">
                <a:effectLst/>
                <a:latin typeface="+mj-lt"/>
                <a:ea typeface="Calibri" panose="020F0502020204030204" pitchFamily="34" charset="0"/>
              </a:rPr>
              <a:t>Birden fazla kaynaktan gelen veriler ses çıkarmadan yeni bir çağın, büyük verinin ortaya çıkmasına neden olmuştur. Sağlık alanında teşhis ve cerrahi departmanlarının her bölümüne inmiş bulunmaktadır. Sağlık bilişimi ve analitiğinin üç ana teknik akışı belirlenmiştir. Bunlar yazılım aracısı, makine öğrenimi ve bulut bilişimdi</a:t>
            </a:r>
          </a:p>
          <a:p>
            <a:pPr algn="just"/>
            <a:r>
              <a:rPr lang="tr-TR" dirty="0">
                <a:effectLst/>
                <a:latin typeface="+mj-lt"/>
                <a:ea typeface="Calibri" panose="020F0502020204030204" pitchFamily="34" charset="0"/>
              </a:rPr>
              <a:t>Makine öğrenimi ile klinik parametrelerin performansını ve bunların hastalık ilerlemesi tahmini, tedavi veya cerrahi için karar desteği, ortaya çıkan araştırma ve uygulamalardan bilgi çıkarma ve genel sağlık sistemi yönetimi gibi çeşitli kombinasyonların performansını artırmak için kullanılıyor. Makine öğrenimi yaklaşımı, heterojen sağlık verilerini analiz etmek için de kullanılmaktadır. </a:t>
            </a:r>
          </a:p>
          <a:p>
            <a:pPr algn="just"/>
            <a:r>
              <a:rPr lang="tr-TR" dirty="0">
                <a:effectLst/>
                <a:latin typeface="+mj-lt"/>
                <a:ea typeface="Calibri" panose="020F0502020204030204" pitchFamily="34" charset="0"/>
              </a:rPr>
              <a:t>Kullanılan madencilik algoritmaları (K-Means, SVM, Naive Bayes gibi) ölçeklenebilir ve hesaplamalı bir şekilde kullanılmaktadır</a:t>
            </a:r>
            <a:endParaRPr lang="tr-TR" dirty="0">
              <a:latin typeface="+mj-lt"/>
            </a:endParaRPr>
          </a:p>
        </p:txBody>
      </p:sp>
    </p:spTree>
    <p:extLst>
      <p:ext uri="{BB962C8B-B14F-4D97-AF65-F5344CB8AC3E}">
        <p14:creationId xmlns:p14="http://schemas.microsoft.com/office/powerpoint/2010/main" val="189713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C771B0-6019-47D2-A18D-6BA2139A3DBF}"/>
              </a:ext>
            </a:extLst>
          </p:cNvPr>
          <p:cNvSpPr>
            <a:spLocks noGrp="1"/>
          </p:cNvSpPr>
          <p:nvPr>
            <p:ph type="title"/>
          </p:nvPr>
        </p:nvSpPr>
        <p:spPr/>
        <p:txBody>
          <a:bodyPr>
            <a:normAutofit/>
          </a:bodyPr>
          <a:lstStyle/>
          <a:p>
            <a:pPr algn="ctr"/>
            <a:r>
              <a:rPr lang="tr-TR" sz="3000" b="1" dirty="0">
                <a:effectLst/>
                <a:ea typeface="Calibri" panose="020F0502020204030204" pitchFamily="34" charset="0"/>
              </a:rPr>
              <a:t>Sağlık Analitiğinde hassas ilacın karar vermeyi ne ölçüde etkilediği</a:t>
            </a:r>
            <a:endParaRPr lang="tr-TR" sz="3000" dirty="0"/>
          </a:p>
        </p:txBody>
      </p:sp>
      <p:sp>
        <p:nvSpPr>
          <p:cNvPr id="3" name="İçerik Yer Tutucusu 2">
            <a:extLst>
              <a:ext uri="{FF2B5EF4-FFF2-40B4-BE49-F238E27FC236}">
                <a16:creationId xmlns:a16="http://schemas.microsoft.com/office/drawing/2014/main" id="{F28B6973-0E7C-492C-9364-E203F4A72997}"/>
              </a:ext>
            </a:extLst>
          </p:cNvPr>
          <p:cNvSpPr>
            <a:spLocks noGrp="1"/>
          </p:cNvSpPr>
          <p:nvPr>
            <p:ph idx="1"/>
          </p:nvPr>
        </p:nvSpPr>
        <p:spPr>
          <a:xfrm>
            <a:off x="685800" y="2194560"/>
            <a:ext cx="10820400" cy="4430829"/>
          </a:xfrm>
        </p:spPr>
        <p:txBody>
          <a:bodyPr>
            <a:normAutofit/>
          </a:bodyPr>
          <a:lstStyle/>
          <a:p>
            <a:pPr algn="just">
              <a:lnSpc>
                <a:spcPct val="107000"/>
              </a:lnSpc>
              <a:spcAft>
                <a:spcPts val="800"/>
              </a:spcAft>
            </a:pPr>
            <a:r>
              <a:rPr lang="tr-TR" dirty="0">
                <a:effectLst/>
                <a:latin typeface="+mj-lt"/>
                <a:ea typeface="Calibri" panose="020F0502020204030204" pitchFamily="34" charset="0"/>
                <a:cs typeface="Times New Roman" panose="02020603050405020304" pitchFamily="18" charset="0"/>
              </a:rPr>
              <a:t>Hassas ilaç, hedefe göre mümkün olan en iyi tedavi senaryosunu gerçekleştirmek için bireysel hasta verilerinin dikkate alındığı, tıbbi karar vermede yeni bir yaklaşım olarak tanımlanmaktadır. Tanımlayıcı ve tahmine dayalı analitik bilgi odaklıyken, karar vermeyi desteklemek için yorum gerektiren ve mümkün olan en iyi çözümü elde etmek için en yüksek etkiyle performans gösteren karar odaklı bir analiz olarak tanımlanır.</a:t>
            </a:r>
          </a:p>
          <a:p>
            <a:pPr algn="just">
              <a:lnSpc>
                <a:spcPct val="107000"/>
              </a:lnSpc>
              <a:spcAft>
                <a:spcPts val="800"/>
              </a:spcAft>
            </a:pPr>
            <a:r>
              <a:rPr lang="tr-TR" dirty="0">
                <a:effectLst/>
                <a:latin typeface="+mj-lt"/>
                <a:ea typeface="Calibri" panose="020F0502020204030204" pitchFamily="34" charset="0"/>
                <a:cs typeface="Times New Roman" panose="02020603050405020304" pitchFamily="18" charset="0"/>
              </a:rPr>
              <a:t>Herbert Simon tarafından tanıtılan “zekâ, tasarım, seçim”, bilim adamları tarafından problem çözme veya karar verme görevi için eksiksiz çerçeve olarak yaygın olarak kullanılmaktadır.  Bu gelişen tekniğin her adımının bir geri besleme döngüsü vardır ve her adımın sonuçları nihai seçim seçilene kadar iletilir.</a:t>
            </a:r>
          </a:p>
          <a:p>
            <a:pPr algn="just">
              <a:lnSpc>
                <a:spcPct val="107000"/>
              </a:lnSpc>
              <a:spcAft>
                <a:spcPts val="800"/>
              </a:spcAft>
            </a:pPr>
            <a:endParaRPr lang="tr-TR"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658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5ACA89-4037-438D-8326-BCAA848FB70A}"/>
              </a:ext>
            </a:extLst>
          </p:cNvPr>
          <p:cNvSpPr>
            <a:spLocks noGrp="1"/>
          </p:cNvSpPr>
          <p:nvPr>
            <p:ph type="title"/>
          </p:nvPr>
        </p:nvSpPr>
        <p:spPr/>
        <p:txBody>
          <a:bodyPr>
            <a:normAutofit/>
          </a:bodyPr>
          <a:lstStyle/>
          <a:p>
            <a:pPr algn="ctr">
              <a:lnSpc>
                <a:spcPct val="107000"/>
              </a:lnSpc>
              <a:spcAft>
                <a:spcPts val="800"/>
              </a:spcAft>
            </a:pPr>
            <a:r>
              <a:rPr lang="tr-TR" sz="3000" b="1" dirty="0">
                <a:effectLst/>
                <a:ea typeface="Calibri" panose="020F0502020204030204" pitchFamily="34" charset="0"/>
                <a:cs typeface="Times New Roman" panose="02020603050405020304" pitchFamily="18" charset="0"/>
              </a:rPr>
              <a:t>Makine öğrenme modelleri kullanarak verimli hastalık teşhisi</a:t>
            </a:r>
            <a:r>
              <a:rPr lang="tr-TR" sz="3000" dirty="0">
                <a:effectLst/>
                <a:ea typeface="Calibri" panose="020F0502020204030204" pitchFamily="34" charset="0"/>
                <a:cs typeface="Times New Roman" panose="02020603050405020304" pitchFamily="18" charset="0"/>
              </a:rPr>
              <a:t> </a:t>
            </a:r>
          </a:p>
        </p:txBody>
      </p:sp>
      <p:sp>
        <p:nvSpPr>
          <p:cNvPr id="3" name="İçerik Yer Tutucusu 2">
            <a:extLst>
              <a:ext uri="{FF2B5EF4-FFF2-40B4-BE49-F238E27FC236}">
                <a16:creationId xmlns:a16="http://schemas.microsoft.com/office/drawing/2014/main" id="{54066B10-6B7C-4B1B-9050-1D1F6C524389}"/>
              </a:ext>
            </a:extLst>
          </p:cNvPr>
          <p:cNvSpPr>
            <a:spLocks noGrp="1"/>
          </p:cNvSpPr>
          <p:nvPr>
            <p:ph idx="1"/>
          </p:nvPr>
        </p:nvSpPr>
        <p:spPr/>
        <p:txBody>
          <a:bodyPr>
            <a:normAutofit/>
          </a:bodyPr>
          <a:lstStyle/>
          <a:p>
            <a:pPr algn="just"/>
            <a:r>
              <a:rPr lang="tr-TR" dirty="0">
                <a:effectLst/>
                <a:latin typeface="+mj-lt"/>
                <a:ea typeface="Calibri" panose="020F0502020204030204" pitchFamily="34" charset="0"/>
              </a:rPr>
              <a:t>Teknolojinin ilerlemesiyle daha iyi bilgi işlem gücü ve açık kaynak havuzlarındaki veri kümelerinin kullanılabilirliği, makine öğreniminin kullanımını daha da arttırdı. Makine öğrenimi, sağlık hizmetlerinde geniş alanlarda kullanılmaktadır. </a:t>
            </a:r>
          </a:p>
          <a:p>
            <a:pPr algn="just">
              <a:lnSpc>
                <a:spcPct val="107000"/>
              </a:lnSpc>
              <a:spcAft>
                <a:spcPts val="800"/>
              </a:spcAft>
            </a:pPr>
            <a:r>
              <a:rPr lang="tr-TR" dirty="0">
                <a:effectLst/>
                <a:latin typeface="+mj-lt"/>
                <a:ea typeface="Calibri" panose="020F0502020204030204" pitchFamily="34" charset="0"/>
                <a:cs typeface="Times New Roman" panose="02020603050405020304" pitchFamily="18" charset="0"/>
              </a:rPr>
              <a:t>Örneğin, enfekte insan sayısını ve Çin’de koronavirüsün muhtemelen ne zaman belirlemek için makine öğrenimi teknikleri ve matematiksel modeller kullanılmış. </a:t>
            </a:r>
          </a:p>
          <a:p>
            <a:pPr algn="just">
              <a:lnSpc>
                <a:spcPct val="107000"/>
              </a:lnSpc>
              <a:spcAft>
                <a:spcPts val="800"/>
              </a:spcAft>
            </a:pPr>
            <a:r>
              <a:rPr lang="tr-TR" dirty="0">
                <a:effectLst/>
                <a:latin typeface="+mj-lt"/>
                <a:ea typeface="Calibri" panose="020F0502020204030204" pitchFamily="34" charset="0"/>
                <a:cs typeface="Times New Roman" panose="02020603050405020304" pitchFamily="18" charset="0"/>
              </a:rPr>
              <a:t>Diğer bir örnek vermek gerekirse makine öğrenme modelleri ile diyabet problemlerinde çözüm üretmek ve erken tahmin sağlamak için kullanılır.</a:t>
            </a:r>
          </a:p>
        </p:txBody>
      </p:sp>
    </p:spTree>
    <p:extLst>
      <p:ext uri="{BB962C8B-B14F-4D97-AF65-F5344CB8AC3E}">
        <p14:creationId xmlns:p14="http://schemas.microsoft.com/office/powerpoint/2010/main" val="138638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AAC729-B3CD-469F-AA06-C93F82583BA1}"/>
              </a:ext>
            </a:extLst>
          </p:cNvPr>
          <p:cNvSpPr>
            <a:spLocks noGrp="1"/>
          </p:cNvSpPr>
          <p:nvPr>
            <p:ph type="title"/>
          </p:nvPr>
        </p:nvSpPr>
        <p:spPr>
          <a:xfrm>
            <a:off x="4836367" y="354563"/>
            <a:ext cx="7162800" cy="1170993"/>
          </a:xfrm>
        </p:spPr>
        <p:txBody>
          <a:bodyPr>
            <a:normAutofit/>
          </a:bodyPr>
          <a:lstStyle/>
          <a:p>
            <a:pPr algn="ctr"/>
            <a:r>
              <a:rPr lang="tr-TR" sz="3000" b="1" dirty="0"/>
              <a:t>MAKİNE ÖĞRENMESİ ALT DALLARI</a:t>
            </a:r>
          </a:p>
        </p:txBody>
      </p:sp>
      <p:pic>
        <p:nvPicPr>
          <p:cNvPr id="6" name="Resim 5">
            <a:extLst>
              <a:ext uri="{FF2B5EF4-FFF2-40B4-BE49-F238E27FC236}">
                <a16:creationId xmlns:a16="http://schemas.microsoft.com/office/drawing/2014/main" id="{D0C146DD-5F4F-AB39-E63F-D7D88D01D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8" y="1939708"/>
            <a:ext cx="7809723" cy="4702629"/>
          </a:xfrm>
          <a:prstGeom prst="rect">
            <a:avLst/>
          </a:prstGeom>
          <a:ln>
            <a:noFill/>
          </a:ln>
          <a:effectLst>
            <a:softEdge rad="112500"/>
          </a:effectLst>
        </p:spPr>
      </p:pic>
      <p:sp>
        <p:nvSpPr>
          <p:cNvPr id="7" name="Metin kutusu 6">
            <a:extLst>
              <a:ext uri="{FF2B5EF4-FFF2-40B4-BE49-F238E27FC236}">
                <a16:creationId xmlns:a16="http://schemas.microsoft.com/office/drawing/2014/main" id="{D8EF33CD-66C5-5167-FBE2-3AB3E9714686}"/>
              </a:ext>
            </a:extLst>
          </p:cNvPr>
          <p:cNvSpPr txBox="1"/>
          <p:nvPr/>
        </p:nvSpPr>
        <p:spPr>
          <a:xfrm>
            <a:off x="7987004" y="5395050"/>
            <a:ext cx="3956180" cy="1077218"/>
          </a:xfrm>
          <a:prstGeom prst="rect">
            <a:avLst/>
          </a:prstGeom>
          <a:noFill/>
        </p:spPr>
        <p:txBody>
          <a:bodyPr wrap="square" rtlCol="0">
            <a:spAutoFit/>
          </a:bodyPr>
          <a:lstStyle/>
          <a:p>
            <a:r>
              <a:rPr lang="tr-TR" sz="1600" b="1" i="0" dirty="0">
                <a:effectLst/>
                <a:latin typeface="Times New Roman" panose="02020603050405020304" pitchFamily="18" charset="0"/>
                <a:cs typeface="Times New Roman" panose="02020603050405020304" pitchFamily="18" charset="0"/>
              </a:rPr>
              <a:t>Pekiştirmeli öğrenme</a:t>
            </a:r>
            <a:r>
              <a:rPr lang="tr-TR" sz="1600" b="0" i="0" dirty="0">
                <a:effectLst/>
                <a:latin typeface="Times New Roman" panose="02020603050405020304" pitchFamily="18" charset="0"/>
                <a:cs typeface="Times New Roman" panose="02020603050405020304" pitchFamily="18" charset="0"/>
              </a:rPr>
              <a:t>, deneyimlerinden aldığı geri bildirimleri kullanarak </a:t>
            </a:r>
            <a:r>
              <a:rPr lang="tr-TR" sz="1600" i="0" dirty="0">
                <a:effectLst/>
                <a:latin typeface="Times New Roman" panose="02020603050405020304" pitchFamily="18" charset="0"/>
                <a:cs typeface="Times New Roman" panose="02020603050405020304" pitchFamily="18" charset="0"/>
              </a:rPr>
              <a:t>deneme yanılma</a:t>
            </a:r>
            <a:r>
              <a:rPr lang="tr-TR" sz="1600" b="0" i="0" dirty="0">
                <a:effectLst/>
                <a:latin typeface="Times New Roman" panose="02020603050405020304" pitchFamily="18" charset="0"/>
                <a:cs typeface="Times New Roman" panose="02020603050405020304" pitchFamily="18" charset="0"/>
              </a:rPr>
              <a:t> yoluyla </a:t>
            </a:r>
            <a:r>
              <a:rPr lang="tr-TR" sz="1600" i="0" dirty="0">
                <a:effectLst/>
                <a:latin typeface="Times New Roman" panose="02020603050405020304" pitchFamily="18" charset="0"/>
                <a:cs typeface="Times New Roman" panose="02020603050405020304" pitchFamily="18" charset="0"/>
              </a:rPr>
              <a:t>maksimum ödüle</a:t>
            </a:r>
            <a:r>
              <a:rPr lang="tr-TR" sz="1600" b="0" i="0" dirty="0">
                <a:effectLst/>
                <a:latin typeface="Times New Roman" panose="02020603050405020304" pitchFamily="18" charset="0"/>
                <a:cs typeface="Times New Roman" panose="02020603050405020304" pitchFamily="18" charset="0"/>
              </a:rPr>
              <a:t> ulaşmayı hedefleyen makine öğrenmesi tekniğidir.</a:t>
            </a:r>
            <a:endParaRPr lang="tr-TR" sz="1600" dirty="0">
              <a:latin typeface="Times New Roman" panose="02020603050405020304" pitchFamily="18" charset="0"/>
              <a:cs typeface="Times New Roman" panose="02020603050405020304" pitchFamily="18" charset="0"/>
            </a:endParaRPr>
          </a:p>
        </p:txBody>
      </p:sp>
      <p:sp>
        <p:nvSpPr>
          <p:cNvPr id="8" name="Metin kutusu 7">
            <a:extLst>
              <a:ext uri="{FF2B5EF4-FFF2-40B4-BE49-F238E27FC236}">
                <a16:creationId xmlns:a16="http://schemas.microsoft.com/office/drawing/2014/main" id="{C741429F-0F80-0B6E-1616-499BCBC092F6}"/>
              </a:ext>
            </a:extLst>
          </p:cNvPr>
          <p:cNvSpPr txBox="1"/>
          <p:nvPr/>
        </p:nvSpPr>
        <p:spPr>
          <a:xfrm>
            <a:off x="7987004" y="3986088"/>
            <a:ext cx="4335624" cy="1200329"/>
          </a:xfrm>
          <a:prstGeom prst="rect">
            <a:avLst/>
          </a:prstGeom>
          <a:noFill/>
        </p:spPr>
        <p:txBody>
          <a:bodyPr wrap="square" rtlCol="0">
            <a:spAutoFit/>
          </a:bodyPr>
          <a:lstStyle/>
          <a:p>
            <a:r>
              <a:rPr lang="tr-TR" b="1" i="0" dirty="0">
                <a:effectLst/>
                <a:latin typeface="Times New Roman" panose="02020603050405020304" pitchFamily="18" charset="0"/>
                <a:cs typeface="Times New Roman" panose="02020603050405020304" pitchFamily="18" charset="0"/>
              </a:rPr>
              <a:t>Denetimsiz öğrenme</a:t>
            </a:r>
            <a:r>
              <a:rPr lang="tr-TR" b="0" i="0" dirty="0">
                <a:effectLst/>
                <a:latin typeface="Times New Roman" panose="02020603050405020304" pitchFamily="18" charset="0"/>
                <a:cs typeface="Times New Roman" panose="02020603050405020304" pitchFamily="18" charset="0"/>
              </a:rPr>
              <a:t>, etiketlenmemiş verileri benzer yönlerden kümeleyen makine öğrenmesi dalıdır. Kümeleme problemlerinde kullanılmaktadır.</a:t>
            </a:r>
            <a:endParaRPr lang="tr-TR" dirty="0">
              <a:latin typeface="Times New Roman" panose="02020603050405020304" pitchFamily="18" charset="0"/>
              <a:cs typeface="Times New Roman" panose="02020603050405020304" pitchFamily="18" charset="0"/>
            </a:endParaRPr>
          </a:p>
        </p:txBody>
      </p:sp>
      <p:sp>
        <p:nvSpPr>
          <p:cNvPr id="10" name="Metin kutusu 9">
            <a:extLst>
              <a:ext uri="{FF2B5EF4-FFF2-40B4-BE49-F238E27FC236}">
                <a16:creationId xmlns:a16="http://schemas.microsoft.com/office/drawing/2014/main" id="{1A64743F-FC48-35AC-1168-0D8D632CB4C6}"/>
              </a:ext>
            </a:extLst>
          </p:cNvPr>
          <p:cNvSpPr txBox="1"/>
          <p:nvPr/>
        </p:nvSpPr>
        <p:spPr>
          <a:xfrm>
            <a:off x="7987004" y="1939708"/>
            <a:ext cx="4335624" cy="2031325"/>
          </a:xfrm>
          <a:prstGeom prst="rect">
            <a:avLst/>
          </a:prstGeom>
          <a:noFill/>
        </p:spPr>
        <p:txBody>
          <a:bodyPr wrap="square" rtlCol="0">
            <a:spAutoFit/>
          </a:bodyPr>
          <a:lstStyle/>
          <a:p>
            <a:r>
              <a:rPr lang="tr-TR" b="1" i="0" dirty="0">
                <a:effectLst/>
                <a:latin typeface="Times New Roman" panose="02020603050405020304" pitchFamily="18" charset="0"/>
                <a:cs typeface="Times New Roman" panose="02020603050405020304" pitchFamily="18" charset="0"/>
              </a:rPr>
              <a:t>Denetimli öğrenme</a:t>
            </a:r>
            <a:r>
              <a:rPr lang="tr-TR" b="0" i="0" dirty="0">
                <a:effectLst/>
                <a:latin typeface="Times New Roman" panose="02020603050405020304" pitchFamily="18" charset="0"/>
                <a:cs typeface="Times New Roman" panose="02020603050405020304" pitchFamily="18" charset="0"/>
              </a:rPr>
              <a:t>, etiketli verilerden eğitim ve test kümesi oluşturarak eğitim kümesinden bir model oluşturulmasını sağlayan ve modelin performansını test kümesi üzerinden ölçen makine öğrenmesi çeşididir. Sınıflandırma ve regresyon problemlerinde kullanılır.</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301151"/>
      </p:ext>
    </p:extLst>
  </p:cSld>
  <p:clrMapOvr>
    <a:masterClrMapping/>
  </p:clrMapOvr>
</p:sld>
</file>

<file path=ppt/theme/theme1.xml><?xml version="1.0" encoding="utf-8"?>
<a:theme xmlns:a="http://schemas.openxmlformats.org/drawingml/2006/main" name="Uçak İzi">
  <a:themeElements>
    <a:clrScheme name="Uçak İzi">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Uçak İzi">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çak İzi">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TM04033937[[fn=Uçak İzi]]</Template>
  <TotalTime>219</TotalTime>
  <Words>2050</Words>
  <Application>Microsoft Office PowerPoint</Application>
  <PresentationFormat>Geniş ekran</PresentationFormat>
  <Paragraphs>77</Paragraphs>
  <Slides>19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19</vt:i4>
      </vt:variant>
    </vt:vector>
  </HeadingPairs>
  <TitlesOfParts>
    <vt:vector size="25" baseType="lpstr">
      <vt:lpstr>Arial</vt:lpstr>
      <vt:lpstr>Calibri</vt:lpstr>
      <vt:lpstr>Century Gothic</vt:lpstr>
      <vt:lpstr>Symbol</vt:lpstr>
      <vt:lpstr>Times New Roman</vt:lpstr>
      <vt:lpstr>Uçak İzi</vt:lpstr>
      <vt:lpstr>Bir ilacın doktor reçetesine göre kalıcılığını anlama</vt:lpstr>
      <vt:lpstr>GİRİŞ</vt:lpstr>
      <vt:lpstr>Tezin amacı</vt:lpstr>
      <vt:lpstr>tezin önemi</vt:lpstr>
      <vt:lpstr>Araştırmanın Bölümleri</vt:lpstr>
      <vt:lpstr>Büyük veride sağlık bilişimi ve analitiği</vt:lpstr>
      <vt:lpstr>Sağlık Analitiğinde hassas ilacın karar vermeyi ne ölçüde etkilediği</vt:lpstr>
      <vt:lpstr>Makine öğrenme modelleri kullanarak verimli hastalık teşhisi </vt:lpstr>
      <vt:lpstr>MAKİNE ÖĞRENMESİ ALT DALLARI</vt:lpstr>
      <vt:lpstr>Geçmişten Günümüze BÜYÜK VERİ</vt:lpstr>
      <vt:lpstr>BÜYÜK VERİLERİN TAŞIMASI GEREKEN ÖZELLİKLER</vt:lpstr>
      <vt:lpstr>Denetimli makine öğrenimi sınıflandırıcıları ile sağlık hizmetleri kararlarını tahmin etme</vt:lpstr>
      <vt:lpstr>Kronik hastalık tanısında makine öğrenimi öngörü modellerinin uygulamaları</vt:lpstr>
      <vt:lpstr>Denetimli (Supervised) ve denetimsiz (unsupervised) Veri Madenciliği yöntemleri</vt:lpstr>
      <vt:lpstr>Makine öğrenmesi adımları- CRISP_DM</vt:lpstr>
      <vt:lpstr>Performans Değerlendirme Öçütleri - Confusion Matrix (Kontenjans Tablosu – Hata Matrisi) </vt:lpstr>
      <vt:lpstr>Kaynakçalar</vt:lpstr>
      <vt:lpstr>Kaynakçalar</vt:lpstr>
      <vt:lpstr>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 OYUNLARDA HİKAYENİN OYUNCU DENEYİMİNE ETKİSİ</dc:title>
  <dc:creator>BURAK YİĞİTGÜLSÜN</dc:creator>
  <cp:lastModifiedBy>EMRE KORKUSUZ</cp:lastModifiedBy>
  <cp:revision>18</cp:revision>
  <dcterms:created xsi:type="dcterms:W3CDTF">2021-11-23T19:23:03Z</dcterms:created>
  <dcterms:modified xsi:type="dcterms:W3CDTF">2022-10-30T13:27:26Z</dcterms:modified>
</cp:coreProperties>
</file>