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80" r:id="rId4"/>
    <p:sldId id="257" r:id="rId5"/>
    <p:sldId id="259" r:id="rId6"/>
    <p:sldId id="258" r:id="rId7"/>
    <p:sldId id="281" r:id="rId8"/>
    <p:sldId id="282" r:id="rId9"/>
    <p:sldId id="283" r:id="rId10"/>
    <p:sldId id="284" r:id="rId11"/>
    <p:sldId id="290" r:id="rId12"/>
    <p:sldId id="288" r:id="rId13"/>
    <p:sldId id="268" r:id="rId14"/>
    <p:sldId id="286"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056DB4-9D06-C5DE-5C71-B6412DD2A6D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CF25C4E-B9F0-780D-42A5-C74CCF3BCE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546916F6-3FC3-D812-B81B-06611B6F258F}"/>
              </a:ext>
            </a:extLst>
          </p:cNvPr>
          <p:cNvSpPr>
            <a:spLocks noGrp="1"/>
          </p:cNvSpPr>
          <p:nvPr>
            <p:ph type="dt" sz="half" idx="10"/>
          </p:nvPr>
        </p:nvSpPr>
        <p:spPr/>
        <p:txBody>
          <a:bodyPr/>
          <a:lstStyle/>
          <a:p>
            <a:fld id="{00D3ECEC-282D-4BC3-B2A7-0B2AAFD6AF5A}" type="datetimeFigureOut">
              <a:rPr lang="tr-TR" smtClean="0"/>
              <a:t>29.06.2022</a:t>
            </a:fld>
            <a:endParaRPr lang="tr-TR" dirty="0"/>
          </a:p>
        </p:txBody>
      </p:sp>
      <p:sp>
        <p:nvSpPr>
          <p:cNvPr id="5" name="Alt Bilgi Yer Tutucusu 4">
            <a:extLst>
              <a:ext uri="{FF2B5EF4-FFF2-40B4-BE49-F238E27FC236}">
                <a16:creationId xmlns:a16="http://schemas.microsoft.com/office/drawing/2014/main" id="{969ED65E-FFBB-A4B0-2A01-62CE7AD7AE75}"/>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487DBD14-595E-EE8E-EB8B-45EA4D0BE928}"/>
              </a:ext>
            </a:extLst>
          </p:cNvPr>
          <p:cNvSpPr>
            <a:spLocks noGrp="1"/>
          </p:cNvSpPr>
          <p:nvPr>
            <p:ph type="sldNum" sz="quarter" idx="12"/>
          </p:nvPr>
        </p:nvSpPr>
        <p:spPr/>
        <p:txBody>
          <a:bodyPr/>
          <a:lstStyle/>
          <a:p>
            <a:fld id="{D48DDCCE-7A8B-48D1-AC01-A9FF46644263}" type="slidenum">
              <a:rPr lang="tr-TR" smtClean="0"/>
              <a:t>‹#›</a:t>
            </a:fld>
            <a:endParaRPr lang="tr-TR" dirty="0"/>
          </a:p>
        </p:txBody>
      </p:sp>
    </p:spTree>
    <p:extLst>
      <p:ext uri="{BB962C8B-B14F-4D97-AF65-F5344CB8AC3E}">
        <p14:creationId xmlns:p14="http://schemas.microsoft.com/office/powerpoint/2010/main" val="2856480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25DE35-E287-338A-B6CC-740480B8F434}"/>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9F975DA-5820-61E9-5F68-31363B07B1B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80EEFA9-E093-8CE5-2624-FC68217471D6}"/>
              </a:ext>
            </a:extLst>
          </p:cNvPr>
          <p:cNvSpPr>
            <a:spLocks noGrp="1"/>
          </p:cNvSpPr>
          <p:nvPr>
            <p:ph type="dt" sz="half" idx="10"/>
          </p:nvPr>
        </p:nvSpPr>
        <p:spPr/>
        <p:txBody>
          <a:bodyPr/>
          <a:lstStyle/>
          <a:p>
            <a:fld id="{00D3ECEC-282D-4BC3-B2A7-0B2AAFD6AF5A}" type="datetimeFigureOut">
              <a:rPr lang="tr-TR" smtClean="0"/>
              <a:t>29.06.2022</a:t>
            </a:fld>
            <a:endParaRPr lang="tr-TR" dirty="0"/>
          </a:p>
        </p:txBody>
      </p:sp>
      <p:sp>
        <p:nvSpPr>
          <p:cNvPr id="5" name="Alt Bilgi Yer Tutucusu 4">
            <a:extLst>
              <a:ext uri="{FF2B5EF4-FFF2-40B4-BE49-F238E27FC236}">
                <a16:creationId xmlns:a16="http://schemas.microsoft.com/office/drawing/2014/main" id="{42E2AC12-4138-EEBB-CAD8-AA7AC03235FF}"/>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82D32BE0-A293-7476-6546-662819BE8ED5}"/>
              </a:ext>
            </a:extLst>
          </p:cNvPr>
          <p:cNvSpPr>
            <a:spLocks noGrp="1"/>
          </p:cNvSpPr>
          <p:nvPr>
            <p:ph type="sldNum" sz="quarter" idx="12"/>
          </p:nvPr>
        </p:nvSpPr>
        <p:spPr/>
        <p:txBody>
          <a:bodyPr/>
          <a:lstStyle/>
          <a:p>
            <a:fld id="{D48DDCCE-7A8B-48D1-AC01-A9FF46644263}" type="slidenum">
              <a:rPr lang="tr-TR" smtClean="0"/>
              <a:t>‹#›</a:t>
            </a:fld>
            <a:endParaRPr lang="tr-TR" dirty="0"/>
          </a:p>
        </p:txBody>
      </p:sp>
    </p:spTree>
    <p:extLst>
      <p:ext uri="{BB962C8B-B14F-4D97-AF65-F5344CB8AC3E}">
        <p14:creationId xmlns:p14="http://schemas.microsoft.com/office/powerpoint/2010/main" val="2887829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C07EAB9-D56A-462F-0CDB-258BA290F891}"/>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D286A58C-0342-4E62-6C22-C2464C9D3732}"/>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5181B6C-B683-C28D-16E9-EE5E81FA2CDB}"/>
              </a:ext>
            </a:extLst>
          </p:cNvPr>
          <p:cNvSpPr>
            <a:spLocks noGrp="1"/>
          </p:cNvSpPr>
          <p:nvPr>
            <p:ph type="dt" sz="half" idx="10"/>
          </p:nvPr>
        </p:nvSpPr>
        <p:spPr/>
        <p:txBody>
          <a:bodyPr/>
          <a:lstStyle/>
          <a:p>
            <a:fld id="{00D3ECEC-282D-4BC3-B2A7-0B2AAFD6AF5A}" type="datetimeFigureOut">
              <a:rPr lang="tr-TR" smtClean="0"/>
              <a:t>29.06.2022</a:t>
            </a:fld>
            <a:endParaRPr lang="tr-TR" dirty="0"/>
          </a:p>
        </p:txBody>
      </p:sp>
      <p:sp>
        <p:nvSpPr>
          <p:cNvPr id="5" name="Alt Bilgi Yer Tutucusu 4">
            <a:extLst>
              <a:ext uri="{FF2B5EF4-FFF2-40B4-BE49-F238E27FC236}">
                <a16:creationId xmlns:a16="http://schemas.microsoft.com/office/drawing/2014/main" id="{F127F95D-F7AC-6D92-3A91-B4514137018A}"/>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017CB80F-3C07-F3FB-597C-1035F5DF3A94}"/>
              </a:ext>
            </a:extLst>
          </p:cNvPr>
          <p:cNvSpPr>
            <a:spLocks noGrp="1"/>
          </p:cNvSpPr>
          <p:nvPr>
            <p:ph type="sldNum" sz="quarter" idx="12"/>
          </p:nvPr>
        </p:nvSpPr>
        <p:spPr/>
        <p:txBody>
          <a:bodyPr/>
          <a:lstStyle/>
          <a:p>
            <a:fld id="{D48DDCCE-7A8B-48D1-AC01-A9FF46644263}" type="slidenum">
              <a:rPr lang="tr-TR" smtClean="0"/>
              <a:t>‹#›</a:t>
            </a:fld>
            <a:endParaRPr lang="tr-TR" dirty="0"/>
          </a:p>
        </p:txBody>
      </p:sp>
    </p:spTree>
    <p:extLst>
      <p:ext uri="{BB962C8B-B14F-4D97-AF65-F5344CB8AC3E}">
        <p14:creationId xmlns:p14="http://schemas.microsoft.com/office/powerpoint/2010/main" val="1748665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6/29/2022</a:t>
            </a:fld>
            <a:endParaRPr lang="en-US" dirty="0"/>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dirty="0"/>
          </a:p>
        </p:txBody>
      </p:sp>
    </p:spTree>
    <p:extLst>
      <p:ext uri="{BB962C8B-B14F-4D97-AF65-F5344CB8AC3E}">
        <p14:creationId xmlns:p14="http://schemas.microsoft.com/office/powerpoint/2010/main" val="537804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6/29/2022</a:t>
            </a:fld>
            <a:endParaRPr lang="en-US" dirty="0"/>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dirty="0"/>
          </a:p>
        </p:txBody>
      </p:sp>
    </p:spTree>
    <p:extLst>
      <p:ext uri="{BB962C8B-B14F-4D97-AF65-F5344CB8AC3E}">
        <p14:creationId xmlns:p14="http://schemas.microsoft.com/office/powerpoint/2010/main" val="1665418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6/29/2022</a:t>
            </a:fld>
            <a:endParaRPr lang="en-US" dirty="0"/>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dirty="0"/>
          </a:p>
        </p:txBody>
      </p:sp>
    </p:spTree>
    <p:extLst>
      <p:ext uri="{BB962C8B-B14F-4D97-AF65-F5344CB8AC3E}">
        <p14:creationId xmlns:p14="http://schemas.microsoft.com/office/powerpoint/2010/main" val="816360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6/29/2022</a:t>
            </a:fld>
            <a:endParaRPr lang="en-US" dirty="0"/>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dirty="0"/>
          </a:p>
        </p:txBody>
      </p:sp>
    </p:spTree>
    <p:extLst>
      <p:ext uri="{BB962C8B-B14F-4D97-AF65-F5344CB8AC3E}">
        <p14:creationId xmlns:p14="http://schemas.microsoft.com/office/powerpoint/2010/main" val="3414583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6/29/2022</a:t>
            </a:fld>
            <a:endParaRPr lang="en-US" dirty="0"/>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dirty="0"/>
          </a:p>
        </p:txBody>
      </p:sp>
    </p:spTree>
    <p:extLst>
      <p:ext uri="{BB962C8B-B14F-4D97-AF65-F5344CB8AC3E}">
        <p14:creationId xmlns:p14="http://schemas.microsoft.com/office/powerpoint/2010/main" val="1640850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6/29/2022</a:t>
            </a:fld>
            <a:endParaRPr lang="en-US" dirty="0"/>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dirty="0"/>
          </a:p>
        </p:txBody>
      </p:sp>
    </p:spTree>
    <p:extLst>
      <p:ext uri="{BB962C8B-B14F-4D97-AF65-F5344CB8AC3E}">
        <p14:creationId xmlns:p14="http://schemas.microsoft.com/office/powerpoint/2010/main" val="2033396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6/29/2022</a:t>
            </a:fld>
            <a:endParaRPr lang="en-US" dirty="0"/>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dirty="0"/>
          </a:p>
        </p:txBody>
      </p:sp>
    </p:spTree>
    <p:extLst>
      <p:ext uri="{BB962C8B-B14F-4D97-AF65-F5344CB8AC3E}">
        <p14:creationId xmlns:p14="http://schemas.microsoft.com/office/powerpoint/2010/main" val="1412735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6/29/2022</a:t>
            </a:fld>
            <a:endParaRPr lang="en-US" dirty="0"/>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dirty="0"/>
          </a:p>
        </p:txBody>
      </p:sp>
    </p:spTree>
    <p:extLst>
      <p:ext uri="{BB962C8B-B14F-4D97-AF65-F5344CB8AC3E}">
        <p14:creationId xmlns:p14="http://schemas.microsoft.com/office/powerpoint/2010/main" val="1317418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471157-568A-4C73-C24F-919FE9084E1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C13A589-B45E-E199-44A1-1007A74ED964}"/>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36467D4-6DAF-10B0-ADB4-E359D54078D1}"/>
              </a:ext>
            </a:extLst>
          </p:cNvPr>
          <p:cNvSpPr>
            <a:spLocks noGrp="1"/>
          </p:cNvSpPr>
          <p:nvPr>
            <p:ph type="dt" sz="half" idx="10"/>
          </p:nvPr>
        </p:nvSpPr>
        <p:spPr/>
        <p:txBody>
          <a:bodyPr/>
          <a:lstStyle/>
          <a:p>
            <a:fld id="{00D3ECEC-282D-4BC3-B2A7-0B2AAFD6AF5A}" type="datetimeFigureOut">
              <a:rPr lang="tr-TR" smtClean="0"/>
              <a:t>29.06.2022</a:t>
            </a:fld>
            <a:endParaRPr lang="tr-TR" dirty="0"/>
          </a:p>
        </p:txBody>
      </p:sp>
      <p:sp>
        <p:nvSpPr>
          <p:cNvPr id="5" name="Alt Bilgi Yer Tutucusu 4">
            <a:extLst>
              <a:ext uri="{FF2B5EF4-FFF2-40B4-BE49-F238E27FC236}">
                <a16:creationId xmlns:a16="http://schemas.microsoft.com/office/drawing/2014/main" id="{978A153C-1508-C12D-9B52-E67A3F77E24C}"/>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70451B45-B9D6-55D7-05D9-70A672078F52}"/>
              </a:ext>
            </a:extLst>
          </p:cNvPr>
          <p:cNvSpPr>
            <a:spLocks noGrp="1"/>
          </p:cNvSpPr>
          <p:nvPr>
            <p:ph type="sldNum" sz="quarter" idx="12"/>
          </p:nvPr>
        </p:nvSpPr>
        <p:spPr/>
        <p:txBody>
          <a:bodyPr/>
          <a:lstStyle/>
          <a:p>
            <a:fld id="{D48DDCCE-7A8B-48D1-AC01-A9FF46644263}" type="slidenum">
              <a:rPr lang="tr-TR" smtClean="0"/>
              <a:t>‹#›</a:t>
            </a:fld>
            <a:endParaRPr lang="tr-TR" dirty="0"/>
          </a:p>
        </p:txBody>
      </p:sp>
    </p:spTree>
    <p:extLst>
      <p:ext uri="{BB962C8B-B14F-4D97-AF65-F5344CB8AC3E}">
        <p14:creationId xmlns:p14="http://schemas.microsoft.com/office/powerpoint/2010/main" val="3182044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6/29/2022</a:t>
            </a:fld>
            <a:endParaRPr lang="en-US" dirty="0"/>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dirty="0"/>
          </a:p>
        </p:txBody>
      </p:sp>
    </p:spTree>
    <p:extLst>
      <p:ext uri="{BB962C8B-B14F-4D97-AF65-F5344CB8AC3E}">
        <p14:creationId xmlns:p14="http://schemas.microsoft.com/office/powerpoint/2010/main" val="3397520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6/29/2022</a:t>
            </a:fld>
            <a:endParaRPr lang="en-US" dirty="0"/>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dirty="0"/>
          </a:p>
        </p:txBody>
      </p:sp>
    </p:spTree>
    <p:extLst>
      <p:ext uri="{BB962C8B-B14F-4D97-AF65-F5344CB8AC3E}">
        <p14:creationId xmlns:p14="http://schemas.microsoft.com/office/powerpoint/2010/main" val="25589446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6/29/2022</a:t>
            </a:fld>
            <a:endParaRPr lang="en-US" dirty="0"/>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dirty="0"/>
          </a:p>
        </p:txBody>
      </p:sp>
    </p:spTree>
    <p:extLst>
      <p:ext uri="{BB962C8B-B14F-4D97-AF65-F5344CB8AC3E}">
        <p14:creationId xmlns:p14="http://schemas.microsoft.com/office/powerpoint/2010/main" val="16835946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993384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43023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764DE79-268F-4C1A-8933-263129D2AF90}"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316063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37435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772606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510474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5622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32D477-36BA-0521-FA64-83527CE1E98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A98B6463-6E1A-8F44-4869-6BCD1F2F5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40B374D-F9B0-4E75-A622-CE18A9BD8F5F}"/>
              </a:ext>
            </a:extLst>
          </p:cNvPr>
          <p:cNvSpPr>
            <a:spLocks noGrp="1"/>
          </p:cNvSpPr>
          <p:nvPr>
            <p:ph type="dt" sz="half" idx="10"/>
          </p:nvPr>
        </p:nvSpPr>
        <p:spPr/>
        <p:txBody>
          <a:bodyPr/>
          <a:lstStyle/>
          <a:p>
            <a:fld id="{00D3ECEC-282D-4BC3-B2A7-0B2AAFD6AF5A}" type="datetimeFigureOut">
              <a:rPr lang="tr-TR" smtClean="0"/>
              <a:t>29.06.2022</a:t>
            </a:fld>
            <a:endParaRPr lang="tr-TR" dirty="0"/>
          </a:p>
        </p:txBody>
      </p:sp>
      <p:sp>
        <p:nvSpPr>
          <p:cNvPr id="5" name="Alt Bilgi Yer Tutucusu 4">
            <a:extLst>
              <a:ext uri="{FF2B5EF4-FFF2-40B4-BE49-F238E27FC236}">
                <a16:creationId xmlns:a16="http://schemas.microsoft.com/office/drawing/2014/main" id="{EB5582C0-254B-CDA0-2F87-7FA87C62FA3E}"/>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65548923-8492-1488-C7EF-61613FF451E3}"/>
              </a:ext>
            </a:extLst>
          </p:cNvPr>
          <p:cNvSpPr>
            <a:spLocks noGrp="1"/>
          </p:cNvSpPr>
          <p:nvPr>
            <p:ph type="sldNum" sz="quarter" idx="12"/>
          </p:nvPr>
        </p:nvSpPr>
        <p:spPr/>
        <p:txBody>
          <a:bodyPr/>
          <a:lstStyle/>
          <a:p>
            <a:fld id="{D48DDCCE-7A8B-48D1-AC01-A9FF46644263}" type="slidenum">
              <a:rPr lang="tr-TR" smtClean="0"/>
              <a:t>‹#›</a:t>
            </a:fld>
            <a:endParaRPr lang="tr-TR" dirty="0"/>
          </a:p>
        </p:txBody>
      </p:sp>
    </p:spTree>
    <p:extLst>
      <p:ext uri="{BB962C8B-B14F-4D97-AF65-F5344CB8AC3E}">
        <p14:creationId xmlns:p14="http://schemas.microsoft.com/office/powerpoint/2010/main" val="34662473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764DE79-268F-4C1A-8933-263129D2AF90}"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553112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764DE79-268F-4C1A-8933-263129D2AF90}"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448337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944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31428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9FAF2B-2CC0-19D4-A284-432018D1E1F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AA3FC01-89E8-8D09-C70D-D8DA2A648BF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DD34F212-EB46-6A91-C1A5-744ABD7BF91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331D13C2-1BBA-A492-C064-976FB62618E5}"/>
              </a:ext>
            </a:extLst>
          </p:cNvPr>
          <p:cNvSpPr>
            <a:spLocks noGrp="1"/>
          </p:cNvSpPr>
          <p:nvPr>
            <p:ph type="dt" sz="half" idx="10"/>
          </p:nvPr>
        </p:nvSpPr>
        <p:spPr/>
        <p:txBody>
          <a:bodyPr/>
          <a:lstStyle/>
          <a:p>
            <a:fld id="{00D3ECEC-282D-4BC3-B2A7-0B2AAFD6AF5A}" type="datetimeFigureOut">
              <a:rPr lang="tr-TR" smtClean="0"/>
              <a:t>29.06.2022</a:t>
            </a:fld>
            <a:endParaRPr lang="tr-TR" dirty="0"/>
          </a:p>
        </p:txBody>
      </p:sp>
      <p:sp>
        <p:nvSpPr>
          <p:cNvPr id="6" name="Alt Bilgi Yer Tutucusu 5">
            <a:extLst>
              <a:ext uri="{FF2B5EF4-FFF2-40B4-BE49-F238E27FC236}">
                <a16:creationId xmlns:a16="http://schemas.microsoft.com/office/drawing/2014/main" id="{EC231897-0DA8-218F-EDA2-FEAC5854EE66}"/>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A3B5BD17-1315-AE2D-698C-319303025591}"/>
              </a:ext>
            </a:extLst>
          </p:cNvPr>
          <p:cNvSpPr>
            <a:spLocks noGrp="1"/>
          </p:cNvSpPr>
          <p:nvPr>
            <p:ph type="sldNum" sz="quarter" idx="12"/>
          </p:nvPr>
        </p:nvSpPr>
        <p:spPr/>
        <p:txBody>
          <a:bodyPr/>
          <a:lstStyle/>
          <a:p>
            <a:fld id="{D48DDCCE-7A8B-48D1-AC01-A9FF46644263}" type="slidenum">
              <a:rPr lang="tr-TR" smtClean="0"/>
              <a:t>‹#›</a:t>
            </a:fld>
            <a:endParaRPr lang="tr-TR" dirty="0"/>
          </a:p>
        </p:txBody>
      </p:sp>
    </p:spTree>
    <p:extLst>
      <p:ext uri="{BB962C8B-B14F-4D97-AF65-F5344CB8AC3E}">
        <p14:creationId xmlns:p14="http://schemas.microsoft.com/office/powerpoint/2010/main" val="2651716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837EB3-B160-A940-D523-D2A63F91312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5219340-5301-F7CB-6CB9-A6A7D64614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001D51B-A4DA-BBD5-F2F1-73FA09BD8650}"/>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F556798-C869-E623-ADFE-164ADFE6E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A1005C0-2843-AAA5-EEE3-0902C2FF7F6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31B1A91-7AB9-0F0C-927D-25A686BF06F4}"/>
              </a:ext>
            </a:extLst>
          </p:cNvPr>
          <p:cNvSpPr>
            <a:spLocks noGrp="1"/>
          </p:cNvSpPr>
          <p:nvPr>
            <p:ph type="dt" sz="half" idx="10"/>
          </p:nvPr>
        </p:nvSpPr>
        <p:spPr/>
        <p:txBody>
          <a:bodyPr/>
          <a:lstStyle/>
          <a:p>
            <a:fld id="{00D3ECEC-282D-4BC3-B2A7-0B2AAFD6AF5A}" type="datetimeFigureOut">
              <a:rPr lang="tr-TR" smtClean="0"/>
              <a:t>29.06.2022</a:t>
            </a:fld>
            <a:endParaRPr lang="tr-TR" dirty="0"/>
          </a:p>
        </p:txBody>
      </p:sp>
      <p:sp>
        <p:nvSpPr>
          <p:cNvPr id="8" name="Alt Bilgi Yer Tutucusu 7">
            <a:extLst>
              <a:ext uri="{FF2B5EF4-FFF2-40B4-BE49-F238E27FC236}">
                <a16:creationId xmlns:a16="http://schemas.microsoft.com/office/drawing/2014/main" id="{12C89A42-7EE1-B3D2-3DF7-7D2275976673}"/>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2C9D4930-BF25-B53F-3299-13A3F47CF193}"/>
              </a:ext>
            </a:extLst>
          </p:cNvPr>
          <p:cNvSpPr>
            <a:spLocks noGrp="1"/>
          </p:cNvSpPr>
          <p:nvPr>
            <p:ph type="sldNum" sz="quarter" idx="12"/>
          </p:nvPr>
        </p:nvSpPr>
        <p:spPr/>
        <p:txBody>
          <a:bodyPr/>
          <a:lstStyle/>
          <a:p>
            <a:fld id="{D48DDCCE-7A8B-48D1-AC01-A9FF46644263}" type="slidenum">
              <a:rPr lang="tr-TR" smtClean="0"/>
              <a:t>‹#›</a:t>
            </a:fld>
            <a:endParaRPr lang="tr-TR" dirty="0"/>
          </a:p>
        </p:txBody>
      </p:sp>
    </p:spTree>
    <p:extLst>
      <p:ext uri="{BB962C8B-B14F-4D97-AF65-F5344CB8AC3E}">
        <p14:creationId xmlns:p14="http://schemas.microsoft.com/office/powerpoint/2010/main" val="137541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CF7604-B403-3723-07B3-54C9A34CECA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225CEF7-78D6-FB83-98F8-DAC1AAEE7393}"/>
              </a:ext>
            </a:extLst>
          </p:cNvPr>
          <p:cNvSpPr>
            <a:spLocks noGrp="1"/>
          </p:cNvSpPr>
          <p:nvPr>
            <p:ph type="dt" sz="half" idx="10"/>
          </p:nvPr>
        </p:nvSpPr>
        <p:spPr/>
        <p:txBody>
          <a:bodyPr/>
          <a:lstStyle/>
          <a:p>
            <a:fld id="{00D3ECEC-282D-4BC3-B2A7-0B2AAFD6AF5A}" type="datetimeFigureOut">
              <a:rPr lang="tr-TR" smtClean="0"/>
              <a:t>29.06.2022</a:t>
            </a:fld>
            <a:endParaRPr lang="tr-TR" dirty="0"/>
          </a:p>
        </p:txBody>
      </p:sp>
      <p:sp>
        <p:nvSpPr>
          <p:cNvPr id="4" name="Alt Bilgi Yer Tutucusu 3">
            <a:extLst>
              <a:ext uri="{FF2B5EF4-FFF2-40B4-BE49-F238E27FC236}">
                <a16:creationId xmlns:a16="http://schemas.microsoft.com/office/drawing/2014/main" id="{92DE424B-D4B5-A818-3943-060FD86C3600}"/>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1844DADE-1F78-641F-A38A-57433E6AFD11}"/>
              </a:ext>
            </a:extLst>
          </p:cNvPr>
          <p:cNvSpPr>
            <a:spLocks noGrp="1"/>
          </p:cNvSpPr>
          <p:nvPr>
            <p:ph type="sldNum" sz="quarter" idx="12"/>
          </p:nvPr>
        </p:nvSpPr>
        <p:spPr/>
        <p:txBody>
          <a:bodyPr/>
          <a:lstStyle/>
          <a:p>
            <a:fld id="{D48DDCCE-7A8B-48D1-AC01-A9FF46644263}" type="slidenum">
              <a:rPr lang="tr-TR" smtClean="0"/>
              <a:t>‹#›</a:t>
            </a:fld>
            <a:endParaRPr lang="tr-TR" dirty="0"/>
          </a:p>
        </p:txBody>
      </p:sp>
    </p:spTree>
    <p:extLst>
      <p:ext uri="{BB962C8B-B14F-4D97-AF65-F5344CB8AC3E}">
        <p14:creationId xmlns:p14="http://schemas.microsoft.com/office/powerpoint/2010/main" val="363764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D95A488-7878-0D4C-F756-E05C2912BE30}"/>
              </a:ext>
            </a:extLst>
          </p:cNvPr>
          <p:cNvSpPr>
            <a:spLocks noGrp="1"/>
          </p:cNvSpPr>
          <p:nvPr>
            <p:ph type="dt" sz="half" idx="10"/>
          </p:nvPr>
        </p:nvSpPr>
        <p:spPr/>
        <p:txBody>
          <a:bodyPr/>
          <a:lstStyle/>
          <a:p>
            <a:fld id="{00D3ECEC-282D-4BC3-B2A7-0B2AAFD6AF5A}" type="datetimeFigureOut">
              <a:rPr lang="tr-TR" smtClean="0"/>
              <a:t>29.06.2022</a:t>
            </a:fld>
            <a:endParaRPr lang="tr-TR" dirty="0"/>
          </a:p>
        </p:txBody>
      </p:sp>
      <p:sp>
        <p:nvSpPr>
          <p:cNvPr id="3" name="Alt Bilgi Yer Tutucusu 2">
            <a:extLst>
              <a:ext uri="{FF2B5EF4-FFF2-40B4-BE49-F238E27FC236}">
                <a16:creationId xmlns:a16="http://schemas.microsoft.com/office/drawing/2014/main" id="{FB367A7D-6B66-E240-3580-B2EAE6177D35}"/>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452C1180-6CA3-2140-EDF7-89DE69B63E86}"/>
              </a:ext>
            </a:extLst>
          </p:cNvPr>
          <p:cNvSpPr>
            <a:spLocks noGrp="1"/>
          </p:cNvSpPr>
          <p:nvPr>
            <p:ph type="sldNum" sz="quarter" idx="12"/>
          </p:nvPr>
        </p:nvSpPr>
        <p:spPr/>
        <p:txBody>
          <a:bodyPr/>
          <a:lstStyle/>
          <a:p>
            <a:fld id="{D48DDCCE-7A8B-48D1-AC01-A9FF46644263}" type="slidenum">
              <a:rPr lang="tr-TR" smtClean="0"/>
              <a:t>‹#›</a:t>
            </a:fld>
            <a:endParaRPr lang="tr-TR" dirty="0"/>
          </a:p>
        </p:txBody>
      </p:sp>
    </p:spTree>
    <p:extLst>
      <p:ext uri="{BB962C8B-B14F-4D97-AF65-F5344CB8AC3E}">
        <p14:creationId xmlns:p14="http://schemas.microsoft.com/office/powerpoint/2010/main" val="3756195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7CA389-04A5-F2D1-A871-8F1CFAC6F7F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7F646237-5D76-2A8A-88A9-AC88D4D77C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3C9B09C-8C2D-B4C4-3841-3ECCD39DD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66DC992-CC4F-AD88-67C2-6B58735B4DD2}"/>
              </a:ext>
            </a:extLst>
          </p:cNvPr>
          <p:cNvSpPr>
            <a:spLocks noGrp="1"/>
          </p:cNvSpPr>
          <p:nvPr>
            <p:ph type="dt" sz="half" idx="10"/>
          </p:nvPr>
        </p:nvSpPr>
        <p:spPr/>
        <p:txBody>
          <a:bodyPr/>
          <a:lstStyle/>
          <a:p>
            <a:fld id="{00D3ECEC-282D-4BC3-B2A7-0B2AAFD6AF5A}" type="datetimeFigureOut">
              <a:rPr lang="tr-TR" smtClean="0"/>
              <a:t>29.06.2022</a:t>
            </a:fld>
            <a:endParaRPr lang="tr-TR" dirty="0"/>
          </a:p>
        </p:txBody>
      </p:sp>
      <p:sp>
        <p:nvSpPr>
          <p:cNvPr id="6" name="Alt Bilgi Yer Tutucusu 5">
            <a:extLst>
              <a:ext uri="{FF2B5EF4-FFF2-40B4-BE49-F238E27FC236}">
                <a16:creationId xmlns:a16="http://schemas.microsoft.com/office/drawing/2014/main" id="{2649E091-910E-5867-8FC5-24A8CFEA7BE1}"/>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60C0D8B6-C83D-BAA7-CD90-2F79BBF79DF2}"/>
              </a:ext>
            </a:extLst>
          </p:cNvPr>
          <p:cNvSpPr>
            <a:spLocks noGrp="1"/>
          </p:cNvSpPr>
          <p:nvPr>
            <p:ph type="sldNum" sz="quarter" idx="12"/>
          </p:nvPr>
        </p:nvSpPr>
        <p:spPr/>
        <p:txBody>
          <a:bodyPr/>
          <a:lstStyle/>
          <a:p>
            <a:fld id="{D48DDCCE-7A8B-48D1-AC01-A9FF46644263}" type="slidenum">
              <a:rPr lang="tr-TR" smtClean="0"/>
              <a:t>‹#›</a:t>
            </a:fld>
            <a:endParaRPr lang="tr-TR" dirty="0"/>
          </a:p>
        </p:txBody>
      </p:sp>
    </p:spTree>
    <p:extLst>
      <p:ext uri="{BB962C8B-B14F-4D97-AF65-F5344CB8AC3E}">
        <p14:creationId xmlns:p14="http://schemas.microsoft.com/office/powerpoint/2010/main" val="199076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F1C659-5580-C15D-A61F-226C66496FF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A53D87D5-DFCA-864B-F672-79AAEB951D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0BDEA0C5-A20A-464D-109C-9ECE25E691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C44A0A0-A01E-A7CB-F88E-A39E02A5AF8A}"/>
              </a:ext>
            </a:extLst>
          </p:cNvPr>
          <p:cNvSpPr>
            <a:spLocks noGrp="1"/>
          </p:cNvSpPr>
          <p:nvPr>
            <p:ph type="dt" sz="half" idx="10"/>
          </p:nvPr>
        </p:nvSpPr>
        <p:spPr/>
        <p:txBody>
          <a:bodyPr/>
          <a:lstStyle/>
          <a:p>
            <a:fld id="{00D3ECEC-282D-4BC3-B2A7-0B2AAFD6AF5A}" type="datetimeFigureOut">
              <a:rPr lang="tr-TR" smtClean="0"/>
              <a:t>29.06.2022</a:t>
            </a:fld>
            <a:endParaRPr lang="tr-TR" dirty="0"/>
          </a:p>
        </p:txBody>
      </p:sp>
      <p:sp>
        <p:nvSpPr>
          <p:cNvPr id="6" name="Alt Bilgi Yer Tutucusu 5">
            <a:extLst>
              <a:ext uri="{FF2B5EF4-FFF2-40B4-BE49-F238E27FC236}">
                <a16:creationId xmlns:a16="http://schemas.microsoft.com/office/drawing/2014/main" id="{CAFCC799-A004-B1B9-723F-B5399EE529C4}"/>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1DF0191D-9A78-CD8C-9C5F-69A6E9C750A8}"/>
              </a:ext>
            </a:extLst>
          </p:cNvPr>
          <p:cNvSpPr>
            <a:spLocks noGrp="1"/>
          </p:cNvSpPr>
          <p:nvPr>
            <p:ph type="sldNum" sz="quarter" idx="12"/>
          </p:nvPr>
        </p:nvSpPr>
        <p:spPr/>
        <p:txBody>
          <a:bodyPr/>
          <a:lstStyle/>
          <a:p>
            <a:fld id="{D48DDCCE-7A8B-48D1-AC01-A9FF46644263}" type="slidenum">
              <a:rPr lang="tr-TR" smtClean="0"/>
              <a:t>‹#›</a:t>
            </a:fld>
            <a:endParaRPr lang="tr-TR" dirty="0"/>
          </a:p>
        </p:txBody>
      </p:sp>
    </p:spTree>
    <p:extLst>
      <p:ext uri="{BB962C8B-B14F-4D97-AF65-F5344CB8AC3E}">
        <p14:creationId xmlns:p14="http://schemas.microsoft.com/office/powerpoint/2010/main" val="206262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6E3E94D9-CAB2-951F-914B-22369B8AAB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05850E0-A614-B435-271B-B9AEE8A58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1C293ED-4D28-BA63-0BE2-06C12AE2F1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3ECEC-282D-4BC3-B2A7-0B2AAFD6AF5A}" type="datetimeFigureOut">
              <a:rPr lang="tr-TR" smtClean="0"/>
              <a:t>29.06.2022</a:t>
            </a:fld>
            <a:endParaRPr lang="tr-TR" dirty="0"/>
          </a:p>
        </p:txBody>
      </p:sp>
      <p:sp>
        <p:nvSpPr>
          <p:cNvPr id="5" name="Alt Bilgi Yer Tutucusu 4">
            <a:extLst>
              <a:ext uri="{FF2B5EF4-FFF2-40B4-BE49-F238E27FC236}">
                <a16:creationId xmlns:a16="http://schemas.microsoft.com/office/drawing/2014/main" id="{0BDAD10F-0020-DCCD-5B89-D104EE2DD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CB1D35BB-8844-89DB-85E4-BF1772926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DDCCE-7A8B-48D1-AC01-A9FF46644263}" type="slidenum">
              <a:rPr lang="tr-TR" smtClean="0"/>
              <a:t>‹#›</a:t>
            </a:fld>
            <a:endParaRPr lang="tr-TR" dirty="0"/>
          </a:p>
        </p:txBody>
      </p:sp>
    </p:spTree>
    <p:extLst>
      <p:ext uri="{BB962C8B-B14F-4D97-AF65-F5344CB8AC3E}">
        <p14:creationId xmlns:p14="http://schemas.microsoft.com/office/powerpoint/2010/main" val="366392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6/29/2022</a:t>
            </a:fld>
            <a:endParaRPr lang="en-US" dirty="0"/>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dirty="0"/>
          </a:p>
        </p:txBody>
      </p:sp>
    </p:spTree>
    <p:extLst>
      <p:ext uri="{BB962C8B-B14F-4D97-AF65-F5344CB8AC3E}">
        <p14:creationId xmlns:p14="http://schemas.microsoft.com/office/powerpoint/2010/main" val="461598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00890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FF6600"/>
                </a:solidFill>
                <a:effectLst/>
                <a:uLnTx/>
                <a:uFillTx/>
                <a:latin typeface="Calibri" panose="020F0502020204030204"/>
                <a:ea typeface="+mn-ea"/>
                <a:cs typeface="+mn-cs"/>
              </a:rPr>
              <a:t>G2M 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FF6600"/>
                </a:solidFill>
                <a:effectLst/>
                <a:uLnTx/>
                <a:uFillTx/>
                <a:latin typeface="Calibri" panose="020F0502020204030204"/>
                <a:ea typeface="+mn-ea"/>
                <a:cs typeface="+mn-cs"/>
              </a:rPr>
              <a:t>Virtual</a:t>
            </a:r>
            <a:r>
              <a:rPr kumimoji="0" lang="en-US" sz="25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500" b="0" i="0" u="none" strike="noStrike" kern="1200" cap="none" spc="0" normalizeH="0" baseline="0" noProof="0" dirty="0">
                <a:ln>
                  <a:noFill/>
                </a:ln>
                <a:solidFill>
                  <a:srgbClr val="FF6600"/>
                </a:solidFill>
                <a:effectLst/>
                <a:uLnTx/>
                <a:uFillTx/>
                <a:latin typeface="Calibri" panose="020F0502020204030204"/>
                <a:ea typeface="+mn-ea"/>
                <a:cs typeface="+mn-cs"/>
              </a:rPr>
              <a:t>Internship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4000" b="0" i="0" u="none" strike="noStrike" kern="1200" cap="none" spc="0" normalizeH="0" baseline="0" noProof="0" dirty="0">
                <a:ln>
                  <a:noFill/>
                </a:ln>
                <a:solidFill>
                  <a:schemeClr val="accent4">
                    <a:lumMod val="60000"/>
                    <a:lumOff val="40000"/>
                  </a:schemeClr>
                </a:solidFill>
                <a:effectLst/>
                <a:highlight>
                  <a:srgbClr val="000080"/>
                </a:highlight>
                <a:uLnTx/>
                <a:uFillTx/>
                <a:latin typeface="Calibri" panose="020F0502020204030204"/>
                <a:ea typeface="+mn-ea"/>
                <a:cs typeface="+mn-cs"/>
              </a:rPr>
              <a:t>EMRE KORKUSUZ</a:t>
            </a:r>
            <a:endParaRPr kumimoji="0" lang="en-US" sz="4000" b="0" i="0" u="none" strike="noStrike" kern="1200" cap="none" spc="0" normalizeH="0" baseline="0" noProof="0" dirty="0">
              <a:ln>
                <a:noFill/>
              </a:ln>
              <a:solidFill>
                <a:schemeClr val="accent4">
                  <a:lumMod val="60000"/>
                  <a:lumOff val="40000"/>
                </a:schemeClr>
              </a:solidFill>
              <a:effectLst/>
              <a:highlight>
                <a:srgbClr val="000080"/>
              </a:highligh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FF6600"/>
                </a:solidFill>
                <a:effectLst/>
                <a:uLnTx/>
                <a:uFillTx/>
                <a:latin typeface="Calibri" panose="020F0502020204030204"/>
                <a:ea typeface="+mn-ea"/>
                <a:cs typeface="+mn-cs"/>
              </a:rPr>
              <a:t>20-Jan-2021</a:t>
            </a:r>
          </a:p>
        </p:txBody>
      </p:sp>
    </p:spTree>
    <p:extLst>
      <p:ext uri="{BB962C8B-B14F-4D97-AF65-F5344CB8AC3E}">
        <p14:creationId xmlns:p14="http://schemas.microsoft.com/office/powerpoint/2010/main" val="4147112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2920181"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800" b="1" i="0" u="none" strike="noStrike" kern="1200" cap="none" spc="0" normalizeH="0" baseline="0" noProof="0" dirty="0">
                <a:ln>
                  <a:noFill/>
                </a:ln>
                <a:solidFill>
                  <a:srgbClr val="ED7D31"/>
                </a:solidFill>
                <a:effectLst/>
                <a:uLnTx/>
                <a:uFillTx/>
                <a:latin typeface="Calibri Light" panose="020F0302020204030204"/>
                <a:ea typeface="+mn-ea"/>
                <a:cs typeface="+mn-cs"/>
              </a:rPr>
              <a:t>M</a:t>
            </a:r>
            <a:r>
              <a:rPr kumimoji="0" lang="en-US" sz="2800" b="1" i="0" u="none" strike="noStrike" kern="1200" cap="none" spc="0" normalizeH="0" baseline="0" noProof="0" dirty="0">
                <a:ln>
                  <a:noFill/>
                </a:ln>
                <a:solidFill>
                  <a:srgbClr val="ED7D31"/>
                </a:solidFill>
                <a:effectLst/>
                <a:uLnTx/>
                <a:uFillTx/>
                <a:latin typeface="Calibri Light" panose="020F0302020204030204"/>
                <a:ea typeface="+mn-ea"/>
                <a:cs typeface="+mn-cs"/>
              </a:rPr>
              <a:t>onthly earnings by date</a:t>
            </a:r>
            <a:endParaRPr kumimoji="0" lang="tr-TR" sz="2800" b="1" i="0" u="none" strike="noStrike" kern="1200" cap="none" spc="0" normalizeH="0" baseline="0" noProof="0" dirty="0">
              <a:ln>
                <a:noFill/>
              </a:ln>
              <a:solidFill>
                <a:srgbClr val="ED7D31"/>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2800" b="1" i="0" u="none" strike="noStrike" kern="1200" cap="none" spc="0" normalizeH="0" baseline="0" noProof="0" dirty="0">
              <a:ln>
                <a:noFill/>
              </a:ln>
              <a:solidFill>
                <a:srgbClr val="ED7D31"/>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2800" b="1" i="0" u="none" strike="noStrike" kern="1200" cap="none" spc="0" normalizeH="0" baseline="0" noProof="0" dirty="0">
              <a:ln>
                <a:noFill/>
              </a:ln>
              <a:solidFill>
                <a:srgbClr val="ED7D31"/>
              </a:solidFill>
              <a:effectLst/>
              <a:uLnTx/>
              <a:uFillTx/>
              <a:latin typeface="Calibri Light" panose="020F03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4472C4">
                    <a:lumMod val="40000"/>
                    <a:lumOff val="60000"/>
                  </a:srgbClr>
                </a:solidFill>
                <a:effectLst/>
                <a:uLnTx/>
                <a:uFillTx/>
                <a:latin typeface="Calibri Light" panose="020F0302020204030204"/>
                <a:ea typeface="+mn-ea"/>
                <a:cs typeface="+mn-cs"/>
              </a:rPr>
              <a:t>In this chart, we observe that the highest gain is in January and the lowest gain is in February.</a:t>
            </a:r>
            <a:endParaRPr kumimoji="0" lang="tr-TR" sz="2000" b="1" i="0" u="none" strike="noStrike" kern="1200" cap="none" spc="0" normalizeH="0" baseline="0" noProof="0" dirty="0">
              <a:ln>
                <a:noFill/>
              </a:ln>
              <a:solidFill>
                <a:srgbClr val="4472C4">
                  <a:lumMod val="40000"/>
                  <a:lumOff val="60000"/>
                </a:srgbClr>
              </a:solidFill>
              <a:effectLst/>
              <a:uLnTx/>
              <a:uFillTx/>
              <a:latin typeface="Calibri Light" panose="020F03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4472C4">
                    <a:lumMod val="40000"/>
                    <a:lumOff val="60000"/>
                  </a:srgbClr>
                </a:solidFill>
                <a:effectLst/>
                <a:uLnTx/>
                <a:uFillTx/>
                <a:latin typeface="Calibri Light" panose="020F0302020204030204"/>
                <a:ea typeface="+mn-ea"/>
                <a:cs typeface="+mn-cs"/>
              </a:rPr>
              <a:t>Overall, we observe an increase in earnings from February to the following January</a:t>
            </a:r>
            <a:r>
              <a:rPr kumimoji="0" lang="en-US" sz="2000" b="1" i="0" u="none" strike="noStrike" kern="1200" cap="none" spc="0" normalizeH="0" baseline="0" noProof="0" dirty="0">
                <a:ln>
                  <a:noFill/>
                </a:ln>
                <a:solidFill>
                  <a:srgbClr val="ED7D31"/>
                </a:solidFill>
                <a:effectLst/>
                <a:uLnTx/>
                <a:uFillTx/>
                <a:latin typeface="Calibri Light" panose="020F0302020204030204"/>
                <a:ea typeface="+mn-ea"/>
                <a:cs typeface="+mn-cs"/>
              </a:rPr>
              <a:t>.</a:t>
            </a:r>
            <a:endParaRPr kumimoji="0" lang="tr-TR" sz="2000" b="1" i="0" u="none" strike="noStrike" kern="1200" cap="none" spc="0" normalizeH="0" baseline="0" noProof="0" dirty="0">
              <a:ln>
                <a:noFill/>
              </a:ln>
              <a:solidFill>
                <a:srgbClr val="ED7D31"/>
              </a:solidFill>
              <a:effectLst/>
              <a:uLnTx/>
              <a:uFillTx/>
              <a:latin typeface="Calibri Light" panose="020F03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800" b="1" i="0" u="none" strike="noStrike" kern="1200" cap="none" spc="0" normalizeH="0" baseline="0" noProof="0" dirty="0">
              <a:ln>
                <a:noFill/>
              </a:ln>
              <a:solidFill>
                <a:srgbClr val="ED7D31"/>
              </a:solidFill>
              <a:effectLst/>
              <a:uLnTx/>
              <a:uFillTx/>
              <a:latin typeface="Calibri Light" panose="020F0302020204030204"/>
              <a:ea typeface="+mn-ea"/>
              <a:cs typeface="+mn-cs"/>
            </a:endParaRPr>
          </a:p>
        </p:txBody>
      </p:sp>
      <p:pic>
        <p:nvPicPr>
          <p:cNvPr id="6" name="Resim 5">
            <a:extLst>
              <a:ext uri="{FF2B5EF4-FFF2-40B4-BE49-F238E27FC236}">
                <a16:creationId xmlns:a16="http://schemas.microsoft.com/office/drawing/2014/main" id="{36E13DB6-36C6-6460-C26C-A8A54D08D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504" y="1160207"/>
            <a:ext cx="8849032" cy="5451148"/>
          </a:xfrm>
          <a:prstGeom prst="rect">
            <a:avLst/>
          </a:prstGeom>
        </p:spPr>
      </p:pic>
      <p:pic>
        <p:nvPicPr>
          <p:cNvPr id="8" name="Picture 3">
            <a:extLst>
              <a:ext uri="{FF2B5EF4-FFF2-40B4-BE49-F238E27FC236}">
                <a16:creationId xmlns:a16="http://schemas.microsoft.com/office/drawing/2014/main" id="{C84E9F80-75A4-3CC0-A520-5375E57DA5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959024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tr-TR" b="1" dirty="0">
                <a:solidFill>
                  <a:srgbClr val="FF6600"/>
                </a:solidFill>
              </a:rPr>
            </a:br>
            <a:br>
              <a:rPr lang="tr-TR" b="1" dirty="0">
                <a:solidFill>
                  <a:srgbClr val="FF6600"/>
                </a:solidFill>
              </a:rPr>
            </a:br>
            <a:br>
              <a:rPr lang="tr-TR" b="1" dirty="0">
                <a:solidFill>
                  <a:srgbClr val="FF6600"/>
                </a:solidFill>
              </a:rPr>
            </a:br>
            <a:r>
              <a:rPr lang="tr-TR" b="1" dirty="0">
                <a:solidFill>
                  <a:srgbClr val="FF6600"/>
                </a:solidFill>
              </a:rPr>
              <a:t>recommendation </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3" name="Metin kutusu 2">
            <a:extLst>
              <a:ext uri="{FF2B5EF4-FFF2-40B4-BE49-F238E27FC236}">
                <a16:creationId xmlns:a16="http://schemas.microsoft.com/office/drawing/2014/main" id="{CFBA92E4-6404-4529-8148-0F6FDB961F85}"/>
              </a:ext>
            </a:extLst>
          </p:cNvPr>
          <p:cNvSpPr txBox="1"/>
          <p:nvPr/>
        </p:nvSpPr>
        <p:spPr>
          <a:xfrm>
            <a:off x="6096000" y="221821"/>
            <a:ext cx="4484318" cy="618630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When we examine the graphics, the yellow taxi company is far ahead of the pink company. If the pink taxi company is smaller than the yellow taxi company, it needs to grow itself, if it is the same as the company size, it needs to make campaigns and gain customers.</a:t>
            </a: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Taxi usage rate over the age of 40 is low. Taxi opening fee may not be charged in order to gain customers over the age of 40.</a:t>
            </a: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Usually, payment is made by card. Installing POS devices without POS devices in taxis will increase the company's turnover.</a:t>
            </a: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When we examined the graphs, we observed that the location of the companies affected the earnings a lot. For this reason, companies should invest according to locations.</a:t>
            </a: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82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53EC4B8-CECB-4787-3510-EC5CB6E30FA9}"/>
              </a:ext>
            </a:extLst>
          </p:cNvPr>
          <p:cNvSpPr/>
          <p:nvPr/>
        </p:nvSpPr>
        <p:spPr>
          <a:xfrm>
            <a:off x="0" y="0"/>
            <a:ext cx="12192000" cy="6858000"/>
          </a:xfrm>
          <a:prstGeom prst="rect">
            <a:avLst/>
          </a:prstGeom>
          <a:solidFill>
            <a:srgbClr val="E7E6E6">
              <a:lumMod val="25000"/>
            </a:srgbClr>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400" b="1" i="0" u="none" strike="noStrike" kern="0" cap="none" spc="0" normalizeH="0" baseline="0" noProof="0" dirty="0">
              <a:ln>
                <a:noFill/>
              </a:ln>
              <a:solidFill>
                <a:srgbClr val="E7E6E6">
                  <a:lumMod val="25000"/>
                </a:srgbClr>
              </a:solidFill>
              <a:effectLst/>
              <a:uLnTx/>
              <a:uFillTx/>
              <a:latin typeface="Calibri Light" panose="020F0302020204030204"/>
              <a:ea typeface="+mn-ea"/>
              <a:cs typeface="+mn-cs"/>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747573" y="2469417"/>
            <a:ext cx="5558973" cy="1655762"/>
          </a:xfrm>
        </p:spPr>
        <p:txBody>
          <a:bodyPr>
            <a:normAutofit fontScale="92500" lnSpcReduction="20000"/>
          </a:bodyPr>
          <a:lstStyle/>
          <a:p>
            <a:r>
              <a:rPr lang="tr-TR" sz="6600" dirty="0">
                <a:solidFill>
                  <a:srgbClr val="FF6600"/>
                </a:solidFill>
              </a:rPr>
              <a:t>THANK YOU</a:t>
            </a:r>
          </a:p>
          <a:p>
            <a:r>
              <a:rPr lang="tr-TR" sz="6600" dirty="0">
                <a:solidFill>
                  <a:srgbClr val="FF6600"/>
                </a:solidFill>
              </a:rPr>
              <a:t>STAY WELL</a:t>
            </a:r>
            <a:endParaRPr lang="en-US" sz="6600" dirty="0">
              <a:solidFill>
                <a:srgbClr val="FF6600"/>
              </a:solidFill>
            </a:endParaRPr>
          </a:p>
          <a:p>
            <a:endParaRPr lang="en-US" sz="6600" dirty="0">
              <a:solidFill>
                <a:srgbClr val="FF6600"/>
              </a:solidFill>
            </a:endParaRPr>
          </a:p>
        </p:txBody>
      </p:sp>
    </p:spTree>
    <p:extLst>
      <p:ext uri="{BB962C8B-B14F-4D97-AF65-F5344CB8AC3E}">
        <p14:creationId xmlns:p14="http://schemas.microsoft.com/office/powerpoint/2010/main" val="8335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841506" cy="5078313"/>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24 Features( including 9 derived features)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Timeframe of the data: 2016-01-31 to 2018-12-31</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Total data points :355,032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Assumptions: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Outliers are present in Price_Charged feature but due to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unavailability of trip duration details ,we are not treating this as outlier.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Profit of rides are calculated keeping other factors constant and only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Price_Charged and Cost_of_Trip features used to calculate profit.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Users feature of city dataset is treated as number of cab users in the city.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we have assumed that this can be other cab users as well(including Yellow 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Pink cab)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6643208" y="1653133"/>
            <a:ext cx="4831612" cy="2545492"/>
            <a:chOff x="1702411" y="3452991"/>
            <a:chExt cx="5168575"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Final cab 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ED7D31"/>
                </a:solidFill>
                <a:effectLst/>
                <a:uLnTx/>
                <a:uFillTx/>
                <a:latin typeface="Calibri Light" panose="020F0302020204030204"/>
                <a:ea typeface="+mn-ea"/>
                <a:cs typeface="+mn-cs"/>
              </a:rPr>
              <a:t>Which one has the maximum at a given time?</a:t>
            </a:r>
            <a:endParaRPr kumimoji="0" lang="en-US" sz="4400" b="1" i="0" u="none" strike="noStrike" kern="1200" cap="none" spc="0" normalizeH="0" baseline="0" noProof="0" dirty="0">
              <a:ln>
                <a:noFill/>
              </a:ln>
              <a:solidFill>
                <a:srgbClr val="E7E6E6">
                  <a:lumMod val="25000"/>
                </a:srgbClr>
              </a:solidFill>
              <a:effectLst/>
              <a:uLnTx/>
              <a:uFillTx/>
              <a:latin typeface="Calibri Light" panose="020F0302020204030204"/>
              <a:ea typeface="+mn-ea"/>
              <a:cs typeface="+mn-cs"/>
            </a:endParaRPr>
          </a:p>
        </p:txBody>
      </p:sp>
      <p:pic>
        <p:nvPicPr>
          <p:cNvPr id="9" name="Resim 8" descr="tablo içeren bir resim&#10;&#10;Açıklama otomatik olarak oluşturuldu">
            <a:extLst>
              <a:ext uri="{FF2B5EF4-FFF2-40B4-BE49-F238E27FC236}">
                <a16:creationId xmlns:a16="http://schemas.microsoft.com/office/drawing/2014/main" id="{B779B67F-EDB3-9631-C720-B91FB359A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 y="2579185"/>
            <a:ext cx="5768340" cy="1021080"/>
          </a:xfrm>
          <a:prstGeom prst="rect">
            <a:avLst/>
          </a:prstGeom>
        </p:spPr>
      </p:pic>
      <p:pic>
        <p:nvPicPr>
          <p:cNvPr id="21" name="Resim 20">
            <a:extLst>
              <a:ext uri="{FF2B5EF4-FFF2-40B4-BE49-F238E27FC236}">
                <a16:creationId xmlns:a16="http://schemas.microsoft.com/office/drawing/2014/main" id="{501DD3F5-5E81-16CE-08C8-C73F782CB9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73022"/>
            <a:ext cx="5730240" cy="3261360"/>
          </a:xfrm>
          <a:prstGeom prst="rect">
            <a:avLst/>
          </a:prstGeom>
        </p:spPr>
      </p:pic>
      <p:sp>
        <p:nvSpPr>
          <p:cNvPr id="22" name="Metin kutusu 21">
            <a:extLst>
              <a:ext uri="{FF2B5EF4-FFF2-40B4-BE49-F238E27FC236}">
                <a16:creationId xmlns:a16="http://schemas.microsoft.com/office/drawing/2014/main" id="{54E23102-AD1F-12D9-0552-9330C7BC741A}"/>
              </a:ext>
            </a:extLst>
          </p:cNvPr>
          <p:cNvSpPr txBox="1"/>
          <p:nvPr/>
        </p:nvSpPr>
        <p:spPr>
          <a:xfrm>
            <a:off x="327660" y="3837372"/>
            <a:ext cx="5376909" cy="1569660"/>
          </a:xfrm>
          <a:prstGeom prst="rect">
            <a:avLst/>
          </a:prstGeom>
          <a:noFill/>
        </p:spPr>
        <p:txBody>
          <a:bodyPr wrap="square" rtlCol="0">
            <a:spAutoFit/>
          </a:bodyPr>
          <a:lstStyle/>
          <a:p>
            <a:r>
              <a:rPr lang="en-US" sz="2400" dirty="0"/>
              <a:t>It was determined in which hour interval the two taxi companies reached the maximum number of users and it was shown with a graph.</a:t>
            </a:r>
            <a:endParaRPr lang="tr-TR" sz="2400" dirty="0"/>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0" noProof="0" dirty="0">
              <a:ln>
                <a:noFill/>
              </a:ln>
              <a:solidFill>
                <a:srgbClr val="E7E6E6">
                  <a:lumMod val="25000"/>
                </a:srgbClr>
              </a:solidFill>
              <a:effectLst/>
              <a:uLnTx/>
              <a:uFillTx/>
              <a:latin typeface="Calibri Light" panose="020F0302020204030204"/>
              <a:ea typeface="+mn-ea"/>
              <a:cs typeface="+mn-cs"/>
            </a:endParaRPr>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Average taxi fare by age</a:t>
            </a:r>
          </a:p>
        </p:txBody>
      </p:sp>
      <p:sp>
        <p:nvSpPr>
          <p:cNvPr id="12" name="Metin kutusu 11">
            <a:extLst>
              <a:ext uri="{FF2B5EF4-FFF2-40B4-BE49-F238E27FC236}">
                <a16:creationId xmlns:a16="http://schemas.microsoft.com/office/drawing/2014/main" id="{CBBA8376-614E-9770-AF7A-753EBB9E504D}"/>
              </a:ext>
            </a:extLst>
          </p:cNvPr>
          <p:cNvSpPr txBox="1"/>
          <p:nvPr/>
        </p:nvSpPr>
        <p:spPr>
          <a:xfrm>
            <a:off x="865573" y="2881189"/>
            <a:ext cx="4580878" cy="2062103"/>
          </a:xfrm>
          <a:prstGeom prst="rect">
            <a:avLst/>
          </a:prstGeom>
          <a:noFill/>
        </p:spPr>
        <p:txBody>
          <a:bodyPr wrap="square" rtlCol="0">
            <a:spAutoFit/>
          </a:bodyPr>
          <a:lstStyle/>
          <a:p>
            <a:r>
              <a:rPr lang="en-US" sz="3200" dirty="0"/>
              <a:t>The average taxi fares according to the age of the people are given in the graph on the side.</a:t>
            </a:r>
            <a:endParaRPr lang="tr-TR" sz="3200" dirty="0"/>
          </a:p>
        </p:txBody>
      </p:sp>
      <p:pic>
        <p:nvPicPr>
          <p:cNvPr id="14" name="Resim 13">
            <a:extLst>
              <a:ext uri="{FF2B5EF4-FFF2-40B4-BE49-F238E27FC236}">
                <a16:creationId xmlns:a16="http://schemas.microsoft.com/office/drawing/2014/main" id="{D5E3B389-CC6A-46E9-DBA7-6CFD1E776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357" y="2291770"/>
            <a:ext cx="6144421" cy="3460960"/>
          </a:xfrm>
          <a:prstGeom prst="rect">
            <a:avLst/>
          </a:prstGeom>
        </p:spPr>
      </p:pic>
    </p:spTree>
    <p:extLst>
      <p:ext uri="{BB962C8B-B14F-4D97-AF65-F5344CB8AC3E}">
        <p14:creationId xmlns:p14="http://schemas.microsoft.com/office/powerpoint/2010/main" val="155201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0" noProof="0" dirty="0">
              <a:ln>
                <a:noFill/>
              </a:ln>
              <a:solidFill>
                <a:srgbClr val="E7E6E6">
                  <a:lumMod val="25000"/>
                </a:srgbClr>
              </a:solidFill>
              <a:effectLst/>
              <a:uLnTx/>
              <a:uFillTx/>
              <a:latin typeface="Calibri Light" panose="020F0302020204030204"/>
              <a:ea typeface="+mn-ea"/>
              <a:cs typeface="+mn-cs"/>
            </a:endParaRPr>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Number of users by company</a:t>
            </a:r>
          </a:p>
        </p:txBody>
      </p:sp>
      <p:pic>
        <p:nvPicPr>
          <p:cNvPr id="4" name="Resim 3">
            <a:extLst>
              <a:ext uri="{FF2B5EF4-FFF2-40B4-BE49-F238E27FC236}">
                <a16:creationId xmlns:a16="http://schemas.microsoft.com/office/drawing/2014/main" id="{E89DBA2E-D405-2376-1AA0-9E562823D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001" y="2929656"/>
            <a:ext cx="5921998" cy="3603717"/>
          </a:xfrm>
          <a:prstGeom prst="rect">
            <a:avLst/>
          </a:prstGeom>
        </p:spPr>
      </p:pic>
      <p:sp>
        <p:nvSpPr>
          <p:cNvPr id="5" name="Metin kutusu 4">
            <a:extLst>
              <a:ext uri="{FF2B5EF4-FFF2-40B4-BE49-F238E27FC236}">
                <a16:creationId xmlns:a16="http://schemas.microsoft.com/office/drawing/2014/main" id="{F1BC2C09-354A-5E97-2A0F-B6B9E19C1F48}"/>
              </a:ext>
            </a:extLst>
          </p:cNvPr>
          <p:cNvSpPr txBox="1"/>
          <p:nvPr/>
        </p:nvSpPr>
        <p:spPr>
          <a:xfrm>
            <a:off x="3485077" y="2237172"/>
            <a:ext cx="5730240" cy="461665"/>
          </a:xfrm>
          <a:prstGeom prst="rect">
            <a:avLst/>
          </a:prstGeom>
          <a:noFill/>
        </p:spPr>
        <p:txBody>
          <a:bodyPr wrap="square" rtlCol="0">
            <a:spAutoFit/>
          </a:bodyPr>
          <a:lstStyle/>
          <a:p>
            <a:r>
              <a:rPr lang="en-US" sz="2400" dirty="0"/>
              <a:t>The number of users by company is given.</a:t>
            </a:r>
            <a:endParaRPr lang="tr-TR" sz="2400" dirty="0"/>
          </a:p>
        </p:txBody>
      </p:sp>
    </p:spTree>
    <p:extLst>
      <p:ext uri="{BB962C8B-B14F-4D97-AF65-F5344CB8AC3E}">
        <p14:creationId xmlns:p14="http://schemas.microsoft.com/office/powerpoint/2010/main" val="3200825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0" noProof="0" dirty="0">
              <a:ln>
                <a:noFill/>
              </a:ln>
              <a:solidFill>
                <a:srgbClr val="E7E6E6">
                  <a:lumMod val="25000"/>
                </a:srgbClr>
              </a:solidFill>
              <a:effectLst/>
              <a:uLnTx/>
              <a:uFillTx/>
              <a:latin typeface="Calibri Light" panose="020F0302020204030204"/>
              <a:ea typeface="+mn-ea"/>
              <a:cs typeface="+mn-cs"/>
            </a:endParaRPr>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fuel and card usage</a:t>
            </a:r>
          </a:p>
        </p:txBody>
      </p:sp>
      <p:pic>
        <p:nvPicPr>
          <p:cNvPr id="6" name="Resim 5">
            <a:extLst>
              <a:ext uri="{FF2B5EF4-FFF2-40B4-BE49-F238E27FC236}">
                <a16:creationId xmlns:a16="http://schemas.microsoft.com/office/drawing/2014/main" id="{D363E05D-0E8A-1657-0E98-53436173B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568" y="2444209"/>
            <a:ext cx="5159924" cy="3462328"/>
          </a:xfrm>
          <a:prstGeom prst="rect">
            <a:avLst/>
          </a:prstGeom>
        </p:spPr>
      </p:pic>
      <p:sp>
        <p:nvSpPr>
          <p:cNvPr id="7" name="Metin kutusu 6">
            <a:extLst>
              <a:ext uri="{FF2B5EF4-FFF2-40B4-BE49-F238E27FC236}">
                <a16:creationId xmlns:a16="http://schemas.microsoft.com/office/drawing/2014/main" id="{C229652A-9A83-66C5-FF66-04524C6BF0D4}"/>
              </a:ext>
            </a:extLst>
          </p:cNvPr>
          <p:cNvSpPr txBox="1"/>
          <p:nvPr/>
        </p:nvSpPr>
        <p:spPr>
          <a:xfrm>
            <a:off x="6338656" y="2444209"/>
            <a:ext cx="3835153" cy="1569660"/>
          </a:xfrm>
          <a:prstGeom prst="rect">
            <a:avLst/>
          </a:prstGeom>
          <a:noFill/>
        </p:spPr>
        <p:txBody>
          <a:bodyPr wrap="square" rtlCol="0">
            <a:spAutoFit/>
          </a:bodyPr>
          <a:lstStyle/>
          <a:p>
            <a:r>
              <a:rPr lang="tr-TR" sz="2400" dirty="0"/>
              <a:t>G</a:t>
            </a:r>
            <a:r>
              <a:rPr lang="en-US" sz="2400" dirty="0"/>
              <a:t>raphic display of how much card and how much cash payment was used in which companies.</a:t>
            </a:r>
            <a:endParaRPr lang="tr-TR" sz="2400" dirty="0"/>
          </a:p>
        </p:txBody>
      </p:sp>
      <p:pic>
        <p:nvPicPr>
          <p:cNvPr id="9" name="Resim 8" descr="tablo içeren bir resim&#10;&#10;Açıklama otomatik olarak oluşturuldu">
            <a:extLst>
              <a:ext uri="{FF2B5EF4-FFF2-40B4-BE49-F238E27FC236}">
                <a16:creationId xmlns:a16="http://schemas.microsoft.com/office/drawing/2014/main" id="{028D0CFC-883B-D2B8-BABB-A7B25344B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656" y="4013869"/>
            <a:ext cx="3604333" cy="1569659"/>
          </a:xfrm>
          <a:prstGeom prst="rect">
            <a:avLst/>
          </a:prstGeom>
        </p:spPr>
      </p:pic>
    </p:spTree>
    <p:extLst>
      <p:ext uri="{BB962C8B-B14F-4D97-AF65-F5344CB8AC3E}">
        <p14:creationId xmlns:p14="http://schemas.microsoft.com/office/powerpoint/2010/main" val="274533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0" noProof="0" dirty="0">
              <a:ln>
                <a:noFill/>
              </a:ln>
              <a:solidFill>
                <a:srgbClr val="E7E6E6">
                  <a:lumMod val="25000"/>
                </a:srgbClr>
              </a:solidFill>
              <a:effectLst/>
              <a:uLnTx/>
              <a:uFillTx/>
              <a:latin typeface="Calibri Light" panose="020F0302020204030204"/>
              <a:ea typeface="+mn-ea"/>
              <a:cs typeface="+mn-cs"/>
            </a:endParaRPr>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Average tip fee by age</a:t>
            </a:r>
          </a:p>
        </p:txBody>
      </p:sp>
      <p:pic>
        <p:nvPicPr>
          <p:cNvPr id="6" name="Resim 5">
            <a:extLst>
              <a:ext uri="{FF2B5EF4-FFF2-40B4-BE49-F238E27FC236}">
                <a16:creationId xmlns:a16="http://schemas.microsoft.com/office/drawing/2014/main" id="{41675FDF-E8DD-BB70-7F13-33F1A9582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1295" y="2225779"/>
            <a:ext cx="7681326" cy="4166143"/>
          </a:xfrm>
          <a:prstGeom prst="rect">
            <a:avLst/>
          </a:prstGeom>
        </p:spPr>
      </p:pic>
      <p:sp>
        <p:nvSpPr>
          <p:cNvPr id="7" name="Metin kutusu 6">
            <a:extLst>
              <a:ext uri="{FF2B5EF4-FFF2-40B4-BE49-F238E27FC236}">
                <a16:creationId xmlns:a16="http://schemas.microsoft.com/office/drawing/2014/main" id="{B1666261-EB7F-9B9A-7BBF-AFC8C9A97570}"/>
              </a:ext>
            </a:extLst>
          </p:cNvPr>
          <p:cNvSpPr txBox="1"/>
          <p:nvPr/>
        </p:nvSpPr>
        <p:spPr>
          <a:xfrm>
            <a:off x="985421" y="3293616"/>
            <a:ext cx="2858609" cy="1569660"/>
          </a:xfrm>
          <a:prstGeom prst="rect">
            <a:avLst/>
          </a:prstGeom>
          <a:noFill/>
        </p:spPr>
        <p:txBody>
          <a:bodyPr wrap="square" rtlCol="0">
            <a:spAutoFit/>
          </a:bodyPr>
          <a:lstStyle/>
          <a:p>
            <a:r>
              <a:rPr lang="en-US" sz="2400" dirty="0"/>
              <a:t>The average tip fee according to the age of the people is given with the bar graph.</a:t>
            </a:r>
            <a:endParaRPr lang="tr-TR" sz="2400" dirty="0"/>
          </a:p>
        </p:txBody>
      </p:sp>
    </p:spTree>
    <p:extLst>
      <p:ext uri="{BB962C8B-B14F-4D97-AF65-F5344CB8AC3E}">
        <p14:creationId xmlns:p14="http://schemas.microsoft.com/office/powerpoint/2010/main" val="3889899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2930014"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ED7D31"/>
                </a:solidFill>
                <a:effectLst/>
                <a:uLnTx/>
                <a:uFillTx/>
                <a:latin typeface="Calibri Light" panose="020F0302020204030204"/>
                <a:ea typeface="+mn-ea"/>
                <a:cs typeface="+mn-cs"/>
              </a:rPr>
              <a:t>Number of transactions by gender</a:t>
            </a:r>
            <a:endParaRPr kumimoji="0" lang="tr-TR" sz="2800" b="1" i="0" u="none" strike="noStrike" kern="1200" cap="none" spc="0" normalizeH="0" baseline="0" noProof="0" dirty="0">
              <a:ln>
                <a:noFill/>
              </a:ln>
              <a:solidFill>
                <a:srgbClr val="ED7D31"/>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2800" b="1" i="0" u="none" strike="noStrike" kern="1200" cap="none" spc="0" normalizeH="0" baseline="0" noProof="0" dirty="0">
              <a:ln>
                <a:noFill/>
              </a:ln>
              <a:solidFill>
                <a:srgbClr val="ED7D31"/>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2800" b="1" i="0" u="none" strike="noStrike" kern="1200" cap="none" spc="0" normalizeH="0" baseline="0" noProof="0" dirty="0">
              <a:ln>
                <a:noFill/>
              </a:ln>
              <a:solidFill>
                <a:srgbClr val="ED7D31"/>
              </a:solidFill>
              <a:effectLst/>
              <a:uLnTx/>
              <a:uFillTx/>
              <a:latin typeface="Calibri Light" panose="020F03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4472C4">
                    <a:lumMod val="40000"/>
                    <a:lumOff val="60000"/>
                  </a:srgbClr>
                </a:solidFill>
                <a:effectLst/>
                <a:uLnTx/>
                <a:uFillTx/>
                <a:latin typeface="Calibri Light" panose="020F0302020204030204"/>
                <a:ea typeface="+mn-ea"/>
                <a:cs typeface="+mn-cs"/>
              </a:rPr>
              <a:t>From this graph, we can see that men use it 7% more often than women.</a:t>
            </a:r>
            <a:endParaRPr kumimoji="0" lang="tr-TR" sz="2000" b="0" i="0" u="none" strike="noStrike" kern="1200" cap="none" spc="0" normalizeH="0" baseline="0" noProof="0" dirty="0">
              <a:ln>
                <a:noFill/>
              </a:ln>
              <a:solidFill>
                <a:srgbClr val="4472C4">
                  <a:lumMod val="40000"/>
                  <a:lumOff val="60000"/>
                </a:srgbClr>
              </a:solidFill>
              <a:effectLst/>
              <a:uLnTx/>
              <a:uFillTx/>
              <a:latin typeface="Calibri Light" panose="020F0302020204030204"/>
              <a:ea typeface="+mn-ea"/>
              <a:cs typeface="+mn-cs"/>
            </a:endParaRPr>
          </a:p>
        </p:txBody>
      </p:sp>
      <p:pic>
        <p:nvPicPr>
          <p:cNvPr id="6" name="Resim 5">
            <a:extLst>
              <a:ext uri="{FF2B5EF4-FFF2-40B4-BE49-F238E27FC236}">
                <a16:creationId xmlns:a16="http://schemas.microsoft.com/office/drawing/2014/main" id="{053C549A-86C4-0F13-5DFD-5CD232F03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3239" y="0"/>
            <a:ext cx="7629831" cy="6858000"/>
          </a:xfrm>
          <a:prstGeom prst="rect">
            <a:avLst/>
          </a:prstGeom>
        </p:spPr>
      </p:pic>
      <p:pic>
        <p:nvPicPr>
          <p:cNvPr id="8" name="Picture 3">
            <a:extLst>
              <a:ext uri="{FF2B5EF4-FFF2-40B4-BE49-F238E27FC236}">
                <a16:creationId xmlns:a16="http://schemas.microsoft.com/office/drawing/2014/main" id="{FFB20C2A-E466-5F04-B6FB-9F4CE5335F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90173746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eması">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otalTime>72</TotalTime>
  <Words>569</Words>
  <Application>Microsoft Office PowerPoint</Application>
  <PresentationFormat>Geniş ekran</PresentationFormat>
  <Paragraphs>66</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3</vt:i4>
      </vt:variant>
      <vt:variant>
        <vt:lpstr>Slayt Başlıkları</vt:lpstr>
      </vt:variant>
      <vt:variant>
        <vt:i4>12</vt:i4>
      </vt:variant>
    </vt:vector>
  </HeadingPairs>
  <TitlesOfParts>
    <vt:vector size="18" baseType="lpstr">
      <vt:lpstr>Arial</vt:lpstr>
      <vt:lpstr>Calibri</vt:lpstr>
      <vt:lpstr>Calibri Light</vt:lpstr>
      <vt:lpstr>Office Teması</vt:lpstr>
      <vt:lpstr>Office Theme</vt:lpstr>
      <vt:lpstr>1_Office Teması</vt:lpstr>
      <vt:lpstr>PowerPoint Sunusu</vt:lpstr>
      <vt:lpstr>Background –G2M(cab industry) case study</vt:lpstr>
      <vt:lpstr>Data Exploration</vt:lpstr>
      <vt:lpstr>PowerPoint Sunusu</vt:lpstr>
      <vt:lpstr>Average taxi fare by age</vt:lpstr>
      <vt:lpstr>Number of users by company</vt:lpstr>
      <vt:lpstr>fuel and card usage</vt:lpstr>
      <vt:lpstr>Average tip fee by age</vt:lpstr>
      <vt:lpstr>PowerPoint Sunusu</vt:lpstr>
      <vt:lpstr>PowerPoint Sunusu</vt:lpstr>
      <vt:lpstr>   recommendation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EMRE KORKUSUZ</dc:creator>
  <cp:lastModifiedBy>EMRE KORKUSUZ</cp:lastModifiedBy>
  <cp:revision>9</cp:revision>
  <dcterms:created xsi:type="dcterms:W3CDTF">2022-06-28T18:56:57Z</dcterms:created>
  <dcterms:modified xsi:type="dcterms:W3CDTF">2022-06-29T18:49:55Z</dcterms:modified>
</cp:coreProperties>
</file>