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D"/>
    <a:srgbClr val="10679A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5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7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92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73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2289600" cy="6857999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8409" y="136524"/>
            <a:ext cx="1903566" cy="721802"/>
          </a:xfrm>
        </p:spPr>
        <p:txBody>
          <a:bodyPr>
            <a:normAutofit/>
          </a:bodyPr>
          <a:lstStyle>
            <a:lvl1pPr algn="ctr">
              <a:defRPr sz="2400">
                <a:solidFill>
                  <a:srgbClr val="10679A"/>
                </a:solidFill>
              </a:defRPr>
            </a:lvl1pPr>
          </a:lstStyle>
          <a:p>
            <a:r>
              <a:rPr lang="hu-HU" dirty="0"/>
              <a:t>Diacím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9600" y="0"/>
            <a:ext cx="6854399" cy="6142008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2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10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7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6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1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6114-C1E7-4F34-AE97-B321853FA95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81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FAFD"/>
            </a:gs>
            <a:gs pos="100000">
              <a:srgbClr val="8FAAD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9091F-F351-489F-B961-1940B6D5D9E9}" type="datetimeFigureOut">
              <a:rPr lang="hu-HU" smtClean="0"/>
              <a:t>2025. 01. 24.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86114-C1E7-4F34-AE97-B321853FA95C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386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5" descr="A képen kültéri, víz, vízijármű, hajó látható&#10;&#10;Automatikusan generált leírás">
            <a:extLst>
              <a:ext uri="{FF2B5EF4-FFF2-40B4-BE49-F238E27FC236}">
                <a16:creationId xmlns:a16="http://schemas.microsoft.com/office/drawing/2014/main" id="{49DCE799-E370-A32C-6E88-2DFA4B0D0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114" r="55469" b="-114"/>
          <a:stretch/>
        </p:blipFill>
        <p:spPr>
          <a:xfrm>
            <a:off x="-1" y="-7812"/>
            <a:ext cx="2289601" cy="6873624"/>
          </a:xfrm>
          <a:prstGeom prst="rect">
            <a:avLst/>
          </a:prstGeom>
        </p:spPr>
      </p:pic>
      <p:sp>
        <p:nvSpPr>
          <p:cNvPr id="5" name="Cím 2">
            <a:extLst>
              <a:ext uri="{FF2B5EF4-FFF2-40B4-BE49-F238E27FC236}">
                <a16:creationId xmlns:a16="http://schemas.microsoft.com/office/drawing/2014/main" id="{61D8EE67-436A-A1CC-3342-1BF9ACEA837C}"/>
              </a:ext>
            </a:extLst>
          </p:cNvPr>
          <p:cNvSpPr txBox="1">
            <a:spLocks/>
          </p:cNvSpPr>
          <p:nvPr/>
        </p:nvSpPr>
        <p:spPr>
          <a:xfrm>
            <a:off x="198409" y="136524"/>
            <a:ext cx="1903566" cy="7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>
                <a:solidFill>
                  <a:srgbClr val="10679A"/>
                </a:solidFill>
              </a:rPr>
              <a:t>Vízrajz</a:t>
            </a:r>
          </a:p>
        </p:txBody>
      </p:sp>
      <p:pic>
        <p:nvPicPr>
          <p:cNvPr id="8" name="Tartalom helye 5" descr="A képen fű, kültéri, táj, természet látható&#10;&#10;Automatikusan generált leírás">
            <a:extLst>
              <a:ext uri="{FF2B5EF4-FFF2-40B4-BE49-F238E27FC236}">
                <a16:creationId xmlns:a16="http://schemas.microsoft.com/office/drawing/2014/main" id="{CFDE22AB-0B8B-1614-9AD6-F19C94BEA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6" t="-8" r="50004" b="8"/>
          <a:stretch/>
        </p:blipFill>
        <p:spPr>
          <a:xfrm>
            <a:off x="2282824" y="557"/>
            <a:ext cx="2289176" cy="6856886"/>
          </a:xfrm>
          <a:prstGeom prst="rect">
            <a:avLst/>
          </a:prstGeom>
        </p:spPr>
      </p:pic>
      <p:sp>
        <p:nvSpPr>
          <p:cNvPr id="9" name="Cím 2">
            <a:extLst>
              <a:ext uri="{FF2B5EF4-FFF2-40B4-BE49-F238E27FC236}">
                <a16:creationId xmlns:a16="http://schemas.microsoft.com/office/drawing/2014/main" id="{5CC31C34-3215-C506-FC0B-F8B80F229861}"/>
              </a:ext>
            </a:extLst>
          </p:cNvPr>
          <p:cNvSpPr txBox="1">
            <a:spLocks/>
          </p:cNvSpPr>
          <p:nvPr/>
        </p:nvSpPr>
        <p:spPr>
          <a:xfrm>
            <a:off x="2502281" y="136524"/>
            <a:ext cx="1861470" cy="7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>
                <a:solidFill>
                  <a:srgbClr val="10679A"/>
                </a:solidFill>
              </a:rPr>
              <a:t>Domborzat</a:t>
            </a:r>
          </a:p>
        </p:txBody>
      </p:sp>
      <p:pic>
        <p:nvPicPr>
          <p:cNvPr id="10" name="Tartalom helye 5" descr="A képen kültéri, víz, madár, vízimadár látható&#10;&#10;Automatikusan generált leírás">
            <a:extLst>
              <a:ext uri="{FF2B5EF4-FFF2-40B4-BE49-F238E27FC236}">
                <a16:creationId xmlns:a16="http://schemas.microsoft.com/office/drawing/2014/main" id="{602DE4EA-6A68-6D6A-56E3-8B532AF52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70732"/>
          <a:stretch/>
        </p:blipFill>
        <p:spPr>
          <a:xfrm>
            <a:off x="4572000" y="-7812"/>
            <a:ext cx="2289176" cy="6873624"/>
          </a:xfrm>
          <a:prstGeom prst="rect">
            <a:avLst/>
          </a:prstGeom>
        </p:spPr>
      </p:pic>
      <p:sp>
        <p:nvSpPr>
          <p:cNvPr id="11" name="Cím 2">
            <a:extLst>
              <a:ext uri="{FF2B5EF4-FFF2-40B4-BE49-F238E27FC236}">
                <a16:creationId xmlns:a16="http://schemas.microsoft.com/office/drawing/2014/main" id="{D63CC0D0-2855-FFE4-6C2D-8E814774DA74}"/>
              </a:ext>
            </a:extLst>
          </p:cNvPr>
          <p:cNvSpPr txBox="1">
            <a:spLocks/>
          </p:cNvSpPr>
          <p:nvPr/>
        </p:nvSpPr>
        <p:spPr>
          <a:xfrm>
            <a:off x="4770409" y="144337"/>
            <a:ext cx="1903566" cy="7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>
                <a:solidFill>
                  <a:srgbClr val="10679A"/>
                </a:solidFill>
              </a:rPr>
              <a:t>Élővilág</a:t>
            </a:r>
          </a:p>
        </p:txBody>
      </p:sp>
      <p:pic>
        <p:nvPicPr>
          <p:cNvPr id="12" name="Tartalom helye 5" descr="A képen kültéri, fa, felhő, ég látható&#10;&#10;Automatikusan generált leírás">
            <a:extLst>
              <a:ext uri="{FF2B5EF4-FFF2-40B4-BE49-F238E27FC236}">
                <a16:creationId xmlns:a16="http://schemas.microsoft.com/office/drawing/2014/main" id="{D2C8A7D1-6615-409E-8671-74C4CF54B9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9" r="38935"/>
          <a:stretch/>
        </p:blipFill>
        <p:spPr>
          <a:xfrm>
            <a:off x="6853975" y="-7812"/>
            <a:ext cx="2289601" cy="6883990"/>
          </a:xfrm>
          <a:prstGeom prst="rect">
            <a:avLst/>
          </a:prstGeom>
        </p:spPr>
      </p:pic>
      <p:sp>
        <p:nvSpPr>
          <p:cNvPr id="13" name="Cím 2">
            <a:extLst>
              <a:ext uri="{FF2B5EF4-FFF2-40B4-BE49-F238E27FC236}">
                <a16:creationId xmlns:a16="http://schemas.microsoft.com/office/drawing/2014/main" id="{BE2BC10F-371B-A490-61F9-65204C61361A}"/>
              </a:ext>
            </a:extLst>
          </p:cNvPr>
          <p:cNvSpPr txBox="1">
            <a:spLocks/>
          </p:cNvSpPr>
          <p:nvPr/>
        </p:nvSpPr>
        <p:spPr>
          <a:xfrm>
            <a:off x="7073433" y="149520"/>
            <a:ext cx="1861470" cy="72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>
                <a:solidFill>
                  <a:srgbClr val="10679A"/>
                </a:solidFill>
              </a:rPr>
              <a:t>Közigazgatás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A52D58-230E-8ED5-72EC-1420EA20B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588" y="4160838"/>
            <a:ext cx="77724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11500" dirty="0">
                <a:solidFill>
                  <a:schemeClr val="tx1"/>
                </a:solidFill>
              </a:rPr>
              <a:t>Zala megye</a:t>
            </a:r>
          </a:p>
        </p:txBody>
      </p:sp>
      <p:pic>
        <p:nvPicPr>
          <p:cNvPr id="15" name="Kép 14" descr="A képen embléma, szimbólum, címerpajzs, jelvény látható&#10;&#10;Automatikusan generált leírás">
            <a:extLst>
              <a:ext uri="{FF2B5EF4-FFF2-40B4-BE49-F238E27FC236}">
                <a16:creationId xmlns:a16="http://schemas.microsoft.com/office/drawing/2014/main" id="{1C5B9FEE-A205-1FEB-E0D4-C53CF9B23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47" y="933450"/>
            <a:ext cx="2137856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kültéri, víz, vízijármű, hajó látható&#10;&#10;Automatikusan generált leírás">
            <a:extLst>
              <a:ext uri="{FF2B5EF4-FFF2-40B4-BE49-F238E27FC236}">
                <a16:creationId xmlns:a16="http://schemas.microsoft.com/office/drawing/2014/main" id="{CB218EB0-CFC4-6EAE-8422-F1863C43A7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114" r="55469" b="-114"/>
          <a:stretch/>
        </p:blipFill>
        <p:spPr>
          <a:xfrm>
            <a:off x="-1" y="-7812"/>
            <a:ext cx="2289601" cy="6873624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A2F907BC-26ED-22B6-5243-2AFBA8A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Vízrajz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87EB4A-B8EF-2F0F-3E2C-93C3974913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Zala megye vízhálózata sűrű.</a:t>
            </a:r>
          </a:p>
          <a:p>
            <a:r>
              <a:rPr lang="hu-HU" dirty="0"/>
              <a:t>Felszíni vizeit a Mura (60%-ban) és a Zala (40%-ban) gyűjti be.</a:t>
            </a:r>
          </a:p>
          <a:p>
            <a:r>
              <a:rPr lang="hu-HU" dirty="0"/>
              <a:t>A Zala folyó medrének és vízgyűjtőjének nagyobb része Zala megyéhez tartozik. </a:t>
            </a:r>
          </a:p>
          <a:p>
            <a:r>
              <a:rPr lang="hu-HU" dirty="0"/>
              <a:t>Főbb mellékvizei a Csertát is befogadó </a:t>
            </a:r>
            <a:r>
              <a:rPr lang="hu-HU" dirty="0" err="1"/>
              <a:t>Kerka</a:t>
            </a:r>
            <a:r>
              <a:rPr lang="hu-HU" dirty="0"/>
              <a:t>, a </a:t>
            </a:r>
            <a:r>
              <a:rPr lang="hu-HU" dirty="0" err="1"/>
              <a:t>Szentgyörgyvölgyi</a:t>
            </a:r>
            <a:r>
              <a:rPr lang="hu-HU" dirty="0"/>
              <a:t>-patak a Kebelével, valamint az Alsó-</a:t>
            </a:r>
            <a:r>
              <a:rPr lang="hu-HU" dirty="0" err="1"/>
              <a:t>Válicka</a:t>
            </a:r>
            <a:r>
              <a:rPr lang="hu-HU" dirty="0"/>
              <a:t> és a Principális-csatorna.</a:t>
            </a:r>
          </a:p>
        </p:txBody>
      </p:sp>
      <p:pic>
        <p:nvPicPr>
          <p:cNvPr id="9" name="Kép 8" descr="A képen embléma, szimbólum, címerpajzs, jelvény látható&#10;&#10;Automatikusan generált leírás">
            <a:extLst>
              <a:ext uri="{FF2B5EF4-FFF2-40B4-BE49-F238E27FC236}">
                <a16:creationId xmlns:a16="http://schemas.microsoft.com/office/drawing/2014/main" id="{5BC661C0-821C-C315-E614-3710201B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" y="1030671"/>
            <a:ext cx="1471564" cy="17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fű, kültéri, táj, természet látható&#10;&#10;Automatikusan generált leírás">
            <a:extLst>
              <a:ext uri="{FF2B5EF4-FFF2-40B4-BE49-F238E27FC236}">
                <a16:creationId xmlns:a16="http://schemas.microsoft.com/office/drawing/2014/main" id="{194AFA04-368A-D2D7-5275-860B56B650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6" t="-8" r="50004" b="8"/>
          <a:stretch/>
        </p:blipFill>
        <p:spPr>
          <a:xfrm>
            <a:off x="0" y="557"/>
            <a:ext cx="2289176" cy="6856886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9B45DB78-7295-0D4B-0FDB-5242A35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7" y="136524"/>
            <a:ext cx="1861470" cy="721802"/>
          </a:xfrm>
        </p:spPr>
        <p:txBody>
          <a:bodyPr>
            <a:normAutofit/>
          </a:bodyPr>
          <a:lstStyle/>
          <a:p>
            <a:r>
              <a:rPr lang="hu-HU" dirty="0"/>
              <a:t>Domborzat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0A22AD-211F-F53E-CE81-0699D0B12F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Legnagyobb része a Zalai-</a:t>
            </a:r>
            <a:r>
              <a:rPr lang="hu-HU" dirty="0" err="1"/>
              <a:t>dombsághoz</a:t>
            </a:r>
            <a:r>
              <a:rPr lang="hu-HU" dirty="0"/>
              <a:t> tartozik, de kissé átnyúlik a Vasi-Hegyhátra, valamint a Dunántúli-dombvidékre.</a:t>
            </a:r>
          </a:p>
          <a:p>
            <a:r>
              <a:rPr lang="hu-HU" dirty="0"/>
              <a:t>A Keszthelyi-fennsík hegyei a Bakony rendszeréhez tartoznak. </a:t>
            </a:r>
          </a:p>
          <a:p>
            <a:r>
              <a:rPr lang="hu-HU" dirty="0"/>
              <a:t>A sűrű, csaknem párhuzamos, de dél felé kissé szétterülő völgyek rendszere </a:t>
            </a:r>
            <a:r>
              <a:rPr lang="hu-HU" dirty="0" err="1"/>
              <a:t>morfológiailag</a:t>
            </a:r>
            <a:r>
              <a:rPr lang="hu-HU" dirty="0"/>
              <a:t> erősen tagolja. </a:t>
            </a:r>
          </a:p>
          <a:p>
            <a:r>
              <a:rPr lang="hu-HU" dirty="0"/>
              <a:t>Ez nem kedvezett a nagyobb települések kialakulásának, így vált jellemzővé a „szeges” falutípus.</a:t>
            </a:r>
          </a:p>
        </p:txBody>
      </p:sp>
      <p:pic>
        <p:nvPicPr>
          <p:cNvPr id="7" name="Kép 6" descr="A képen embléma, szimbólum, címerpajzs, jelvény látható&#10;&#10;Automatikusan generált leírás">
            <a:extLst>
              <a:ext uri="{FF2B5EF4-FFF2-40B4-BE49-F238E27FC236}">
                <a16:creationId xmlns:a16="http://schemas.microsoft.com/office/drawing/2014/main" id="{52906855-DC3C-9B1B-C298-7713CA84F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" y="1030671"/>
            <a:ext cx="1471564" cy="17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0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kültéri, víz, madár, vízimadár látható&#10;&#10;Automatikusan generált leírás">
            <a:extLst>
              <a:ext uri="{FF2B5EF4-FFF2-40B4-BE49-F238E27FC236}">
                <a16:creationId xmlns:a16="http://schemas.microsoft.com/office/drawing/2014/main" id="{C8DA7C55-CD68-2685-40F0-6A46B2F5E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r="70732"/>
          <a:stretch/>
        </p:blipFill>
        <p:spPr>
          <a:xfrm>
            <a:off x="0" y="1"/>
            <a:ext cx="2289176" cy="6857998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BF9D3A4B-57B0-4B51-22B5-87EA6F1F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Élővilág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79A230-EF21-EDBC-2941-04D9B1996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A domborzati tagoltság, a sokféle talaj igen változatos növénytakarót eredményez. </a:t>
            </a:r>
          </a:p>
          <a:p>
            <a:r>
              <a:rPr lang="hu-HU" dirty="0"/>
              <a:t>Zala megyében az erdőterület 117 000 hektár.</a:t>
            </a:r>
          </a:p>
          <a:p>
            <a:r>
              <a:rPr lang="hu-HU" dirty="0"/>
              <a:t>A megye faunája a bőséges és sokféle növénytakaró révén ugyancsak gazdag és változatos. </a:t>
            </a:r>
          </a:p>
          <a:p>
            <a:r>
              <a:rPr lang="hu-HU" dirty="0"/>
              <a:t>A Kis-Balatonban sok madárfaj él, így a nagy kócsag, a kormorán, a kanalasgém, a nyári lúd. </a:t>
            </a:r>
          </a:p>
        </p:txBody>
      </p:sp>
      <p:pic>
        <p:nvPicPr>
          <p:cNvPr id="7" name="Kép 6" descr="A képen embléma, szimbólum, címerpajzs, jelvény látható&#10;&#10;Automatikusan generált leírás">
            <a:extLst>
              <a:ext uri="{FF2B5EF4-FFF2-40B4-BE49-F238E27FC236}">
                <a16:creationId xmlns:a16="http://schemas.microsoft.com/office/drawing/2014/main" id="{9275EAD4-680C-26C7-1EE9-41E779C65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" y="1030671"/>
            <a:ext cx="1471564" cy="17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3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 descr="A képen kültéri, fa, felhő, ég látható&#10;&#10;Automatikusan generált leírás">
            <a:extLst>
              <a:ext uri="{FF2B5EF4-FFF2-40B4-BE49-F238E27FC236}">
                <a16:creationId xmlns:a16="http://schemas.microsoft.com/office/drawing/2014/main" id="{FA904365-48CE-33D7-622E-8F43D594AB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39" r="38935"/>
          <a:stretch/>
        </p:blipFill>
        <p:spPr>
          <a:xfrm>
            <a:off x="-1" y="-5182"/>
            <a:ext cx="2289601" cy="6868364"/>
          </a:xfrm>
        </p:spPr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C99575E3-72B0-2118-267D-394DF868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7" y="136524"/>
            <a:ext cx="1861470" cy="721802"/>
          </a:xfrm>
        </p:spPr>
        <p:txBody>
          <a:bodyPr>
            <a:normAutofit/>
          </a:bodyPr>
          <a:lstStyle/>
          <a:p>
            <a:r>
              <a:rPr lang="hu-HU" dirty="0"/>
              <a:t>Közigazgatás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5A7FD24-53D9-CD25-FB9B-BF94FAB668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Zala megye 9 kistérségből áll.</a:t>
            </a:r>
          </a:p>
          <a:p>
            <a:pPr lvl="1"/>
            <a:r>
              <a:rPr lang="hu-HU" dirty="0"/>
              <a:t>Hévízi kistérség</a:t>
            </a:r>
          </a:p>
          <a:p>
            <a:pPr lvl="1"/>
            <a:r>
              <a:rPr lang="hu-HU" dirty="0"/>
              <a:t>Keszthelyi kistérség</a:t>
            </a:r>
          </a:p>
          <a:p>
            <a:pPr lvl="1"/>
            <a:r>
              <a:rPr lang="hu-HU" dirty="0"/>
              <a:t>Lenti kistérség</a:t>
            </a:r>
          </a:p>
          <a:p>
            <a:pPr lvl="1"/>
            <a:r>
              <a:rPr lang="hu-HU" dirty="0"/>
              <a:t>Letenyei kistérség</a:t>
            </a:r>
          </a:p>
          <a:p>
            <a:pPr lvl="1"/>
            <a:r>
              <a:rPr lang="hu-HU" dirty="0"/>
              <a:t>Nagykanizsai kistérség</a:t>
            </a:r>
          </a:p>
          <a:p>
            <a:pPr lvl="1"/>
            <a:r>
              <a:rPr lang="hu-HU" dirty="0" err="1"/>
              <a:t>Pacsai</a:t>
            </a:r>
            <a:r>
              <a:rPr lang="hu-HU" dirty="0"/>
              <a:t> kistérség</a:t>
            </a:r>
          </a:p>
          <a:p>
            <a:pPr lvl="1"/>
            <a:r>
              <a:rPr lang="hu-HU" dirty="0"/>
              <a:t>Zalaegerszegi kistérség</a:t>
            </a:r>
          </a:p>
          <a:p>
            <a:pPr lvl="1"/>
            <a:r>
              <a:rPr lang="hu-HU" dirty="0"/>
              <a:t>Zalakarosi kistérség</a:t>
            </a:r>
          </a:p>
          <a:p>
            <a:pPr lvl="1"/>
            <a:r>
              <a:rPr lang="hu-HU" dirty="0"/>
              <a:t>Zalaszentgróti kistérség</a:t>
            </a:r>
          </a:p>
          <a:p>
            <a:r>
              <a:rPr lang="hu-HU" dirty="0"/>
              <a:t>Népessége nem éri el a 300.000 főt.</a:t>
            </a:r>
          </a:p>
          <a:p>
            <a:r>
              <a:rPr lang="hu-HU" dirty="0"/>
              <a:t>A megye lakosságának megközelítőleg 56%-a városlakó, 38%-a pedig valamelyik megyei jogú városban él.</a:t>
            </a:r>
          </a:p>
        </p:txBody>
      </p:sp>
      <p:pic>
        <p:nvPicPr>
          <p:cNvPr id="7" name="Kép 6" descr="A képen embléma, szimbólum, címerpajzs, jelvény látható&#10;&#10;Automatikusan generált leírás">
            <a:extLst>
              <a:ext uri="{FF2B5EF4-FFF2-40B4-BE49-F238E27FC236}">
                <a16:creationId xmlns:a16="http://schemas.microsoft.com/office/drawing/2014/main" id="{4FE94001-E0E6-9E87-9E61-7606AC64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8" y="1030671"/>
            <a:ext cx="1471564" cy="17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0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231</Words>
  <Application>Microsoft Office PowerPoint</Application>
  <PresentationFormat>Diavetítés a képernyőre (4:3 oldalarány)</PresentationFormat>
  <Paragraphs>33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Zala megye</vt:lpstr>
      <vt:lpstr>Vízrajz</vt:lpstr>
      <vt:lpstr>Domborzat</vt:lpstr>
      <vt:lpstr>Élővilág</vt:lpstr>
      <vt:lpstr>Közigazgatás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2025-01-24T16:50:46Z</dcterms:created>
  <dcterms:modified xsi:type="dcterms:W3CDTF">2025-01-24T17:08:06Z</dcterms:modified>
</cp:coreProperties>
</file>