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7" r:id="rId2"/>
    <p:sldId id="258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056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27364EAC-EE4C-EC78-0215-050855D14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5BEE8D8-F7CF-E47C-4DCC-226884C5EF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319BF-76C9-4F9F-B635-02C323DFCBA3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DFA9977-4F99-39AC-2207-860A126468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E539762-823E-E0F1-15DD-447203343C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A8D0F-805B-43CF-AF1E-7FD1AEA4288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066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7D38BF-D1D0-91A1-F0B6-FBA83014D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72573D-388C-FD0C-2E29-394C1EB1F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A45B6DC-CF84-1364-EA76-35FE53C3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2B561F-D6AE-89FD-E237-726613F9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926CF9-7BE4-F6EE-718E-162E73FD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237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594C42-EA79-9CAA-2632-F9DFAEAF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F23BD29-9192-480B-EB63-42CF6F0CA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734780-9C05-B276-AC95-97D5FDC7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661DF3-B121-E27A-9262-9BA000C9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C14C5-2699-7BC6-5D4C-BCCE63BF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45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4C97DCF-5F36-D73F-53A8-D3AC2E29C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14393F-64E4-9319-66D7-9EB32D41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C31B80-688C-9D43-C2ED-58DB15BA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045BE3-DD7D-2062-9B49-DA998AF0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87F6DC-6E6F-2E00-4B03-AC17B75B4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736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97A4F6-347B-D075-D5B6-6A18C4DB9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6355" y="836762"/>
            <a:ext cx="3112281" cy="5184476"/>
          </a:xfrm>
          <a:solidFill>
            <a:schemeClr val="tx1">
              <a:alpha val="50000"/>
            </a:schemeClr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6000" tIns="126000" rIns="126000" bIns="126000"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E0BF172-17B5-A036-D3EF-0D5B94D1813E}"/>
              </a:ext>
            </a:extLst>
          </p:cNvPr>
          <p:cNvSpPr txBox="1"/>
          <p:nvPr userDrawn="1"/>
        </p:nvSpPr>
        <p:spPr>
          <a:xfrm>
            <a:off x="2322196" y="236597"/>
            <a:ext cx="4248288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4800" dirty="0">
                <a:solidFill>
                  <a:schemeClr val="bg1"/>
                </a:solidFill>
              </a:rPr>
              <a:t>Franciaország</a:t>
            </a:r>
            <a:br>
              <a:rPr lang="hu-HU" sz="4800" dirty="0">
                <a:solidFill>
                  <a:schemeClr val="bg1"/>
                </a:solidFill>
              </a:rPr>
            </a:br>
            <a:r>
              <a:rPr lang="hu-HU" sz="2400" dirty="0">
                <a:solidFill>
                  <a:schemeClr val="bg1"/>
                </a:solidFill>
              </a:rPr>
              <a:t>Meglepő tények, érdekességek</a:t>
            </a:r>
            <a:endParaRPr lang="hu-HU" sz="4400" dirty="0">
              <a:solidFill>
                <a:schemeClr val="bg1"/>
              </a:solidFill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8597F5D-16C7-3BB9-6F33-2F64D96A283A}"/>
              </a:ext>
            </a:extLst>
          </p:cNvPr>
          <p:cNvSpPr/>
          <p:nvPr userDrawn="1"/>
        </p:nvSpPr>
        <p:spPr>
          <a:xfrm>
            <a:off x="1" y="6527800"/>
            <a:ext cx="6938128" cy="33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1D6A491-A125-4F86-36E3-4E62D9F9AD78}"/>
              </a:ext>
            </a:extLst>
          </p:cNvPr>
          <p:cNvSpPr/>
          <p:nvPr userDrawn="1"/>
        </p:nvSpPr>
        <p:spPr>
          <a:xfrm>
            <a:off x="6938129" y="6527800"/>
            <a:ext cx="5253871" cy="33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316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1A78AA-2EFA-DC86-A7F7-4E94585A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630B0C-516E-D22B-4875-50180C68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67237A-AFA8-6EB1-54B2-0CFE7E2D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D08E98-2E94-96AC-02BE-AA785748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BA650-DD01-0E08-F1DF-BEDD389C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711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86823-4685-CF8D-DCC2-008FCF60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2376D6-BDBD-D7AF-6CA8-A6144AC04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08FC93F-036C-2FC1-EF50-99CAFB042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292EC9C-12A8-5ECC-3D57-EB7B4530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52C81E6-9D93-79F7-C4BD-6B1AC508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D9CEEE-6065-7900-119C-F340131D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8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593EC7-DDF7-B975-94B0-1AE95B8F5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FFD1055-5CA4-3BF2-782A-C1BE7E812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646706-9F1D-8670-F7BB-566894FB2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96128C2-9931-752F-6613-B78B7BDC1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BBCF5B2-D2F5-2FB6-4E92-A7575AFC9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D28C2AA-0E95-0E33-3A01-DC3F7A9F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ACC2320-AE57-4C7F-EDE5-1089940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E2D151B-DB84-2C69-2DD0-B3005C71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14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64F5A6-4543-E821-34DB-B48A128B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8C1E30C-EDD5-D58F-375D-6C716764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5C25909-69A4-B251-B73B-2E5F0A2F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A8586D5-DE30-B985-7132-66F147406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79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F6181F-D5CC-1736-FBD5-30AA84B7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1493F1F-A545-FD97-907F-C00532BA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61121C8-1C45-1D9B-6BCC-67EDEBAC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75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12D8A4-39BC-FE33-F7CB-66D13CE9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44E5DB-06AC-EFE2-D2AF-875428FC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60A997-318E-319C-7949-EB6CDF793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A0055C-5B1E-EC4E-8746-F130FC5F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74B83E6-D801-3D67-C2D0-715FDFA0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094141-D238-13C7-89B4-50A0FD1F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91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A0831A-D3CA-5A4E-82F9-FF8EB8F5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30EC1E5-D4C4-7B5B-3C33-52140A1A4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CC023E8-14AD-2132-55B5-CA45CA485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A8259A-DB2C-E621-EF7D-554C6293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663749F-11F2-95F3-E607-9EC6214D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506FB52-5345-7447-4D78-A941D34B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120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DFF16A6-3007-E855-09F2-3ED8A988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754414-2F75-2BFF-75D5-CA7AF15EF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F88B6A4-0755-6DC8-D300-1354BDE23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F76AE7-E2A6-4316-A8EF-69451F3E07BB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D4C4B1-14DB-B91D-A6AA-D68D617F8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1BAED2-5CC8-3700-BD01-AD844C78D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160E7-6719-4FF9-BB7F-BDFEF57E022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39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0E90C70B-22A4-7233-00A9-B7763DAA5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9096" y="836762"/>
            <a:ext cx="3119540" cy="5184476"/>
          </a:xfrm>
        </p:spPr>
        <p:txBody>
          <a:bodyPr lIns="216000" tIns="216000" rIns="216000" bIns="216000">
            <a:normAutofit/>
          </a:bodyPr>
          <a:lstStyle/>
          <a:p>
            <a:r>
              <a:rPr lang="hu-HU" sz="2000" dirty="0"/>
              <a:t>Az Eiffel-torony a világ </a:t>
            </a:r>
            <a:r>
              <a:rPr lang="hu-HU" sz="2000" b="1" dirty="0"/>
              <a:t>leglátogatottabb</a:t>
            </a:r>
            <a:r>
              <a:rPr lang="hu-HU" sz="2000" dirty="0"/>
              <a:t> fizetős emlékműve.</a:t>
            </a:r>
          </a:p>
          <a:p>
            <a:r>
              <a:rPr lang="hu-HU" sz="2000" dirty="0">
                <a:solidFill>
                  <a:srgbClr val="FFD966"/>
                </a:solidFill>
              </a:rPr>
              <a:t>Az antennával együtt </a:t>
            </a:r>
            <a:r>
              <a:rPr lang="hu-HU" sz="2000" b="1" dirty="0">
                <a:solidFill>
                  <a:srgbClr val="FFD966"/>
                </a:solidFill>
              </a:rPr>
              <a:t>324 m</a:t>
            </a:r>
            <a:r>
              <a:rPr lang="hu-HU" sz="2000" dirty="0">
                <a:solidFill>
                  <a:srgbClr val="FFD966"/>
                </a:solidFill>
              </a:rPr>
              <a:t> magas.</a:t>
            </a:r>
          </a:p>
          <a:p>
            <a:r>
              <a:rPr lang="hu-HU" sz="2000" dirty="0"/>
              <a:t>Mindössze </a:t>
            </a:r>
            <a:r>
              <a:rPr lang="hu-HU" sz="2000" b="1" dirty="0"/>
              <a:t>26 hónap</a:t>
            </a:r>
            <a:r>
              <a:rPr lang="hu-HU" sz="2000" dirty="0"/>
              <a:t> alatt épült fel. </a:t>
            </a:r>
          </a:p>
          <a:p>
            <a:r>
              <a:rPr lang="hu-HU" sz="2000" dirty="0">
                <a:solidFill>
                  <a:srgbClr val="FFD966"/>
                </a:solidFill>
              </a:rPr>
              <a:t>1930-ig ez volt a világ </a:t>
            </a:r>
            <a:r>
              <a:rPr lang="hu-HU" sz="2000" b="1" dirty="0">
                <a:solidFill>
                  <a:srgbClr val="FFD966"/>
                </a:solidFill>
              </a:rPr>
              <a:t>legmagasabb</a:t>
            </a:r>
            <a:r>
              <a:rPr lang="hu-HU" sz="2000" dirty="0">
                <a:solidFill>
                  <a:srgbClr val="FFD966"/>
                </a:solidFill>
              </a:rPr>
              <a:t> </a:t>
            </a:r>
            <a:r>
              <a:rPr lang="hu-HU" sz="2000" dirty="0" err="1">
                <a:solidFill>
                  <a:srgbClr val="FFD966"/>
                </a:solidFill>
              </a:rPr>
              <a:t>építmé-nye</a:t>
            </a:r>
            <a:r>
              <a:rPr lang="hu-HU" sz="2000" dirty="0">
                <a:solidFill>
                  <a:srgbClr val="FFD966"/>
                </a:solidFill>
              </a:rPr>
              <a:t>.</a:t>
            </a:r>
          </a:p>
          <a:p>
            <a:r>
              <a:rPr lang="hu-HU" sz="2000" dirty="0"/>
              <a:t>Az első olyan építkezés, amelynek </a:t>
            </a:r>
            <a:r>
              <a:rPr lang="hu-HU" sz="2000" b="1" dirty="0"/>
              <a:t>építési</a:t>
            </a:r>
            <a:r>
              <a:rPr lang="hu-HU" sz="2000" dirty="0"/>
              <a:t> </a:t>
            </a:r>
            <a:r>
              <a:rPr lang="hu-HU" sz="2000" b="1" dirty="0"/>
              <a:t>fázisait</a:t>
            </a:r>
            <a:r>
              <a:rPr lang="hu-HU" sz="2000" dirty="0"/>
              <a:t> végigfotózták.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A75931C-BEB1-E381-2176-61E773B183BA}"/>
              </a:ext>
            </a:extLst>
          </p:cNvPr>
          <p:cNvSpPr txBox="1"/>
          <p:nvPr/>
        </p:nvSpPr>
        <p:spPr>
          <a:xfrm>
            <a:off x="0" y="6528434"/>
            <a:ext cx="6928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Párizs jelképe, az Eiffel-torony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621622B-43A1-F797-30A4-CDAEAAC9C307}"/>
              </a:ext>
            </a:extLst>
          </p:cNvPr>
          <p:cNvSpPr txBox="1"/>
          <p:nvPr/>
        </p:nvSpPr>
        <p:spPr>
          <a:xfrm>
            <a:off x="7173799" y="6519446"/>
            <a:ext cx="5018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b="1" u="sng" dirty="0">
                <a:solidFill>
                  <a:srgbClr val="0563C7"/>
                </a:solidFill>
              </a:rPr>
              <a:t>https://netkoffer.hu/14-erdekesseg-az-eiffel-toronyrol/ </a:t>
            </a:r>
          </a:p>
        </p:txBody>
      </p:sp>
      <p:pic>
        <p:nvPicPr>
          <p:cNvPr id="6" name="Kép 5" descr="A képen ég, kültéri látható&#10;&#10;Automatikusan generált leírás">
            <a:extLst>
              <a:ext uri="{FF2B5EF4-FFF2-40B4-BE49-F238E27FC236}">
                <a16:creationId xmlns:a16="http://schemas.microsoft.com/office/drawing/2014/main" id="{ED9222C7-8FD7-D05A-3F8C-B4F97FDD3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26" y="3099590"/>
            <a:ext cx="2791447" cy="34290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5F34C826-1ED6-928B-C6FD-4DED97EE88F9}"/>
              </a:ext>
            </a:extLst>
          </p:cNvPr>
          <p:cNvGrpSpPr/>
          <p:nvPr/>
        </p:nvGrpSpPr>
        <p:grpSpPr>
          <a:xfrm>
            <a:off x="8129018" y="836762"/>
            <a:ext cx="320038" cy="5184476"/>
            <a:chOff x="8129018" y="836762"/>
            <a:chExt cx="320038" cy="5184476"/>
          </a:xfrm>
        </p:grpSpPr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DEBA6893-E01D-EDCB-8D17-84612D71C7DA}"/>
                </a:ext>
              </a:extLst>
            </p:cNvPr>
            <p:cNvCxnSpPr>
              <a:cxnSpLocks/>
            </p:cNvCxnSpPr>
            <p:nvPr/>
          </p:nvCxnSpPr>
          <p:spPr>
            <a:xfrm>
              <a:off x="8449056" y="836762"/>
              <a:ext cx="0" cy="518447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Szövegdoboz 9">
              <a:extLst>
                <a:ext uri="{FF2B5EF4-FFF2-40B4-BE49-F238E27FC236}">
                  <a16:creationId xmlns:a16="http://schemas.microsoft.com/office/drawing/2014/main" id="{5F5F7984-B6BF-9EDF-9455-7404D6211709}"/>
                </a:ext>
              </a:extLst>
            </p:cNvPr>
            <p:cNvSpPr txBox="1"/>
            <p:nvPr/>
          </p:nvSpPr>
          <p:spPr>
            <a:xfrm rot="16200000">
              <a:off x="7945276" y="3186824"/>
              <a:ext cx="61370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hu-HU" sz="1600" dirty="0">
                  <a:solidFill>
                    <a:schemeClr val="bg1"/>
                  </a:solidFill>
                </a:rPr>
                <a:t>324 m</a:t>
              </a:r>
            </a:p>
          </p:txBody>
        </p:sp>
      </p:grpSp>
      <p:pic>
        <p:nvPicPr>
          <p:cNvPr id="13" name="Kép 12" descr="A képen ceruza látható&#10;&#10;Automatikusan generált leírás közepes megbízhatósággal">
            <a:extLst>
              <a:ext uri="{FF2B5EF4-FFF2-40B4-BE49-F238E27FC236}">
                <a16:creationId xmlns:a16="http://schemas.microsoft.com/office/drawing/2014/main" id="{E50912F0-2436-E00A-5D2F-59C2E3861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030" y="447675"/>
            <a:ext cx="6477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1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E3496C-3417-A485-83BF-BAA45DAF4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talom helye 1">
            <a:extLst>
              <a:ext uri="{FF2B5EF4-FFF2-40B4-BE49-F238E27FC236}">
                <a16:creationId xmlns:a16="http://schemas.microsoft.com/office/drawing/2014/main" id="{BA90C469-8CA3-3552-A1BC-80ED4DC7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112" y="836762"/>
            <a:ext cx="3235524" cy="5184476"/>
          </a:xfrm>
        </p:spPr>
        <p:txBody>
          <a:bodyPr lIns="216000" tIns="216000" rIns="216000" bIns="216000">
            <a:normAutofit/>
          </a:bodyPr>
          <a:lstStyle/>
          <a:p>
            <a:r>
              <a:rPr lang="hu-HU" sz="2000" dirty="0"/>
              <a:t>Több mint </a:t>
            </a:r>
            <a:r>
              <a:rPr lang="hu-HU" sz="2000" b="1" dirty="0"/>
              <a:t>700 szoba, 2153 ablak, 1250 kandalló és 67 lépcsőház </a:t>
            </a:r>
            <a:r>
              <a:rPr lang="hu-HU" sz="2000" dirty="0"/>
              <a:t>kapott helyet a palotában.</a:t>
            </a:r>
          </a:p>
          <a:p>
            <a:r>
              <a:rPr lang="hu-HU" sz="2000" dirty="0">
                <a:solidFill>
                  <a:srgbClr val="FFD966"/>
                </a:solidFill>
              </a:rPr>
              <a:t>A kastélyban lakó nemesek és a személy-</a:t>
            </a:r>
            <a:r>
              <a:rPr lang="hu-HU" sz="2000" dirty="0" err="1">
                <a:solidFill>
                  <a:srgbClr val="FFD966"/>
                </a:solidFill>
              </a:rPr>
              <a:t>zet</a:t>
            </a:r>
            <a:r>
              <a:rPr lang="hu-HU" sz="2000" dirty="0">
                <a:solidFill>
                  <a:srgbClr val="FFD966"/>
                </a:solidFill>
              </a:rPr>
              <a:t> száma időnként elérhette a </a:t>
            </a:r>
            <a:r>
              <a:rPr lang="hu-HU" sz="2000" b="1" dirty="0">
                <a:solidFill>
                  <a:srgbClr val="FFD966"/>
                </a:solidFill>
              </a:rPr>
              <a:t>tízezret</a:t>
            </a:r>
            <a:r>
              <a:rPr lang="hu-HU" sz="2000" dirty="0">
                <a:solidFill>
                  <a:srgbClr val="FFD966"/>
                </a:solidFill>
              </a:rPr>
              <a:t> is.</a:t>
            </a:r>
          </a:p>
          <a:p>
            <a:r>
              <a:rPr lang="hu-HU" sz="2000" dirty="0"/>
              <a:t>A </a:t>
            </a:r>
            <a:r>
              <a:rPr lang="hu-HU" sz="2000" b="1" dirty="0"/>
              <a:t>132 kilométeres fasorral</a:t>
            </a:r>
            <a:r>
              <a:rPr lang="hu-HU" sz="2000" dirty="0"/>
              <a:t>, számtalan medencével és 50 szökőkúttal büszkélkedő 800 hektáros parkba 210 ezer tőnyi virágok kerültek.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A8FFC1F-60B9-4035-9212-9DE61BFE34E6}"/>
              </a:ext>
            </a:extLst>
          </p:cNvPr>
          <p:cNvSpPr txBox="1"/>
          <p:nvPr/>
        </p:nvSpPr>
        <p:spPr>
          <a:xfrm>
            <a:off x="0" y="6528434"/>
            <a:ext cx="6928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chemeClr val="bg1"/>
                </a:solidFill>
              </a:rPr>
              <a:t>Versailles-i palota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23BF56D-F258-530C-0F70-B7DB0BA754F3}"/>
              </a:ext>
            </a:extLst>
          </p:cNvPr>
          <p:cNvSpPr txBox="1"/>
          <p:nvPr/>
        </p:nvSpPr>
        <p:spPr>
          <a:xfrm>
            <a:off x="7173799" y="6519446"/>
            <a:ext cx="5018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b="1" u="sng" dirty="0">
                <a:solidFill>
                  <a:srgbClr val="0563C7"/>
                </a:solidFill>
              </a:rPr>
              <a:t>https://mult-kor.hu/20130401_10_teny_versaillesrol </a:t>
            </a:r>
          </a:p>
        </p:txBody>
      </p:sp>
      <p:pic>
        <p:nvPicPr>
          <p:cNvPr id="13" name="Kép 12" descr="A képen ceruza látható&#10;&#10;Automatikusan generált leírás közepes megbízhatósággal">
            <a:extLst>
              <a:ext uri="{FF2B5EF4-FFF2-40B4-BE49-F238E27FC236}">
                <a16:creationId xmlns:a16="http://schemas.microsoft.com/office/drawing/2014/main" id="{1DAB1210-9C6C-3B13-9CC1-A0608BA3F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0" y="2796239"/>
            <a:ext cx="6477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120</Words>
  <Application>Microsoft Office PowerPoint</Application>
  <PresentationFormat>Szélesvásznú</PresentationFormat>
  <Paragraphs>13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Aptos</vt:lpstr>
      <vt:lpstr>Arial</vt:lpstr>
      <vt:lpstr>Calibri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Kornél Patyi</dc:creator>
  <cp:lastModifiedBy>Kornél Patyi</cp:lastModifiedBy>
  <cp:revision>2</cp:revision>
  <dcterms:created xsi:type="dcterms:W3CDTF">2025-01-18T18:12:05Z</dcterms:created>
  <dcterms:modified xsi:type="dcterms:W3CDTF">2025-01-18T18:39:25Z</dcterms:modified>
</cp:coreProperties>
</file>