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3623"/>
    <a:srgbClr val="F4E5E0"/>
    <a:srgbClr val="3636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432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91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>
            <a:extLst>
              <a:ext uri="{FF2B5EF4-FFF2-40B4-BE49-F238E27FC236}">
                <a16:creationId xmlns:a16="http://schemas.microsoft.com/office/drawing/2014/main" id="{9030FE1A-DFAF-44D3-02DB-9B084BD92B4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373B25AB-3C38-D269-1D9F-9FCED86614B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DB55CE-9754-4DD3-9172-C360F3510824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D1CB5376-99C9-C26E-4C7D-C7DF1C9C5B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AAF55012-4292-8AEC-03DE-491639504E9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433A7E-48A7-4FF9-946E-1C90CAA25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3007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A2BFCD-C0F0-4AAE-A84F-68EF536A85B7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0A339A-338E-4AB2-A9D2-CFF4D76A3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632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3115F16-AD28-C9E6-9359-87AC4C4AF4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F4AF1C0-8DAB-64AA-71CE-19CD201940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F34DE77-89FE-5B1C-EBDE-BFF7DB6B4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50058-90D4-444C-8D3B-1164A13E6B44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EAA6C81-49DD-498F-9BB4-2129E9912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AA975D2-2B9E-1293-3DFB-C8A0ADC56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E3D5-8920-4BAF-8753-95E74EE66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11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4670D30-101C-E94E-5F6D-909F134B4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FDF4D8E0-B5C5-C16A-B8D2-684E9ADB8F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10E3C82-2C9A-278C-22B3-3B36CEB9D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50058-90D4-444C-8D3B-1164A13E6B44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10FC41F-E443-D253-837D-AC813034A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234A522-5B16-E6A8-7B8D-7F70A71AE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E3D5-8920-4BAF-8753-95E74EE66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081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425CFA99-88EC-261D-89A5-EAF6C6ABE4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4CFD4C56-E0E8-E612-3A58-E0FA1E522A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34AE882-73D2-39BE-1C4B-BEC3F5586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50058-90D4-444C-8D3B-1164A13E6B44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517C4BC-C29C-2E6F-DB88-66B13E8BC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5C8EE77-2D48-51EE-7CED-BD0ABE09C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E3D5-8920-4BAF-8753-95E74EE66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983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EA2FA9E-948D-016D-484D-5AB478FCA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F3CAC57-C54E-E99B-EDA0-141F6E38E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13E74BA-8DC3-68E2-4804-BA9FC2346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50058-90D4-444C-8D3B-1164A13E6B44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1CE8154-019F-3DCC-4BCB-C240BB37D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9EE0264-173B-860A-98B0-16F8A6939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E3D5-8920-4BAF-8753-95E74EE66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701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3FA0C60-0470-B76B-AFE1-363301301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A613BD09-2739-DED9-A2C5-596C9BB2B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7FEC27B-380B-9A47-FFC0-EFCB9DD19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50058-90D4-444C-8D3B-1164A13E6B44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65D0B99-4B6C-1F43-AC36-3D7264948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8256097-83C9-4D5B-BCE0-E826AFA9F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E3D5-8920-4BAF-8753-95E74EE66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789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546F87A-5798-0864-C979-B63844AE8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AEECBF3-5974-2119-6F7B-EADD5FC640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6043EC6E-42D7-CFDD-B755-531F2A4804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167F9F9F-B206-44D5-2A7F-0FC3053DC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50058-90D4-444C-8D3B-1164A13E6B44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D8B929F3-18CA-8A02-6EA1-4940BA550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FB406169-E8FB-A1C0-41F6-D800D6D39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E3D5-8920-4BAF-8753-95E74EE66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862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2BE33C-130F-7B63-5DA6-CB7992E88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A063A30A-164D-77B7-EB93-13C0AA5FC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6A548E69-389A-C6BF-FC1B-3879BA1C31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C67F1CB6-66C7-D0F2-D235-26665BC1B7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F5297BEF-529D-14AA-E601-F2DD3B9A67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0819837B-C432-1293-B512-BF1C46988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50058-90D4-444C-8D3B-1164A13E6B44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2D438292-D03D-09C9-D146-E1932272D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F55328BE-01D9-EDB0-60D3-D39AE342C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E3D5-8920-4BAF-8753-95E74EE66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072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EED84BB-01D9-AFB1-AB7D-4EE07879C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9F788C5A-279A-AF7C-52A9-8DFB13600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50058-90D4-444C-8D3B-1164A13E6B44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34715AFE-BCE3-57F0-10C7-E7A97037E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1520AABD-EED0-859F-2622-99A2A9722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E3D5-8920-4BAF-8753-95E74EE66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741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910D9453-FAFD-B698-9FF2-CB03D6FC6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50058-90D4-444C-8D3B-1164A13E6B44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89A976E4-E1FE-E408-95B3-B5EED8AEA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E05EBDA6-F9CF-29B0-2140-F1EBBB594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E3D5-8920-4BAF-8753-95E74EE66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500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9F204D0-3318-59A4-9179-6229A53DC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A0B534A-F905-E16B-07BB-F1086B737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9DD7AA4A-C049-FE3E-7B28-DCA39F9D71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BFCEA4B-F804-30F6-23F8-6F86EA9F7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50058-90D4-444C-8D3B-1164A13E6B44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A13C4FFF-1596-2AE7-43D2-EA1DA352A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A291EF8-7EE7-0DA9-9D31-E56F55BCA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E3D5-8920-4BAF-8753-95E74EE66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099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67F601B-FC6D-5578-1879-BF5629EA2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694C9619-C96F-F147-E0DC-64A2A41B8F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86859F7B-F97B-C0E7-FCD2-897AD42CB5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D8F71093-A7D0-9CBF-3FF2-460CAA040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50058-90D4-444C-8D3B-1164A13E6B44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F180A9B6-1466-F0AB-2A20-713A564A3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700BA22E-6B0A-3D46-0005-5B0B49236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E3D5-8920-4BAF-8753-95E74EE66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181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5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3368DEEC-E0D1-0910-EC8D-17A2A2598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675" y="365125"/>
            <a:ext cx="595312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6BBE121-5EC9-4986-F141-1A017B595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674" y="1825625"/>
            <a:ext cx="59531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  <a:endParaRPr lang="en-US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D0FFFD0-2FC0-69C5-1116-42BF576224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950058-90D4-444C-8D3B-1164A13E6B44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4F40911-866F-F4E4-4CD4-7BE55A484B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0AE114D-FF06-2C05-8D1C-0EB636303E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08E3D5-8920-4BAF-8753-95E74EE666E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31DE89E1-1FB5-45A1-A06C-8A6572BE4C02}"/>
              </a:ext>
            </a:extLst>
          </p:cNvPr>
          <p:cNvSpPr/>
          <p:nvPr userDrawn="1"/>
        </p:nvSpPr>
        <p:spPr>
          <a:xfrm>
            <a:off x="0" y="6678000"/>
            <a:ext cx="12192000" cy="180000"/>
          </a:xfrm>
          <a:prstGeom prst="rect">
            <a:avLst/>
          </a:prstGeom>
          <a:solidFill>
            <a:srgbClr val="36362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F5F4D43D-D67B-E665-2E3F-B0941E08080E}"/>
              </a:ext>
            </a:extLst>
          </p:cNvPr>
          <p:cNvSpPr/>
          <p:nvPr userDrawn="1"/>
        </p:nvSpPr>
        <p:spPr>
          <a:xfrm>
            <a:off x="0" y="0"/>
            <a:ext cx="12192000" cy="180000"/>
          </a:xfrm>
          <a:prstGeom prst="rect">
            <a:avLst/>
          </a:prstGeom>
          <a:solidFill>
            <a:srgbClr val="36362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Kép 9" descr="A képen fegyver, festmény, vázlat, rajz látható&#10;&#10;Automatikusan generált leírás">
            <a:extLst>
              <a:ext uri="{FF2B5EF4-FFF2-40B4-BE49-F238E27FC236}">
                <a16:creationId xmlns:a16="http://schemas.microsoft.com/office/drawing/2014/main" id="{3B39B88F-BDD5-2B5C-5DA0-8BF9BE90C16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23"/>
          <a:stretch/>
        </p:blipFill>
        <p:spPr>
          <a:xfrm>
            <a:off x="0" y="180000"/>
            <a:ext cx="4943474" cy="649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797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255AEB0-0F11-9801-CFD5-FD4FBE5157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0251" y="3319462"/>
            <a:ext cx="5534022" cy="1862138"/>
          </a:xfrm>
        </p:spPr>
        <p:txBody>
          <a:bodyPr>
            <a:normAutofit/>
          </a:bodyPr>
          <a:lstStyle/>
          <a:p>
            <a:r>
              <a:rPr lang="hu-HU" dirty="0"/>
              <a:t>Középkori lovagpáncél</a:t>
            </a:r>
            <a:endParaRPr lang="en-US" dirty="0"/>
          </a:p>
        </p:txBody>
      </p:sp>
      <p:pic>
        <p:nvPicPr>
          <p:cNvPr id="5" name="Kép 4" descr="A képen sisak, ruházat, fejfedő látható&#10;&#10;Automatikusan generált leírás">
            <a:extLst>
              <a:ext uri="{FF2B5EF4-FFF2-40B4-BE49-F238E27FC236}">
                <a16:creationId xmlns:a16="http://schemas.microsoft.com/office/drawing/2014/main" id="{5E34AA71-BD0C-E06F-0832-EA9C94A6B4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674" y="661921"/>
            <a:ext cx="1781176" cy="2626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434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BD8BBA8-859D-9F8D-A649-B059A8059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Páncél és sisak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BE44188-7BFE-A4B9-3DA4-CCC9A7470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/>
              <a:t>A középkori lovagok olyan páncélt viseltek, ami megvédte őket a kardtól és a kopjától, valamint a vért készítésének idejében használatos legerősebb ismert egyéni távolsági fegyvertől.</a:t>
            </a:r>
          </a:p>
          <a:p>
            <a:r>
              <a:rPr lang="hu-HU" dirty="0"/>
              <a:t>A sisak vasból vagy acélból készült. Kezdetben hegyes vagy gömbölyű tetejű, néha orrvédővel ellátott normann sisakok voltak használatosak.</a:t>
            </a:r>
            <a:endParaRPr lang="en-US" dirty="0"/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EAEC6377-AC42-7032-0776-4CCE5C3CBD09}"/>
              </a:ext>
            </a:extLst>
          </p:cNvPr>
          <p:cNvSpPr/>
          <p:nvPr/>
        </p:nvSpPr>
        <p:spPr>
          <a:xfrm>
            <a:off x="276225" y="4881563"/>
            <a:ext cx="4305300" cy="1376362"/>
          </a:xfrm>
          <a:prstGeom prst="rect">
            <a:avLst/>
          </a:prstGeom>
          <a:solidFill>
            <a:schemeClr val="bg1"/>
          </a:solidFill>
          <a:ln w="76200">
            <a:solidFill>
              <a:srgbClr val="37362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hu-HU" sz="1600" b="1" dirty="0">
                <a:solidFill>
                  <a:schemeClr val="tx1"/>
                </a:solidFill>
              </a:rPr>
              <a:t>Kvíz</a:t>
            </a:r>
            <a:br>
              <a:rPr lang="hu-HU" sz="1600" b="1" dirty="0">
                <a:solidFill>
                  <a:schemeClr val="tx1"/>
                </a:solidFill>
              </a:rPr>
            </a:br>
            <a:r>
              <a:rPr lang="hu-HU" sz="1600" dirty="0">
                <a:solidFill>
                  <a:schemeClr val="tx1"/>
                </a:solidFill>
              </a:rPr>
              <a:t>Az alábbiak közül melyik sisak létezik?</a:t>
            </a:r>
          </a:p>
          <a:p>
            <a:r>
              <a:rPr lang="hu-HU" sz="1600" dirty="0">
                <a:solidFill>
                  <a:schemeClr val="tx1"/>
                </a:solidFill>
              </a:rPr>
              <a:t>Lábas-sisak</a:t>
            </a:r>
          </a:p>
          <a:p>
            <a:r>
              <a:rPr lang="hu-HU" sz="1600" dirty="0">
                <a:solidFill>
                  <a:schemeClr val="tx1"/>
                </a:solidFill>
              </a:rPr>
              <a:t>Fazék-sisak</a:t>
            </a:r>
          </a:p>
          <a:p>
            <a:r>
              <a:rPr lang="hu-HU" sz="1600" dirty="0">
                <a:solidFill>
                  <a:schemeClr val="tx1"/>
                </a:solidFill>
              </a:rPr>
              <a:t>Bogrács-sisak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" name="Nyíl: jobbra mutató 4">
            <a:extLst>
              <a:ext uri="{FF2B5EF4-FFF2-40B4-BE49-F238E27FC236}">
                <a16:creationId xmlns:a16="http://schemas.microsoft.com/office/drawing/2014/main" id="{86E73F15-9CD2-86B0-09F3-857216957067}"/>
              </a:ext>
            </a:extLst>
          </p:cNvPr>
          <p:cNvSpPr/>
          <p:nvPr/>
        </p:nvSpPr>
        <p:spPr>
          <a:xfrm rot="10800000">
            <a:off x="1533525" y="5657850"/>
            <a:ext cx="657225" cy="276225"/>
          </a:xfrm>
          <a:prstGeom prst="rightArrow">
            <a:avLst>
              <a:gd name="adj1" fmla="val 49999"/>
              <a:gd name="adj2" fmla="val 50000"/>
            </a:avLst>
          </a:prstGeom>
          <a:solidFill>
            <a:srgbClr val="37362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260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9772602-967B-45DC-61DE-E55E57A3F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u-HU" dirty="0"/>
              <a:t>Galéria</a:t>
            </a:r>
            <a:endParaRPr lang="en-US" dirty="0"/>
          </a:p>
        </p:txBody>
      </p:sp>
      <p:pic>
        <p:nvPicPr>
          <p:cNvPr id="9" name="Kép 8" descr="A képen páncél, Páncél, fém, Mellvért látható&#10;&#10;Automatikusan generált leírás">
            <a:extLst>
              <a:ext uri="{FF2B5EF4-FFF2-40B4-BE49-F238E27FC236}">
                <a16:creationId xmlns:a16="http://schemas.microsoft.com/office/drawing/2014/main" id="{2C9AB5D1-0404-775D-F70A-C39A1D577F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34248">
            <a:off x="2749121" y="506531"/>
            <a:ext cx="4638178" cy="3090910"/>
          </a:xfrm>
          <a:prstGeom prst="rect">
            <a:avLst/>
          </a:prstGeom>
          <a:ln w="76200">
            <a:solidFill>
              <a:schemeClr val="bg1"/>
            </a:solidFill>
          </a:ln>
        </p:spPr>
      </p:pic>
      <p:pic>
        <p:nvPicPr>
          <p:cNvPr id="5" name="Kép 4" descr="A képen szobor, ló, Bronz szobor, fekete-fehér látható&#10;&#10;Automatikusan generált leírás">
            <a:extLst>
              <a:ext uri="{FF2B5EF4-FFF2-40B4-BE49-F238E27FC236}">
                <a16:creationId xmlns:a16="http://schemas.microsoft.com/office/drawing/2014/main" id="{C60C64A6-FB0B-F735-C965-2B8B66C09F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7959" y="2413284"/>
            <a:ext cx="2899278" cy="4060256"/>
          </a:xfrm>
          <a:prstGeom prst="rect">
            <a:avLst/>
          </a:prstGeom>
          <a:ln w="76200">
            <a:solidFill>
              <a:schemeClr val="bg1"/>
            </a:solidFill>
          </a:ln>
        </p:spPr>
      </p:pic>
      <p:pic>
        <p:nvPicPr>
          <p:cNvPr id="11" name="Kép 10" descr="A képen páncél, Páncél, Mellvért, lovag látható&#10;&#10;Automatikusan generált leírás">
            <a:extLst>
              <a:ext uri="{FF2B5EF4-FFF2-40B4-BE49-F238E27FC236}">
                <a16:creationId xmlns:a16="http://schemas.microsoft.com/office/drawing/2014/main" id="{2B25721B-1189-C24B-6211-2249EAD105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83637">
            <a:off x="504397" y="1423516"/>
            <a:ext cx="2856348" cy="4286196"/>
          </a:xfrm>
          <a:prstGeom prst="rect">
            <a:avLst/>
          </a:prstGeom>
          <a:ln w="76200">
            <a:solidFill>
              <a:schemeClr val="bg1"/>
            </a:solidFill>
          </a:ln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8493F2A4-9291-0E24-6A9E-2BF9D15E4E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5968" y="1779709"/>
            <a:ext cx="3863532" cy="2574682"/>
          </a:xfrm>
          <a:prstGeom prst="rect">
            <a:avLst/>
          </a:prstGeom>
          <a:ln w="762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687398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0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67</Words>
  <Application>Microsoft Office PowerPoint</Application>
  <PresentationFormat>Szélesvásznú</PresentationFormat>
  <Paragraphs>9</Paragraphs>
  <Slides>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Office-téma</vt:lpstr>
      <vt:lpstr>Középkori lovagpáncél</vt:lpstr>
      <vt:lpstr>Páncél és sisak</vt:lpstr>
      <vt:lpstr>Galéria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Kornél Patyi</dc:creator>
  <cp:lastModifiedBy>Kornél Patyi</cp:lastModifiedBy>
  <cp:revision>2</cp:revision>
  <dcterms:created xsi:type="dcterms:W3CDTF">2025-01-17T07:44:54Z</dcterms:created>
  <dcterms:modified xsi:type="dcterms:W3CDTF">2025-01-17T08:05:41Z</dcterms:modified>
</cp:coreProperties>
</file>