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-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33D2B04-3899-450D-83E8-BD7E087883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26B19269-7FDE-424B-A54B-4C0C02B85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95B0ACA-4F03-4C1E-8482-A0A77C44C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BC1A9-41E2-4D1D-9CAE-A9EBDC7CD66F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E9E43EB-0A5D-46C5-B796-F95329947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42CCE28-EA5A-4232-A1DC-74D9D2892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D6FF1-32BE-4C5A-BEF0-ADDC969F2D0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41403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625DB0A-7576-41CA-BFD0-130113ECB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F72EFBD8-E953-4D24-B7E5-B3B39A95F0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4DA8F9B-719B-4EAB-8307-E00875E7E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BC1A9-41E2-4D1D-9CAE-A9EBDC7CD66F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8D1194D-F473-4034-9DD0-91CC84D63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AECFE36-D0D6-4628-BBAB-DF77FE017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D6FF1-32BE-4C5A-BEF0-ADDC969F2D0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58385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168F9A00-537A-432C-92BA-9FBE8CEDE4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CECC8B62-2F6F-4E56-BF06-C306B8057E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F35DFE4-BAE3-4750-B544-B8D044B78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BC1A9-41E2-4D1D-9CAE-A9EBDC7CD66F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027DF7F-E9A9-49B1-A4B1-0DD4AFCDD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FDC9716-B60B-4F7E-B103-3407CC9DC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D6FF1-32BE-4C5A-BEF0-ADDC969F2D0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41672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BD0EA79-E89F-4FA3-8513-4E9985ACF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C792C53-DD30-4E0A-8850-CBF82E40B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4E57EAF-D4B1-42E0-9761-E50C2E55A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BC1A9-41E2-4D1D-9CAE-A9EBDC7CD66F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6BA3719-4FFC-4C2C-B063-4B6F93191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C3946BA-4EAF-43B4-B13D-8976D5D3A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D6FF1-32BE-4C5A-BEF0-ADDC969F2D0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48310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9063567-9EDD-4683-98B6-199BDC01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06C63956-12A8-4E9D-B5CB-90EDA76686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4448C8F-2261-4566-8D69-93D4C2957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BC1A9-41E2-4D1D-9CAE-A9EBDC7CD66F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3122926-302A-4EC4-AD61-60A7ABF86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0236B51-1707-4DF5-8384-DFA032057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D6FF1-32BE-4C5A-BEF0-ADDC969F2D0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33460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BDC0815-A9FB-49A3-B228-AEDC6E775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8AD6269-F56C-4BBE-8676-71FE22A58D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10C18BA9-5304-4D99-9B32-5498075939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5EBB81E4-8E04-491A-8C95-310836982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BC1A9-41E2-4D1D-9CAE-A9EBDC7CD66F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E9321748-AE96-4AD4-BE30-4DA4C2CBC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5FB7F909-8759-4AE7-BD96-4DF9B9F07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D6FF1-32BE-4C5A-BEF0-ADDC969F2D0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07843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D771B0E-5A50-4629-AB46-5547FAA1D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F864527-7C30-49C4-B319-E958EDA19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7F145473-6877-46A5-8519-19D73BD8A2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49B84D79-0733-4502-9682-F74616CCA5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4A65C214-A867-482C-A046-AB1003AAE8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ECB2AC13-23C2-46F1-9A42-4E305767C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BC1A9-41E2-4D1D-9CAE-A9EBDC7CD66F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9E69B107-0829-4DC9-860F-64B7D9D63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4770C7C5-44A1-48CB-8154-48CBFA366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D6FF1-32BE-4C5A-BEF0-ADDC969F2D0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96564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B26842B-5385-4F43-B108-FE9B86CD4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26F3191E-7574-4F61-ADA3-FD1C92B21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BC1A9-41E2-4D1D-9CAE-A9EBDC7CD66F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4C06CD14-27E5-48DE-8DE9-23E6CBEE6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FC68CD9B-7053-46A7-9178-B3B8478BC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D6FF1-32BE-4C5A-BEF0-ADDC969F2D0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91105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85DCF7ED-D5E3-4E95-8C2D-6DBD9AB65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BC1A9-41E2-4D1D-9CAE-A9EBDC7CD66F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22A7ECCA-1C3D-4A79-BD95-F796CABCA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2F645B6A-3B4C-4AA3-946D-0734A7161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D6FF1-32BE-4C5A-BEF0-ADDC969F2D0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1145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795419B-0025-44B0-B7D4-2CFEEA830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0567EBE-274A-46BF-9DBB-E4D493052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8AFFBF4D-205B-4F26-896A-6058628D03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19DC3867-4A9D-49E5-AE5F-E70D63B22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BC1A9-41E2-4D1D-9CAE-A9EBDC7CD66F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0D8C701E-2C18-4AB5-8F75-4800AAA53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161C2762-A969-471C-B5F6-544D008A4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D6FF1-32BE-4C5A-BEF0-ADDC969F2D0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49972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C26BCCA-77D7-47DD-BB51-4FC3F8401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3400D556-23A0-46C9-BE9A-47D41746EF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4C37966E-7134-42A1-A876-8428D51FB4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A5BB1AEC-7C6A-4C77-B547-5BC33D6EF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BC1A9-41E2-4D1D-9CAE-A9EBDC7CD66F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CE49B80B-194B-4224-8207-10BD591DF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783A1E90-8822-40DF-B4DF-7C975BB7E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D6FF1-32BE-4C5A-BEF0-ADDC969F2D0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82685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0000"/>
            </a:gs>
            <a:gs pos="66000">
              <a:srgbClr val="E5F7ED"/>
            </a:gs>
            <a:gs pos="40000">
              <a:schemeClr val="bg1"/>
            </a:gs>
            <a:gs pos="100000">
              <a:srgbClr val="00B05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23F78844-EC05-46EE-A681-338364EEC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F0E47EA3-24FA-49F4-BAEF-DCF56E536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83B3116-652B-4957-86BA-7A7A04509A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3D6BC1A9-41E2-4D1D-9CAE-A9EBDC7CD66F}" type="datetimeFigureOut">
              <a:rPr lang="hu-HU" smtClean="0"/>
              <a:pPr/>
              <a:t>2024. 03. 07.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8B20463-FC6A-4483-A09C-F213016A74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557A18E-78C1-4706-A9D6-71AD546F4E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BBED6FF1-32BE-4C5A-BEF0-ADDC969F2D0A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7151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C6D4B21-E01C-431E-8BD8-9B1F1F3261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398" y="5615126"/>
            <a:ext cx="12192000" cy="1136342"/>
          </a:xfrm>
        </p:spPr>
        <p:txBody>
          <a:bodyPr>
            <a:normAutofit/>
          </a:bodyPr>
          <a:lstStyle/>
          <a:p>
            <a:r>
              <a:rPr lang="hu-HU" cap="small" dirty="0"/>
              <a:t>A magyar nép vándorlása térkép alapján. </a:t>
            </a:r>
          </a:p>
        </p:txBody>
      </p:sp>
      <p:pic>
        <p:nvPicPr>
          <p:cNvPr id="1026" name="Picture 2" descr="Nézze meg akár ingyen a Feszty-körképet">
            <a:extLst>
              <a:ext uri="{FF2B5EF4-FFF2-40B4-BE49-F238E27FC236}">
                <a16:creationId xmlns:a16="http://schemas.microsoft.com/office/drawing/2014/main" id="{A273BB09-6D94-4BF0-AEFC-67DD47AAAA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398" y="1413607"/>
            <a:ext cx="12206796" cy="4030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ím 1">
            <a:extLst>
              <a:ext uri="{FF2B5EF4-FFF2-40B4-BE49-F238E27FC236}">
                <a16:creationId xmlns:a16="http://schemas.microsoft.com/office/drawing/2014/main" id="{A38C4EC6-6654-4A3A-8D99-9721F30CA2D0}"/>
              </a:ext>
            </a:extLst>
          </p:cNvPr>
          <p:cNvSpPr txBox="1">
            <a:spLocks/>
          </p:cNvSpPr>
          <p:nvPr/>
        </p:nvSpPr>
        <p:spPr>
          <a:xfrm>
            <a:off x="-7398" y="177675"/>
            <a:ext cx="12192000" cy="10651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cap="small" dirty="0"/>
              <a:t>A honfoglalás.</a:t>
            </a:r>
          </a:p>
        </p:txBody>
      </p:sp>
      <p:sp>
        <p:nvSpPr>
          <p:cNvPr id="6" name="Szövegdoboz 4">
            <a:extLst>
              <a:ext uri="{FF2B5EF4-FFF2-40B4-BE49-F238E27FC236}">
                <a16:creationId xmlns:a16="http://schemas.microsoft.com/office/drawing/2014/main" id="{8F975C24-4A13-4920-8460-1195CF32340C}"/>
              </a:ext>
            </a:extLst>
          </p:cNvPr>
          <p:cNvSpPr txBox="1"/>
          <p:nvPr/>
        </p:nvSpPr>
        <p:spPr>
          <a:xfrm>
            <a:off x="9650559" y="6495659"/>
            <a:ext cx="2548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/>
              <a:t>Mester Johannes William</a:t>
            </a:r>
          </a:p>
        </p:txBody>
      </p:sp>
    </p:spTree>
    <p:extLst>
      <p:ext uri="{BB962C8B-B14F-4D97-AF65-F5344CB8AC3E}">
        <p14:creationId xmlns:p14="http://schemas.microsoft.com/office/powerpoint/2010/main" val="1926544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575074F-293D-4283-AB0A-AE20B969D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226753" cy="714375"/>
          </a:xfrm>
        </p:spPr>
        <p:txBody>
          <a:bodyPr/>
          <a:lstStyle/>
          <a:p>
            <a:r>
              <a:rPr lang="hu-HU" i="1" u="sng" dirty="0"/>
              <a:t>A magyar nép eredete és vándorlása</a:t>
            </a:r>
            <a:endParaRPr lang="hu-HU" dirty="0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9C4EE73E-DFB4-434A-9616-8D66428B25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00" y="825624"/>
            <a:ext cx="5965246" cy="5708341"/>
          </a:xfrm>
        </p:spPr>
        <p:txBody>
          <a:bodyPr>
            <a:noAutofit/>
          </a:bodyPr>
          <a:lstStyle/>
          <a:p>
            <a:pPr marL="285750" indent="-285750">
              <a:buSzPct val="125000"/>
              <a:buBlip>
                <a:blip r:embed="rId2"/>
              </a:buBlip>
            </a:pPr>
            <a:r>
              <a:rPr lang="hu-HU" sz="1800" b="1" dirty="0"/>
              <a:t>A Kr. e. III. évezredben a magyarok az Urál-vidéken</a:t>
            </a:r>
            <a:r>
              <a:rPr lang="hu-HU" sz="1800" dirty="0"/>
              <a:t> éltek más nomád törzsekkel együtt. Fő tevékenységük az állattenyésztése és a vándorlás volt. A </a:t>
            </a:r>
            <a:r>
              <a:rPr lang="hu-HU" sz="1800" b="1" dirty="0"/>
              <a:t>vándorlást tekintve több állomás</a:t>
            </a:r>
            <a:r>
              <a:rPr lang="hu-HU" sz="1800" dirty="0"/>
              <a:t>on keresztül jutott el a magyarság a Kárpát-medencébe. </a:t>
            </a:r>
          </a:p>
          <a:p>
            <a:pPr marL="285750" indent="-285750">
              <a:buSzPct val="125000"/>
              <a:buBlip>
                <a:blip r:embed="rId2"/>
              </a:buBlip>
            </a:pPr>
            <a:r>
              <a:rPr lang="hu-HU" sz="1800" b="1" dirty="0"/>
              <a:t>Magna Hungária (Magyar Őshaza)</a:t>
            </a:r>
            <a:r>
              <a:rPr lang="hu-HU" sz="1800" dirty="0"/>
              <a:t> ahol kb. Kr. előtt 1500-ban élt a magyarság. </a:t>
            </a:r>
          </a:p>
          <a:p>
            <a:pPr marL="285750" indent="-285750">
              <a:buSzPct val="125000"/>
              <a:buBlip>
                <a:blip r:embed="rId2"/>
              </a:buBlip>
            </a:pPr>
            <a:r>
              <a:rPr lang="hu-HU" sz="1800" b="1" dirty="0"/>
              <a:t>Levédia (Baskíria)</a:t>
            </a:r>
            <a:r>
              <a:rPr lang="hu-HU" sz="1800" dirty="0"/>
              <a:t> ahol a Kazár Birodalom biztonságában élt a magyarság, ám alárendelt helyzetbe kerültek. Ez az időszak Kr. e. 500 és Kr. u. 500 között állt fenn. Itt </a:t>
            </a:r>
            <a:r>
              <a:rPr lang="hu-HU" sz="1800" b="1" dirty="0"/>
              <a:t>megismerkedhettek a letelepedett életmód</a:t>
            </a:r>
            <a:r>
              <a:rPr lang="hu-HU" sz="1800" dirty="0"/>
              <a:t> néhány gazdasági elemével: a </a:t>
            </a:r>
            <a:r>
              <a:rPr lang="hu-HU" sz="1800" b="1" dirty="0"/>
              <a:t>kertműveléssel, a belterjes állattartással</a:t>
            </a:r>
            <a:r>
              <a:rPr lang="hu-HU" sz="1800" dirty="0"/>
              <a:t> és az aszimmetrikus ekével. Ezen időszakban </a:t>
            </a:r>
            <a:r>
              <a:rPr lang="hu-HU" sz="1800" b="1" dirty="0"/>
              <a:t>vették át a kettős fejedelemséget</a:t>
            </a:r>
            <a:r>
              <a:rPr lang="hu-HU" sz="1800" dirty="0"/>
              <a:t> a magyarok. A kazár fennhatóság alóli kikerülést egy ottani belháború tette lehetővé. Ekkor tömörültek törzsszövetségbe a magyarok.</a:t>
            </a:r>
          </a:p>
          <a:p>
            <a:pPr marL="285750" indent="-285750">
              <a:buSzPct val="125000"/>
              <a:buBlip>
                <a:blip r:embed="rId2"/>
              </a:buBlip>
            </a:pPr>
            <a:r>
              <a:rPr lang="hu-HU" sz="1800" b="1" dirty="0"/>
              <a:t>Etelköz és Levédia,</a:t>
            </a:r>
            <a:r>
              <a:rPr lang="hu-HU" sz="1800" dirty="0"/>
              <a:t> ahol a magyarság </a:t>
            </a:r>
            <a:r>
              <a:rPr lang="hu-HU" sz="1800" b="1" dirty="0"/>
              <a:t>nomád állattartással foglalkozott</a:t>
            </a:r>
            <a:r>
              <a:rPr lang="hu-HU" sz="1800" dirty="0"/>
              <a:t>. A területnek egyetlen nagyobb hátránya volt, méghozzá </a:t>
            </a:r>
            <a:r>
              <a:rPr lang="hu-HU" sz="1800" b="1" dirty="0"/>
              <a:t>katonai szempontból nem védhető</a:t>
            </a:r>
            <a:r>
              <a:rPr lang="hu-HU" sz="1800" dirty="0"/>
              <a:t>. Innen indultak az úgynevezett „</a:t>
            </a:r>
            <a:r>
              <a:rPr lang="hu-HU" sz="1800" b="1" dirty="0"/>
              <a:t>kalandozások</a:t>
            </a:r>
            <a:r>
              <a:rPr lang="hu-HU" sz="1800" dirty="0"/>
              <a:t>” is, amik tulajdonképpen </a:t>
            </a:r>
            <a:r>
              <a:rPr lang="hu-HU" sz="1800" b="1" dirty="0"/>
              <a:t>rablóhadjáratok voltak</a:t>
            </a:r>
            <a:r>
              <a:rPr lang="hu-HU" sz="1800" dirty="0"/>
              <a:t>. </a:t>
            </a:r>
          </a:p>
        </p:txBody>
      </p:sp>
      <p:pic>
        <p:nvPicPr>
          <p:cNvPr id="2052" name="Picture 4" descr="A magyar nép vándorlása - YouTube">
            <a:extLst>
              <a:ext uri="{FF2B5EF4-FFF2-40B4-BE49-F238E27FC236}">
                <a16:creationId xmlns:a16="http://schemas.microsoft.com/office/drawing/2014/main" id="{01E480FD-0D81-4E1C-B967-6C33A1C0BC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59" y="2815823"/>
            <a:ext cx="6012841" cy="3383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Milyen eredetű a magyar nép? | Új Nő">
            <a:extLst>
              <a:ext uri="{FF2B5EF4-FFF2-40B4-BE49-F238E27FC236}">
                <a16:creationId xmlns:a16="http://schemas.microsoft.com/office/drawing/2014/main" id="{7A28579A-DA3E-45AD-BFA7-E8B77C8A8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3" y="1131287"/>
            <a:ext cx="5991357" cy="1560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1791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87E1987-1C3E-4269-80B1-B891650A9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1381" y="173115"/>
            <a:ext cx="2569237" cy="616998"/>
          </a:xfrm>
        </p:spPr>
        <p:txBody>
          <a:bodyPr/>
          <a:lstStyle/>
          <a:p>
            <a:r>
              <a:rPr lang="hu-HU" i="1" u="sng" dirty="0"/>
              <a:t>A Honfoglalás</a:t>
            </a:r>
            <a:endParaRPr lang="hu-HU" dirty="0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3593AF93-FAFE-4809-94A9-9D5F641080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8848" y="891096"/>
            <a:ext cx="5333152" cy="5075808"/>
          </a:xfrm>
        </p:spPr>
        <p:txBody>
          <a:bodyPr>
            <a:noAutofit/>
          </a:bodyPr>
          <a:lstStyle/>
          <a:p>
            <a:pPr marL="285750" indent="-285750">
              <a:buSzPct val="125000"/>
              <a:buBlip>
                <a:blip r:embed="rId2"/>
              </a:buBlip>
            </a:pPr>
            <a:r>
              <a:rPr lang="hu-HU" sz="1800" dirty="0"/>
              <a:t>A magyar seregek amellett, hogy </a:t>
            </a:r>
            <a:r>
              <a:rPr lang="hu-HU" sz="1800" b="1" dirty="0"/>
              <a:t>kalandoztak</a:t>
            </a:r>
            <a:r>
              <a:rPr lang="hu-HU" sz="1800" dirty="0"/>
              <a:t> még rendszeresen </a:t>
            </a:r>
            <a:r>
              <a:rPr lang="hu-HU" sz="1800" b="1" dirty="0"/>
              <a:t>részt vettek háborúkban, olyan népek oldalán, akik hajlandók voltak fizetni</a:t>
            </a:r>
            <a:r>
              <a:rPr lang="hu-HU" sz="1800" dirty="0"/>
              <a:t> a magyaroknak. Az ilyen hadjáratok során </a:t>
            </a:r>
            <a:r>
              <a:rPr lang="hu-HU" sz="1800" b="1" dirty="0"/>
              <a:t>volt alkalma a magyarságnak feltérképezni a Kárpát-medencét</a:t>
            </a:r>
            <a:r>
              <a:rPr lang="hu-HU" sz="1800" dirty="0"/>
              <a:t>, ami megfelelt a nomád állattartásnak ás még </a:t>
            </a:r>
            <a:r>
              <a:rPr lang="hu-HU" sz="1800" b="1" dirty="0"/>
              <a:t>jobban is védhető volt, mint az Etelköz.</a:t>
            </a:r>
            <a:r>
              <a:rPr lang="hu-HU" sz="1800" dirty="0"/>
              <a:t> </a:t>
            </a:r>
          </a:p>
          <a:p>
            <a:pPr marL="285750" indent="-285750">
              <a:buSzPct val="125000"/>
              <a:buBlip>
                <a:blip r:embed="rId2"/>
              </a:buBlip>
            </a:pPr>
            <a:r>
              <a:rPr lang="hu-HU" sz="1800" dirty="0"/>
              <a:t>Egy ilyen hadjárat során a </a:t>
            </a:r>
            <a:r>
              <a:rPr lang="hu-HU" sz="1800" b="1" dirty="0"/>
              <a:t>seregek egy része a Kárpát-medencében maradt, hogy előkészítsék a Honfoglalást.</a:t>
            </a:r>
            <a:r>
              <a:rPr lang="hu-HU" sz="1800" dirty="0"/>
              <a:t> </a:t>
            </a:r>
            <a:r>
              <a:rPr lang="hu-HU" sz="1800" b="1" dirty="0"/>
              <a:t>895 tavaszán</a:t>
            </a:r>
            <a:r>
              <a:rPr lang="hu-HU" sz="1800" dirty="0"/>
              <a:t> hozzájuk csatlakozott a</a:t>
            </a:r>
            <a:r>
              <a:rPr lang="hu-HU" sz="1800" b="1" dirty="0"/>
              <a:t> magyar fősereg Árpád vezérletével</a:t>
            </a:r>
            <a:r>
              <a:rPr lang="hu-HU" sz="1800" dirty="0"/>
              <a:t>, akik a </a:t>
            </a:r>
            <a:r>
              <a:rPr lang="hu-HU" sz="1800" b="1" dirty="0"/>
              <a:t>Vereckei-hágón</a:t>
            </a:r>
            <a:r>
              <a:rPr lang="hu-HU" sz="1800" dirty="0"/>
              <a:t> át érkeztek. </a:t>
            </a:r>
            <a:r>
              <a:rPr lang="hu-HU" sz="1800" b="1" dirty="0"/>
              <a:t>Az Etelközben élők </a:t>
            </a:r>
            <a:r>
              <a:rPr lang="hu-HU" sz="1800" dirty="0"/>
              <a:t>végül a </a:t>
            </a:r>
            <a:r>
              <a:rPr lang="hu-HU" sz="1800" b="1" dirty="0"/>
              <a:t>besenyők támadásai miatt követték a seregeket</a:t>
            </a:r>
            <a:r>
              <a:rPr lang="hu-HU" sz="1800" dirty="0"/>
              <a:t>, így egy </a:t>
            </a:r>
            <a:r>
              <a:rPr lang="hu-HU" sz="1800" b="1" dirty="0"/>
              <a:t>kényszerített szállásterület cserélő beszélhetünk. </a:t>
            </a:r>
            <a:endParaRPr lang="hu-HU" sz="1800" dirty="0"/>
          </a:p>
          <a:p>
            <a:pPr marL="285750" indent="-285750">
              <a:buSzPct val="125000"/>
              <a:buBlip>
                <a:blip r:embed="rId2"/>
              </a:buBlip>
            </a:pPr>
            <a:r>
              <a:rPr lang="hu-HU" sz="1800" b="1" dirty="0"/>
              <a:t>895-ben a Dunától keletre eső területek magyar kézre kerültek</a:t>
            </a:r>
            <a:r>
              <a:rPr lang="hu-HU" sz="1800" dirty="0"/>
              <a:t>, a bolgár haderők kiszorultak Erdélyből és a Tisza vidékéről (így a magyarok rendkívül fontos sóbányáikhoz is hozzájutottak). </a:t>
            </a:r>
            <a:r>
              <a:rPr lang="hu-HU" sz="1800" b="1" dirty="0"/>
              <a:t>900-ra az egész Kárpát-medence magyar kézre került</a:t>
            </a:r>
            <a:r>
              <a:rPr lang="hu-HU" sz="1800" dirty="0"/>
              <a:t>. </a:t>
            </a:r>
          </a:p>
        </p:txBody>
      </p:sp>
      <p:pic>
        <p:nvPicPr>
          <p:cNvPr id="3074" name="Picture 2" descr="Remekművek - Tíz magyar festmény">
            <a:extLst>
              <a:ext uri="{FF2B5EF4-FFF2-40B4-BE49-F238E27FC236}">
                <a16:creationId xmlns:a16="http://schemas.microsoft.com/office/drawing/2014/main" id="{39631742-5098-4BEF-8D12-C1C77900F3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90113"/>
            <a:ext cx="6878518" cy="2431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iskolaellato.hu/img/80027/33167H/33167H.webp?time=1680510545">
            <a:extLst>
              <a:ext uri="{FF2B5EF4-FFF2-40B4-BE49-F238E27FC236}">
                <a16:creationId xmlns:a16="http://schemas.microsoft.com/office/drawing/2014/main" id="{26DF8313-4383-4BCA-9585-E127DB570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585" y="3315811"/>
            <a:ext cx="4927347" cy="3369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9877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88D9022-E03A-489F-9C28-FD16A59E6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3463" y="115410"/>
            <a:ext cx="4105074" cy="734626"/>
          </a:xfrm>
        </p:spPr>
        <p:txBody>
          <a:bodyPr>
            <a:normAutofit/>
          </a:bodyPr>
          <a:lstStyle/>
          <a:p>
            <a:r>
              <a:rPr lang="hu-HU" i="1" u="sng" dirty="0"/>
              <a:t>A magyarság életmódja</a:t>
            </a:r>
            <a:endParaRPr lang="hu-HU" dirty="0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DD387D89-2F0F-4C8B-83AA-2C7FFAC42E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9511" y="850036"/>
            <a:ext cx="4025768" cy="4145872"/>
          </a:xfrm>
        </p:spPr>
        <p:txBody>
          <a:bodyPr>
            <a:normAutofit lnSpcReduction="10000"/>
          </a:bodyPr>
          <a:lstStyle/>
          <a:p>
            <a:pPr marL="342900" indent="-342900">
              <a:buSzPct val="125000"/>
              <a:buBlip>
                <a:blip r:embed="rId2"/>
              </a:buBlip>
            </a:pPr>
            <a:r>
              <a:rPr lang="hu-HU" sz="1800" dirty="0"/>
              <a:t>A magyarság </a:t>
            </a:r>
            <a:r>
              <a:rPr lang="hu-HU" sz="1800" b="1" dirty="0"/>
              <a:t>lovasnomád életmódban élt</a:t>
            </a:r>
            <a:r>
              <a:rPr lang="hu-HU" sz="1800" dirty="0"/>
              <a:t>, ez azt jeleni, hogy </a:t>
            </a:r>
            <a:r>
              <a:rPr lang="hu-HU" sz="1800" b="1" dirty="0"/>
              <a:t>jurtában aludtak</a:t>
            </a:r>
            <a:r>
              <a:rPr lang="hu-HU" sz="1800" dirty="0"/>
              <a:t> és nagy szerepet játszottak életükben a lovak. Harcmodorukat tekintve </a:t>
            </a:r>
            <a:r>
              <a:rPr lang="hu-HU" sz="1800" b="1" dirty="0"/>
              <a:t>könnyűlovas harcmodor</a:t>
            </a:r>
            <a:r>
              <a:rPr lang="hu-HU" sz="1800" dirty="0"/>
              <a:t> volt a meghatározó, fő fegyvereik a </a:t>
            </a:r>
            <a:r>
              <a:rPr lang="hu-HU" sz="1800" b="1" dirty="0"/>
              <a:t>reflexíj, szablya, buzogány</a:t>
            </a:r>
            <a:r>
              <a:rPr lang="hu-HU" sz="1800" dirty="0"/>
              <a:t> és a </a:t>
            </a:r>
            <a:r>
              <a:rPr lang="hu-HU" sz="1800" b="1" dirty="0"/>
              <a:t>lovasíjászat volt a legnagyobb erősségük.</a:t>
            </a:r>
            <a:endParaRPr lang="hu-HU" sz="1800" dirty="0"/>
          </a:p>
          <a:p>
            <a:pPr marL="342900" indent="-342900">
              <a:buSzPct val="125000"/>
              <a:buBlip>
                <a:blip r:embed="rId2"/>
              </a:buBlip>
            </a:pPr>
            <a:r>
              <a:rPr lang="hu-HU" sz="1800" b="1" dirty="0"/>
              <a:t>Kalandozásaik egyészen 955-ig voltak nyugat fele</a:t>
            </a:r>
            <a:r>
              <a:rPr lang="hu-HU" sz="1800" dirty="0"/>
              <a:t>, amikor is </a:t>
            </a:r>
            <a:r>
              <a:rPr lang="hu-HU" sz="1800" b="1" dirty="0"/>
              <a:t>Augsburgnál vereség</a:t>
            </a:r>
            <a:r>
              <a:rPr lang="hu-HU" sz="1800" dirty="0"/>
              <a:t>et szenvedtek és többek között Lehel és </a:t>
            </a:r>
            <a:r>
              <a:rPr lang="hu-HU" sz="1800" dirty="0" err="1"/>
              <a:t>Vérbulcsú</a:t>
            </a:r>
            <a:r>
              <a:rPr lang="hu-HU" sz="1800" dirty="0"/>
              <a:t> vezért is kivégezték. Habár egészen </a:t>
            </a:r>
            <a:r>
              <a:rPr lang="hu-HU" sz="1800" b="1" dirty="0"/>
              <a:t>970-ig folytatódtak a kalandozások Bizánc fele</a:t>
            </a:r>
            <a:r>
              <a:rPr lang="hu-HU" sz="1800" dirty="0"/>
              <a:t>, de ezután befejeződött a kalandozások kora.</a:t>
            </a:r>
          </a:p>
        </p:txBody>
      </p:sp>
      <p:pic>
        <p:nvPicPr>
          <p:cNvPr id="4098" name="Picture 2" descr="Történelem - túra vagy tortúra?: A honfoglaló magyarság életmódja">
            <a:extLst>
              <a:ext uri="{FF2B5EF4-FFF2-40B4-BE49-F238E27FC236}">
                <a16:creationId xmlns:a16="http://schemas.microsoft.com/office/drawing/2014/main" id="{329A3FFE-31C3-4180-8B47-EC425DC8C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6954" y="809041"/>
            <a:ext cx="3738092" cy="2373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A magyarok | Sutori">
            <a:extLst>
              <a:ext uri="{FF2B5EF4-FFF2-40B4-BE49-F238E27FC236}">
                <a16:creationId xmlns:a16="http://schemas.microsoft.com/office/drawing/2014/main" id="{B57974D4-FF63-43D1-9AF6-F44DA66D29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180" y="4332997"/>
            <a:ext cx="4250452" cy="2273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onfoglalás és a &quot;kalandozások&quot;">
            <a:extLst>
              <a:ext uri="{FF2B5EF4-FFF2-40B4-BE49-F238E27FC236}">
                <a16:creationId xmlns:a16="http://schemas.microsoft.com/office/drawing/2014/main" id="{2B615877-C977-4CC5-9D09-83FEA2D19B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8043" y="3226555"/>
            <a:ext cx="5236791" cy="3538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Történelem 5. - V. Árpád népe - 40. A puszták vándorai">
            <a:extLst>
              <a:ext uri="{FF2B5EF4-FFF2-40B4-BE49-F238E27FC236}">
                <a16:creationId xmlns:a16="http://schemas.microsoft.com/office/drawing/2014/main" id="{1EA4A66F-D12D-4E97-B1D3-59EB2EAE2C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0212" y="0"/>
            <a:ext cx="3536135" cy="2991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189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" dur="20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5" dur="2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426</Words>
  <Application>Microsoft Office PowerPoint</Application>
  <PresentationFormat>Szélesvásznú</PresentationFormat>
  <Paragraphs>15</Paragraphs>
  <Slides>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Office-téma</vt:lpstr>
      <vt:lpstr>A magyar nép vándorlása térkép alapján. </vt:lpstr>
      <vt:lpstr>A magyar nép eredete és vándorlása</vt:lpstr>
      <vt:lpstr>A Honfoglalás</vt:lpstr>
      <vt:lpstr>A magyarság életmódja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magyar nép vándorlása térkép alapján. A honfoglalás.</dc:title>
  <dc:creator>user</dc:creator>
  <cp:lastModifiedBy>user</cp:lastModifiedBy>
  <cp:revision>37</cp:revision>
  <dcterms:created xsi:type="dcterms:W3CDTF">2024-03-05T12:00:48Z</dcterms:created>
  <dcterms:modified xsi:type="dcterms:W3CDTF">2024-03-07T10:32:32Z</dcterms:modified>
</cp:coreProperties>
</file>