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607C0-8FBA-4C80-A7DB-6E8DDF6A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8DA13C-86CA-4A36-8F35-8D4F1B95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EB5755-25BC-41BB-B4C3-1D34336A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B25645-295D-49C3-A69E-5F4F3D0A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F3E362-2733-4166-AF35-C181F8C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7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2C50C-DD82-4CEE-B4FC-68F7EFB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903239-AEB7-4DF7-A239-6B320B80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07D76E-AF1A-4A7C-92B2-BD4D5EED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B926F0-2837-4C46-8DB7-E0A5F24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C0AC12-3BE8-4FC4-80E1-15C48A0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3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CDDFA3-5FEA-4F47-B0DF-594D03779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CE0999-508F-455A-877E-49585624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B33AF4-024B-425C-AF5E-41D5F3D6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9AF2EC-A096-4339-809F-232990A8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5D59B-9E2F-4C9F-942C-DEAEFB4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5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149C7-28D2-43C8-92D5-EF4D08A6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3F3CEA-D822-48B6-A8A5-A95BA2D0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36D2F3-C081-409E-9B9E-208F6BA9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1FEE53-21DE-4C35-B665-4D12BB5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5A2606-4D0D-49F7-B583-01516D5F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5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AD977-283A-4139-ACB7-200FEFD2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F0E450-00FD-4CCF-BCF7-1C9AE973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70E729-3BBB-40B4-A747-507E9F3B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A422A-8E9C-4E4B-A51C-5644EBDD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830397-B5E1-4582-8582-11DFF52F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0FFBC-6C52-41C4-8BC7-982D67AF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A8A583-9D94-4BD3-BC7D-4EB98DFE7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38D320-081B-444B-A392-BCC45CF8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14E550-0669-4C1C-843E-E9A5B75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66F799-0AE7-4500-94F8-FB708239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406207-4CE5-41CC-BA92-5AE1F193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30FCC-D853-4015-B9B8-8DD3D448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632C0D-61EB-4E8F-81F5-24C9D36E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D4802-D3AC-4207-8C56-7676F06B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0692C5-C7F9-45EC-B882-B15F2A8ED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877CECC-202B-4998-BA85-1CEEE7E5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449102-84DE-498C-B8D9-7673559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BB581C2-2216-47A3-B4DD-8AAF858E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1A4A73-91D1-493A-B97D-02BDD6E9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77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C465E-9EA3-4A42-A592-56A8CFB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1C6D7F1-F368-4699-8EAE-2BB298B1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66DFACE-1A79-4911-8C17-8FB1CD66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ADB5A14-9C6F-4D71-9DFB-118327C2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0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E829B6-C4B3-467B-B786-6940F0D2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E87AD32-7E42-427C-8DEC-8A337CC4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1D60B9-B6D4-4740-B31B-73A013AD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3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3EDE1-F3F3-4DB0-A854-001F6EE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B7BE0B-6170-46FF-9EEB-F55033A6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C61149-2716-4FBA-B5AE-D20825EF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98FCB5-6522-4C97-9EB7-ED9128E5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D941EB-2F4B-4A7C-B4DA-680812E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6EB55F-CBDF-4C00-A17F-099194D5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15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0F712-9508-4A75-827D-71CD76D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B87407F-DCEA-48FF-AA4C-990C3295D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43869-8CF1-4A08-8545-F71D4016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CB7470-9F3F-4B18-9FFA-2756C673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892E66-A8CF-4394-9E0E-70025B1C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D1F112-4737-4426-96B7-4BA21F7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7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6">
                <a:lumMod val="60000"/>
                <a:lumOff val="40000"/>
              </a:schemeClr>
            </a:gs>
            <a:gs pos="98000">
              <a:srgbClr val="FF0000"/>
            </a:gs>
            <a:gs pos="79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B69B490-BB9A-4F27-A9E3-A9EF9AB0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BC9B45-AA32-4736-A6C8-8B8D31D6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18EE67-B056-4E24-AA80-08FE9F04D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CD3F9F-2B85-4E67-9844-B7D6AB655346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71D9B2-32A1-4B71-9A8D-639DC1FE7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095C6E-1638-40F4-9230-30DE7284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B894969-2C82-4BBB-9FE1-337E2AAA3C94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47D8B-16C1-4A76-8783-4F7587BE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hu-HU" b="1" dirty="0"/>
              <a:t>Géza fejedelemsége és Szent István államszervező tevékenysége.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382758-E264-49E7-8949-384A57E2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55" y="3366856"/>
            <a:ext cx="10022889" cy="1655762"/>
          </a:xfrm>
        </p:spPr>
        <p:txBody>
          <a:bodyPr>
            <a:normAutofit/>
          </a:bodyPr>
          <a:lstStyle/>
          <a:p>
            <a:r>
              <a:rPr lang="hu-HU" b="1" dirty="0"/>
              <a:t>A X. század végén, a</a:t>
            </a:r>
            <a:r>
              <a:rPr lang="hu-HU" dirty="0"/>
              <a:t> </a:t>
            </a:r>
            <a:r>
              <a:rPr lang="hu-HU" b="1" dirty="0"/>
              <a:t>kalandozások lezárulása után</a:t>
            </a:r>
            <a:r>
              <a:rPr lang="hu-HU" dirty="0"/>
              <a:t> a magyarság válaszút elé került. A tét nagy volt: </a:t>
            </a:r>
            <a:r>
              <a:rPr lang="hu-HU" b="1" dirty="0"/>
              <a:t>fennmaradás vagy pusztulás</a:t>
            </a:r>
            <a:r>
              <a:rPr lang="hu-HU" dirty="0"/>
              <a:t>. A csatlakozás a kialakuló keresztény, feudális Európához, a megmaradást biztosította.</a:t>
            </a:r>
          </a:p>
        </p:txBody>
      </p:sp>
      <p:sp>
        <p:nvSpPr>
          <p:cNvPr id="4" name="Szövegdoboz 4">
            <a:extLst>
              <a:ext uri="{FF2B5EF4-FFF2-40B4-BE49-F238E27FC236}">
                <a16:creationId xmlns:a16="http://schemas.microsoft.com/office/drawing/2014/main" id="{8F975C24-4A13-4920-8460-1195CF32340C}"/>
              </a:ext>
            </a:extLst>
          </p:cNvPr>
          <p:cNvSpPr txBox="1"/>
          <p:nvPr/>
        </p:nvSpPr>
        <p:spPr>
          <a:xfrm>
            <a:off x="9643161" y="6488668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Mester Johannes William</a:t>
            </a:r>
          </a:p>
        </p:txBody>
      </p:sp>
    </p:spTree>
    <p:extLst>
      <p:ext uri="{BB962C8B-B14F-4D97-AF65-F5344CB8AC3E}">
        <p14:creationId xmlns:p14="http://schemas.microsoft.com/office/powerpoint/2010/main" val="40040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E5F5A-16E0-426B-BD77-5B03392A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769" y="555116"/>
            <a:ext cx="2808934" cy="725750"/>
          </a:xfrm>
        </p:spPr>
        <p:txBody>
          <a:bodyPr/>
          <a:lstStyle/>
          <a:p>
            <a:r>
              <a:rPr lang="hu-HU" i="1" u="sng" dirty="0"/>
              <a:t>Géza fejedelem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B611BE-2296-4D35-B0D0-392FA2BD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2642" y="1203056"/>
            <a:ext cx="5183188" cy="2035206"/>
          </a:xfrm>
        </p:spPr>
        <p:txBody>
          <a:bodyPr>
            <a:normAutofit/>
          </a:bodyPr>
          <a:lstStyle/>
          <a:p>
            <a:r>
              <a:rPr lang="hu-HU" b="1" dirty="0"/>
              <a:t>970-ben Géza fejedelem </a:t>
            </a:r>
            <a:r>
              <a:rPr lang="hu-HU" dirty="0"/>
              <a:t>kerül a hatalomba. 972 húsvétján követeket küld a bajor uralkodónak azzal a céllal, hogy </a:t>
            </a:r>
            <a:r>
              <a:rPr lang="hu-HU" b="1" dirty="0"/>
              <a:t>keresztény hittérítő papokat és lovagokat kérjen</a:t>
            </a:r>
            <a:r>
              <a:rPr lang="hu-HU" dirty="0"/>
              <a:t>, a </a:t>
            </a:r>
            <a:r>
              <a:rPr lang="hu-HU" b="1" dirty="0"/>
              <a:t>kereszténység meghonosításához</a:t>
            </a:r>
            <a:r>
              <a:rPr lang="hu-HU" dirty="0"/>
              <a:t>. Emellett fiát </a:t>
            </a:r>
            <a:r>
              <a:rPr lang="hu-HU" b="1" dirty="0"/>
              <a:t>Vajkot (későbbi Istvánt) érdekből összeházasította Gizella bajor hercegnővel</a:t>
            </a:r>
            <a:r>
              <a:rPr lang="hu-HU" dirty="0"/>
              <a:t>. Ezen kívül átvette a </a:t>
            </a:r>
            <a:r>
              <a:rPr lang="hu-HU" b="1" dirty="0"/>
              <a:t>Nyugat-Európában használt utódlási rendszert (</a:t>
            </a:r>
            <a:r>
              <a:rPr lang="hu-HU" b="1" dirty="0" err="1"/>
              <a:t>primogenitúra</a:t>
            </a:r>
            <a:r>
              <a:rPr lang="hu-HU" b="1" dirty="0"/>
              <a:t>)</a:t>
            </a:r>
            <a:r>
              <a:rPr lang="hu-HU" dirty="0"/>
              <a:t>, ami szerint az idősebb fiúgyermekre száll a hatalom.</a:t>
            </a:r>
          </a:p>
        </p:txBody>
      </p:sp>
      <p:pic>
        <p:nvPicPr>
          <p:cNvPr id="1026" name="Picture 2" descr="Géza magyar fejedelem – Wikipédia">
            <a:extLst>
              <a:ext uri="{FF2B5EF4-FFF2-40B4-BE49-F238E27FC236}">
                <a16:creationId xmlns:a16="http://schemas.microsoft.com/office/drawing/2014/main" id="{90F74389-DAB3-40A3-B1F7-AB7FAE28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9" y="611126"/>
            <a:ext cx="3807040" cy="55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Ábrázolása a Képes krónikában">
            <a:extLst>
              <a:ext uri="{FF2B5EF4-FFF2-40B4-BE49-F238E27FC236}">
                <a16:creationId xmlns:a16="http://schemas.microsoft.com/office/drawing/2014/main" id="{3F63EF32-5F61-402C-BC5D-951B4A24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10" y="3053919"/>
            <a:ext cx="3630654" cy="35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12069-2B3B-4094-8C43-485F2E8D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63" y="777058"/>
            <a:ext cx="2276274" cy="548196"/>
          </a:xfrm>
        </p:spPr>
        <p:txBody>
          <a:bodyPr/>
          <a:lstStyle/>
          <a:p>
            <a:r>
              <a:rPr lang="hu-HU" i="1" u="sng" dirty="0"/>
              <a:t>Szent István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3441F4-44D9-40A1-89C4-E57626A4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4406" y="1391575"/>
            <a:ext cx="5183188" cy="1635711"/>
          </a:xfrm>
        </p:spPr>
        <p:txBody>
          <a:bodyPr/>
          <a:lstStyle/>
          <a:p>
            <a:r>
              <a:rPr lang="hu-HU" b="1" dirty="0"/>
              <a:t>997-ben</a:t>
            </a:r>
            <a:r>
              <a:rPr lang="hu-HU" dirty="0"/>
              <a:t> meghalt Géza fejedelem és Istvánra szállt a hatalom. </a:t>
            </a:r>
            <a:r>
              <a:rPr lang="hu-HU" b="1" dirty="0"/>
              <a:t>Koppány</a:t>
            </a:r>
            <a:r>
              <a:rPr lang="hu-HU" dirty="0"/>
              <a:t> azonban </a:t>
            </a:r>
            <a:r>
              <a:rPr lang="hu-HU" b="1" dirty="0"/>
              <a:t>hatalomra kívánt kerülni, de István végül legyőzte őt</a:t>
            </a:r>
            <a:r>
              <a:rPr lang="hu-HU" dirty="0"/>
              <a:t> és testét felnégyeltette. Hogy hatalmát megszilárdítsa </a:t>
            </a:r>
            <a:r>
              <a:rPr lang="hu-HU" b="1" dirty="0"/>
              <a:t>II. Szilveszter pápától kér koronát</a:t>
            </a:r>
            <a:r>
              <a:rPr lang="hu-HU" dirty="0"/>
              <a:t> és 1000. karácsonyán vagy 1001. január 1-én </a:t>
            </a:r>
            <a:r>
              <a:rPr lang="hu-HU" b="1" dirty="0"/>
              <a:t>meg is koronázták</a:t>
            </a:r>
            <a:r>
              <a:rPr lang="hu-HU" dirty="0"/>
              <a:t> (nem tudni pontosan mikor). Végül 1003-ban az erdélyi Gyulát is megfosztja hatalmától.</a:t>
            </a:r>
          </a:p>
        </p:txBody>
      </p:sp>
      <p:pic>
        <p:nvPicPr>
          <p:cNvPr id="2050" name="Picture 2" descr="A Szent István ünnep története">
            <a:extLst>
              <a:ext uri="{FF2B5EF4-FFF2-40B4-BE49-F238E27FC236}">
                <a16:creationId xmlns:a16="http://schemas.microsoft.com/office/drawing/2014/main" id="{AADCA1F9-7313-4E65-88E2-A4FAD37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3" y="1051156"/>
            <a:ext cx="3376353" cy="34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zent István király megkoronázása">
            <a:extLst>
              <a:ext uri="{FF2B5EF4-FFF2-40B4-BE49-F238E27FC236}">
                <a16:creationId xmlns:a16="http://schemas.microsoft.com/office/drawing/2014/main" id="{351D4AD5-4718-4BC4-99DD-0185143A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93" y="1051156"/>
            <a:ext cx="3217361" cy="41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5 éve tért haza a Szent Korona - Budakeszi Hírmondó">
            <a:extLst>
              <a:ext uri="{FF2B5EF4-FFF2-40B4-BE49-F238E27FC236}">
                <a16:creationId xmlns:a16="http://schemas.microsoft.com/office/drawing/2014/main" id="{C357AEEB-79F2-40C0-ABC4-5365A2E7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81" y="3093607"/>
            <a:ext cx="3995637" cy="34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4002DC-5F7D-4A4C-BD13-A8F7B502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34" y="781234"/>
            <a:ext cx="4301508" cy="583707"/>
          </a:xfrm>
        </p:spPr>
        <p:txBody>
          <a:bodyPr/>
          <a:lstStyle/>
          <a:p>
            <a:r>
              <a:rPr lang="hu-HU" i="1" u="sng" dirty="0"/>
              <a:t>Egyházrendszer kiépítése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20371F-0F3E-4858-83E0-8B7212F4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734" y="1364941"/>
            <a:ext cx="4301508" cy="2425823"/>
          </a:xfrm>
        </p:spPr>
        <p:txBody>
          <a:bodyPr/>
          <a:lstStyle/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10 egyházmegyét, 10 püspökséget alapított,</a:t>
            </a:r>
            <a:r>
              <a:rPr lang="hu-HU" dirty="0"/>
              <a:t> közülük Esztergom érseki rangot. 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Bevezette a </a:t>
            </a:r>
            <a:r>
              <a:rPr lang="hu-HU" b="1" dirty="0"/>
              <a:t>tizedadót</a:t>
            </a:r>
            <a:r>
              <a:rPr lang="hu-HU" dirty="0"/>
              <a:t> (a termény egytizede az egyházhoz kerül)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10 falunkként egy templomot</a:t>
            </a:r>
            <a:r>
              <a:rPr lang="hu-HU" dirty="0"/>
              <a:t> kellett építeni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Vasárnaponként kötelezővé tette a templomba járást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Kötelezővé tette a böjt betartását</a:t>
            </a:r>
            <a:endParaRPr lang="hu-HU" dirty="0"/>
          </a:p>
        </p:txBody>
      </p:sp>
      <p:pic>
        <p:nvPicPr>
          <p:cNvPr id="3076" name="Picture 4" descr="Római katolikus templom, Nagybörzsöny">
            <a:extLst>
              <a:ext uri="{FF2B5EF4-FFF2-40B4-BE49-F238E27FC236}">
                <a16:creationId xmlns:a16="http://schemas.microsoft.com/office/drawing/2014/main" id="{48500A14-05FA-4529-A477-EF9EE60F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82" y="982138"/>
            <a:ext cx="6102809" cy="43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6DEF7-898F-41A8-81EC-B75E11D5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87" y="642690"/>
            <a:ext cx="2409439" cy="592584"/>
          </a:xfrm>
        </p:spPr>
        <p:txBody>
          <a:bodyPr/>
          <a:lstStyle/>
          <a:p>
            <a:r>
              <a:rPr lang="hu-HU" i="1" u="sng" dirty="0"/>
              <a:t>Közigazgatás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1349F3-6293-45B9-8707-BB582955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1713" y="1338643"/>
            <a:ext cx="5183188" cy="2603376"/>
          </a:xfrm>
        </p:spPr>
        <p:txBody>
          <a:bodyPr/>
          <a:lstStyle/>
          <a:p>
            <a:r>
              <a:rPr lang="hu-HU" dirty="0"/>
              <a:t>István </a:t>
            </a:r>
            <a:r>
              <a:rPr lang="hu-HU" b="1" dirty="0"/>
              <a:t>országát vármegyékre osztotta szét</a:t>
            </a:r>
            <a:r>
              <a:rPr lang="hu-HU" dirty="0"/>
              <a:t>, minden vármegye </a:t>
            </a:r>
            <a:r>
              <a:rPr lang="hu-HU" b="1" dirty="0"/>
              <a:t>központjába egy vár állott</a:t>
            </a:r>
            <a:r>
              <a:rPr lang="hu-HU" dirty="0"/>
              <a:t>. A vármegyék </a:t>
            </a:r>
            <a:r>
              <a:rPr lang="hu-HU" b="1" dirty="0"/>
              <a:t>vezetője az ispán</a:t>
            </a:r>
            <a:r>
              <a:rPr lang="hu-HU" dirty="0"/>
              <a:t> volt. Az ő hatáskörük alá tartozott az </a:t>
            </a:r>
            <a:r>
              <a:rPr lang="hu-HU" b="1" dirty="0"/>
              <a:t>adószedés, a törvénykezés, a katonai ügyek</a:t>
            </a:r>
            <a:r>
              <a:rPr lang="hu-HU" dirty="0"/>
              <a:t> intézése és az </a:t>
            </a:r>
            <a:r>
              <a:rPr lang="hu-HU" b="1" dirty="0"/>
              <a:t>elszámolás a király felé. </a:t>
            </a:r>
            <a:r>
              <a:rPr lang="hu-HU" dirty="0"/>
              <a:t>A vármegyéken belül </a:t>
            </a:r>
            <a:r>
              <a:rPr lang="hu-HU" b="1" dirty="0"/>
              <a:t>udvarházakat alakított ki</a:t>
            </a:r>
            <a:r>
              <a:rPr lang="hu-HU" dirty="0"/>
              <a:t>, aminek célja a királyi udvar elszállásolása volt, ugyanis nem volt állandó királyi székhely. Ilyen vármegyénkként 2-3 volt.</a:t>
            </a:r>
          </a:p>
          <a:p>
            <a:r>
              <a:rPr lang="hu-HU" dirty="0"/>
              <a:t>Az uralkodása alatt jön létre a </a:t>
            </a:r>
            <a:r>
              <a:rPr lang="hu-HU" b="1" dirty="0"/>
              <a:t>nádori pozíció</a:t>
            </a:r>
            <a:r>
              <a:rPr lang="hu-HU" dirty="0"/>
              <a:t> (Aba Sámuel lett az első nádor) aki a </a:t>
            </a:r>
            <a:r>
              <a:rPr lang="hu-HU" b="1" dirty="0"/>
              <a:t>király helyettese volt </a:t>
            </a:r>
            <a:r>
              <a:rPr lang="hu-HU" dirty="0"/>
              <a:t>és a király </a:t>
            </a:r>
            <a:r>
              <a:rPr lang="hu-HU" b="1" dirty="0"/>
              <a:t>távollétében volt hatalmon</a:t>
            </a:r>
            <a:r>
              <a:rPr lang="hu-HU" dirty="0"/>
              <a:t>.</a:t>
            </a:r>
          </a:p>
        </p:txBody>
      </p:sp>
      <p:pic>
        <p:nvPicPr>
          <p:cNvPr id="5" name="Picture 2" descr="Szent István állama - közigazgatás by Eszter Varga-Mónok on Prezi">
            <a:extLst>
              <a:ext uri="{FF2B5EF4-FFF2-40B4-BE49-F238E27FC236}">
                <a16:creationId xmlns:a16="http://schemas.microsoft.com/office/drawing/2014/main" id="{DFCDA3DF-F554-4A65-81B7-E4DA1182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9" y="3716248"/>
            <a:ext cx="5183188" cy="290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>
            <a:extLst>
              <a:ext uri="{FF2B5EF4-FFF2-40B4-BE49-F238E27FC236}">
                <a16:creationId xmlns:a16="http://schemas.microsoft.com/office/drawing/2014/main" id="{A8797163-B3C3-4007-846C-DCAFB9D4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4190"/>
            <a:ext cx="5999400" cy="39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58D0C-7C83-4A75-A092-3DDAB9A1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397" y="706036"/>
            <a:ext cx="3297206" cy="565951"/>
          </a:xfrm>
        </p:spPr>
        <p:txBody>
          <a:bodyPr/>
          <a:lstStyle/>
          <a:p>
            <a:r>
              <a:rPr lang="hu-HU" i="1" u="sng" dirty="0"/>
              <a:t>Az utódlás kérdése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82D9F2-1414-467C-9261-7CC7D2F7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4406" y="1271987"/>
            <a:ext cx="5183188" cy="1937551"/>
          </a:xfrm>
        </p:spPr>
        <p:txBody>
          <a:bodyPr/>
          <a:lstStyle/>
          <a:p>
            <a:r>
              <a:rPr lang="hu-HU" b="1" dirty="0"/>
              <a:t>Utódjaként Imre herceget szánta</a:t>
            </a:r>
            <a:r>
              <a:rPr lang="hu-HU" dirty="0"/>
              <a:t>, hozzá fogalmazta meg </a:t>
            </a:r>
            <a:r>
              <a:rPr lang="hu-HU" b="1" dirty="0"/>
              <a:t>Intelmek</a:t>
            </a:r>
            <a:r>
              <a:rPr lang="hu-HU" dirty="0"/>
              <a:t> című írását, amiben elmagyarázta, hogyan legyen jó uralkodó. Ezek ellenére </a:t>
            </a:r>
            <a:r>
              <a:rPr lang="hu-HU" b="1" dirty="0"/>
              <a:t>Imre 1033-ban meghalt. </a:t>
            </a:r>
            <a:r>
              <a:rPr lang="hu-HU" dirty="0"/>
              <a:t>István egy rokona, </a:t>
            </a:r>
            <a:r>
              <a:rPr lang="hu-HU" b="1" dirty="0"/>
              <a:t>Vazul magának akarta a hatalmat</a:t>
            </a:r>
            <a:r>
              <a:rPr lang="hu-HU" dirty="0"/>
              <a:t>, ezért merényletet tervezett a király ellen. Amikor kiderült, István </a:t>
            </a:r>
            <a:r>
              <a:rPr lang="hu-HU" b="1" dirty="0"/>
              <a:t>büntetésből megvakíttatta</a:t>
            </a:r>
            <a:r>
              <a:rPr lang="hu-HU" dirty="0"/>
              <a:t> és fiai András, Béla és Levente elmenekült az országból. Végül utódjaként a velencei neveltetésű Orseolo Pétert nevezte meg. István 1038-ban halt meg.</a:t>
            </a:r>
          </a:p>
        </p:txBody>
      </p:sp>
      <p:pic>
        <p:nvPicPr>
          <p:cNvPr id="5122" name="Picture 2" descr="Szent Imre herceg « Keresztény Ünnepek">
            <a:extLst>
              <a:ext uri="{FF2B5EF4-FFF2-40B4-BE49-F238E27FC236}">
                <a16:creationId xmlns:a16="http://schemas.microsoft.com/office/drawing/2014/main" id="{EB615E7D-E197-4D10-A4AD-2AEA6A65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0" y="706036"/>
            <a:ext cx="3297206" cy="36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éter magyar király – Wikipédia">
            <a:extLst>
              <a:ext uri="{FF2B5EF4-FFF2-40B4-BE49-F238E27FC236}">
                <a16:creationId xmlns:a16="http://schemas.microsoft.com/office/drawing/2014/main" id="{886F225B-F632-4F1A-826B-D5C4AEE0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46" y="706036"/>
            <a:ext cx="3321554" cy="40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3211DD0-2ACF-48BC-BB56-8BDA655E475C}"/>
              </a:ext>
            </a:extLst>
          </p:cNvPr>
          <p:cNvSpPr txBox="1"/>
          <p:nvPr/>
        </p:nvSpPr>
        <p:spPr>
          <a:xfrm>
            <a:off x="1267693" y="4310981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Szent Imre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3F2C42-B23B-4190-9FD8-74C8234CDEE6}"/>
              </a:ext>
            </a:extLst>
          </p:cNvPr>
          <p:cNvSpPr txBox="1"/>
          <p:nvPr/>
        </p:nvSpPr>
        <p:spPr>
          <a:xfrm>
            <a:off x="9591033" y="4769790"/>
            <a:ext cx="14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Orseolo Péter</a:t>
            </a:r>
          </a:p>
        </p:txBody>
      </p:sp>
      <p:pic>
        <p:nvPicPr>
          <p:cNvPr id="5126" name="Picture 6" descr="Vazul – Wikipédia">
            <a:extLst>
              <a:ext uri="{FF2B5EF4-FFF2-40B4-BE49-F238E27FC236}">
                <a16:creationId xmlns:a16="http://schemas.microsoft.com/office/drawing/2014/main" id="{8C7133F0-658E-4C17-B124-DE19CD5E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41" y="3209538"/>
            <a:ext cx="3321554" cy="34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B78CAEE-2228-46A6-87DF-5DDBA6FB0FB4}"/>
              </a:ext>
            </a:extLst>
          </p:cNvPr>
          <p:cNvSpPr txBox="1"/>
          <p:nvPr/>
        </p:nvSpPr>
        <p:spPr>
          <a:xfrm>
            <a:off x="7401895" y="5782632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Vazul megvakítása</a:t>
            </a:r>
          </a:p>
        </p:txBody>
      </p:sp>
    </p:spTree>
    <p:extLst>
      <p:ext uri="{BB962C8B-B14F-4D97-AF65-F5344CB8AC3E}">
        <p14:creationId xmlns:p14="http://schemas.microsoft.com/office/powerpoint/2010/main" val="582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401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Géza fejedelemsége és Szent István államszervező tevékenysége.</vt:lpstr>
      <vt:lpstr>Géza fejedelem</vt:lpstr>
      <vt:lpstr>Szent István</vt:lpstr>
      <vt:lpstr>Egyházrendszer kiépítése</vt:lpstr>
      <vt:lpstr>Közigazgatás</vt:lpstr>
      <vt:lpstr>Az utódlás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37</cp:revision>
  <dcterms:created xsi:type="dcterms:W3CDTF">2024-03-06T06:32:08Z</dcterms:created>
  <dcterms:modified xsi:type="dcterms:W3CDTF">2024-03-07T10:32:42Z</dcterms:modified>
</cp:coreProperties>
</file>