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gradFill flip="none" rotWithShape="1">
          <a:gsLst>
            <a:gs pos="42000">
              <a:schemeClr val="accent3">
                <a:lumMod val="60000"/>
                <a:lumOff val="40000"/>
              </a:schemeClr>
            </a:gs>
            <a:gs pos="70000">
              <a:schemeClr val="accent5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5F2CC3-5222-4479-8E88-1CCCFB142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E60BB6-41AC-40EB-A4C6-052345C28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B7B826-BFF8-4240-B044-0ED5C7A5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CEA6EA-729D-4433-8A8F-1112E00E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CD00B11-CA93-4022-AC4E-7D620950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987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A554E7-984C-407D-ACE1-8B872D73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1FCB611-8B6B-490F-BEC8-1F5CE222F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59D567-714A-4DF0-A94E-69280A35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A29C90-E318-4442-88B8-46BD1C9A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897427-BFE7-4A1B-AD80-C5EEC3DD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533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EE5B94E-1672-4ED0-B351-363451C3C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BC1D6CE-D1B6-473D-9791-710222CA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88C560-56D2-40BA-974C-0E01FFEA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8042787-50EC-45A0-BF95-467A9931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A32720-3B9C-4DCD-ABAD-2988C994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526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44F695-8D03-4FDF-AA0B-20A75B24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3086A7-19CE-4B51-AAA1-A0148F7D6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BC97DF-B352-4EC9-B311-7E4EDE6E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A00B02E-C50C-44B8-92D1-48551061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AA2E9-AEEF-4D92-8421-CD568A16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14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9B35DE-610C-4BA8-BBA0-E3816B7F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EE7A8E6-4EE1-4EC0-84F4-7AA44D645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C8C429-BE51-403E-AFFB-1B81D3FF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E71292-07C5-41EA-B24F-AF998722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06744F-6C8E-475D-8F73-C3C34ED4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052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493EB1-0BC5-4D54-BCA1-B29E3B34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C0738B-1ED1-4C04-9742-9EB3E6C92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FB5CF20-3A72-49DD-99F9-212A3FF18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E95D70F-4F62-47C4-8C16-992DBC34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25B4160-8D0C-4627-97C6-C1CECF70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3F1711-31C3-4A41-AB43-20E0B0EC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588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7CE944-C96D-4156-A6FA-1A6836B4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2CC592C-4A87-415E-8945-0C715A1EC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0EF629B-8187-47B3-AAD9-1D173D93D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CF70A36-8FED-4478-8B5C-49A7CA79C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77FC124-B2D2-4A69-9F70-784A09FB6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F7A0E39-0D14-49CD-A3B4-2A17CC11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865B612-BDBF-4171-AB47-080A144B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BCF3208-D690-4028-9941-85B1BE59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684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04B941-2832-4F69-88F2-16A975F8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401BFE3-96B5-488A-9EE2-B6A318D2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FD85298-8044-4D20-BC9E-099DC613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312C358-BD7C-428C-BF5A-41E355C8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983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CE7DAED-2FD2-491D-B6A3-7E79B091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E9852D6-384A-48B5-9707-4ABF3240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9B5A9DE-AAD3-48E7-B685-23EF44F8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06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BFC270-6671-4087-8DEB-1D4952EF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B85FAD-559D-4D7E-B172-B8B5101A0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A263158-D845-4BB3-B3D4-E882C24DD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9CC9FCE-BC77-447E-9439-EC4B31DB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7FFD869-191D-4E31-937A-7365117B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0C477A3-E3E0-4CB9-9123-10C7A2B7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13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35D227-59DE-420A-9ADE-91DFFF60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E1074E3-7ACB-4C8E-B4A1-460F6551A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2A76FB1-AAB3-4D71-9C47-D8AA1950B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97B8A13-4B71-49F2-ABA6-22EE1DA3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455-4921-47F2-90B0-FBE29DE70B63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077A888-7C0E-4BAA-BE89-6E4FCC6C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4F89299-9DB1-41F2-94A0-9E47D54B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756D5-416C-4337-81FC-837935156D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142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accent3">
                <a:lumMod val="60000"/>
                <a:lumOff val="40000"/>
              </a:schemeClr>
            </a:gs>
            <a:gs pos="73000">
              <a:schemeClr val="accent5">
                <a:lumMod val="60000"/>
                <a:lumOff val="4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F8879C3-EF00-4990-B1E2-FB80F064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94CD29D-3950-4402-AAF9-348C1F07B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818860-AF15-430C-A0B8-180504233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28260455-4921-47F2-90B0-FBE29DE70B63}" type="datetimeFigureOut">
              <a:rPr lang="hu-HU" smtClean="0"/>
              <a:pPr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7D3C58-B90F-4BDE-A70B-69064FD23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126B4C-4748-449B-A0E9-E2C1F69A6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37756D5-416C-4337-81FC-837935156D74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544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>
            <a:extLst>
              <a:ext uri="{FF2B5EF4-FFF2-40B4-BE49-F238E27FC236}">
                <a16:creationId xmlns:a16="http://schemas.microsoft.com/office/drawing/2014/main" id="{73B1CFAE-779F-459A-9F03-A0B0C87762FB}"/>
              </a:ext>
            </a:extLst>
          </p:cNvPr>
          <p:cNvSpPr txBox="1">
            <a:spLocks/>
          </p:cNvSpPr>
          <p:nvPr/>
        </p:nvSpPr>
        <p:spPr>
          <a:xfrm>
            <a:off x="471997" y="4563262"/>
            <a:ext cx="11248007" cy="20895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/>
              <a:t>A tatárjárás és az ország újjáépítése IV. Béla idején.</a:t>
            </a:r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2235789C-C266-4147-A49F-66E3E247A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09709"/>
          </a:xfrm>
        </p:spPr>
        <p:txBody>
          <a:bodyPr>
            <a:normAutofit/>
          </a:bodyPr>
          <a:lstStyle/>
          <a:p>
            <a:r>
              <a:rPr lang="hu-HU" b="1" dirty="0"/>
              <a:t>Az Aranybulla. </a:t>
            </a:r>
            <a:endParaRPr lang="hu-HU" dirty="0"/>
          </a:p>
        </p:txBody>
      </p:sp>
      <p:pic>
        <p:nvPicPr>
          <p:cNvPr id="1026" name="Picture 2" descr="Aranybulla – Wikipédia">
            <a:extLst>
              <a:ext uri="{FF2B5EF4-FFF2-40B4-BE49-F238E27FC236}">
                <a16:creationId xmlns:a16="http://schemas.microsoft.com/office/drawing/2014/main" id="{A7A31E74-B2BD-4251-9A98-A6D8C0D03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96" y="1110751"/>
            <a:ext cx="5289611" cy="38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tárjárás: minden leírt szörnyűség igaz | 24.hu">
            <a:extLst>
              <a:ext uri="{FF2B5EF4-FFF2-40B4-BE49-F238E27FC236}">
                <a16:creationId xmlns:a16="http://schemas.microsoft.com/office/drawing/2014/main" id="{409ACCDB-9BFA-436C-9355-34FDDD2F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57" y="1060883"/>
            <a:ext cx="5369446" cy="38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4">
            <a:extLst>
              <a:ext uri="{FF2B5EF4-FFF2-40B4-BE49-F238E27FC236}">
                <a16:creationId xmlns:a16="http://schemas.microsoft.com/office/drawing/2014/main" id="{8F975C24-4A13-4920-8460-1195CF32340C}"/>
              </a:ext>
            </a:extLst>
          </p:cNvPr>
          <p:cNvSpPr txBox="1"/>
          <p:nvPr/>
        </p:nvSpPr>
        <p:spPr>
          <a:xfrm>
            <a:off x="9643161" y="6488668"/>
            <a:ext cx="25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Mester Johannes William</a:t>
            </a:r>
          </a:p>
        </p:txBody>
      </p:sp>
    </p:spTree>
    <p:extLst>
      <p:ext uri="{BB962C8B-B14F-4D97-AF65-F5344CB8AC3E}">
        <p14:creationId xmlns:p14="http://schemas.microsoft.com/office/powerpoint/2010/main" val="383948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66F7D6-195C-453C-AC78-65ED46A1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435" y="230820"/>
            <a:ext cx="2418317" cy="565951"/>
          </a:xfrm>
        </p:spPr>
        <p:txBody>
          <a:bodyPr/>
          <a:lstStyle/>
          <a:p>
            <a:r>
              <a:rPr lang="hu-HU" i="1" u="sng" dirty="0"/>
              <a:t>Az aranybulla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C040C04-29C4-4177-98E7-4BB09DD8F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3277" y="796771"/>
            <a:ext cx="5183188" cy="5382087"/>
          </a:xfrm>
        </p:spPr>
        <p:txBody>
          <a:bodyPr>
            <a:normAutofit/>
          </a:bodyPr>
          <a:lstStyle/>
          <a:p>
            <a:r>
              <a:rPr lang="hu-HU" b="1" dirty="0"/>
              <a:t>II. András </a:t>
            </a:r>
            <a:r>
              <a:rPr lang="hu-HU" dirty="0"/>
              <a:t>uralkodása alatt a </a:t>
            </a:r>
            <a:r>
              <a:rPr lang="hu-HU" b="1" dirty="0"/>
              <a:t>király kézben levő földbirtokok jelentősen lecsökkentek</a:t>
            </a:r>
            <a:r>
              <a:rPr lang="hu-HU" dirty="0"/>
              <a:t>, a nemesek </a:t>
            </a:r>
            <a:r>
              <a:rPr lang="hu-HU" b="1" dirty="0"/>
              <a:t>ugyanis örök időre kaptak földet a királytól a hűségükért cserébe</a:t>
            </a:r>
            <a:r>
              <a:rPr lang="hu-HU" dirty="0"/>
              <a:t>. A nemesség egy része azonban </a:t>
            </a:r>
            <a:r>
              <a:rPr lang="hu-HU" b="1" dirty="0"/>
              <a:t>elégedettlen volt</a:t>
            </a:r>
            <a:r>
              <a:rPr lang="hu-HU" dirty="0"/>
              <a:t> amiatt, hogy a birtokok nagy része külföldi kezekbe került és attól is tartottak, hogy a nagybirtokosok elnyomják őket.</a:t>
            </a:r>
          </a:p>
          <a:p>
            <a:r>
              <a:rPr lang="hu-HU" b="1" dirty="0"/>
              <a:t>1222-ben lett kiadva az Aranybulla, ami 31 ígéretet tett a nemeseknek</a:t>
            </a:r>
            <a:r>
              <a:rPr lang="hu-HU" dirty="0"/>
              <a:t>. Pl.:</a:t>
            </a:r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dirty="0"/>
              <a:t>A nemesek </a:t>
            </a:r>
            <a:r>
              <a:rPr lang="hu-HU" b="1" dirty="0"/>
              <a:t>adómentességben részesülnek</a:t>
            </a:r>
            <a:endParaRPr lang="hu-HU" dirty="0"/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dirty="0"/>
              <a:t>A nemeseknek </a:t>
            </a:r>
            <a:r>
              <a:rPr lang="hu-HU" b="1" dirty="0"/>
              <a:t>kötelező az ország védelmezése támadás esetén</a:t>
            </a:r>
            <a:endParaRPr lang="hu-HU" dirty="0"/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dirty="0"/>
              <a:t>Megtiltja a </a:t>
            </a:r>
            <a:r>
              <a:rPr lang="hu-HU" b="1" dirty="0"/>
              <a:t>külföldieknek a földadományozást</a:t>
            </a:r>
            <a:endParaRPr lang="hu-HU" dirty="0"/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b="1" dirty="0"/>
              <a:t>Engedélyezi a király ellen való</a:t>
            </a:r>
            <a:r>
              <a:rPr lang="hu-HU" dirty="0"/>
              <a:t> </a:t>
            </a:r>
            <a:r>
              <a:rPr lang="hu-HU" b="1" dirty="0"/>
              <a:t>fellépést, </a:t>
            </a:r>
            <a:r>
              <a:rPr lang="hu-HU" dirty="0"/>
              <a:t>ha a király nem tartja be a törvényeket</a:t>
            </a:r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dirty="0"/>
              <a:t>Legfontosabb eleme az </a:t>
            </a:r>
            <a:r>
              <a:rPr lang="hu-HU" b="1" dirty="0"/>
              <a:t>Ősiség törvénye</a:t>
            </a:r>
            <a:r>
              <a:rPr lang="hu-HU" dirty="0"/>
              <a:t>, ami kimondja, hogy ha egy földbirtokosnak nincs fiú utódja akkor a birtok lányára is hagyhatja a birtokok, ha nincs gyereke akkor a birtokot távoli rokonokra hagyhatják. Viszont, ha nincsen semmilyen utód akkor a birtok visszakerül a király tulajdonába.</a:t>
            </a:r>
          </a:p>
        </p:txBody>
      </p:sp>
      <p:pic>
        <p:nvPicPr>
          <p:cNvPr id="2050" name="Picture 2" descr="II. András király elveszett sólyma - A Turulmadár nyomán">
            <a:extLst>
              <a:ext uri="{FF2B5EF4-FFF2-40B4-BE49-F238E27FC236}">
                <a16:creationId xmlns:a16="http://schemas.microsoft.com/office/drawing/2014/main" id="{0D97AFAB-E8CE-42BB-B056-F2979353C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758" y="1255001"/>
            <a:ext cx="2642242" cy="389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udavári Történelemóra : II. András és az Aranybulla">
            <a:extLst>
              <a:ext uri="{FF2B5EF4-FFF2-40B4-BE49-F238E27FC236}">
                <a16:creationId xmlns:a16="http://schemas.microsoft.com/office/drawing/2014/main" id="{A3606FFA-FEDF-4201-BD0B-67F0E6464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951" y="230820"/>
            <a:ext cx="3732320" cy="31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anybulla – Wikipédia">
            <a:extLst>
              <a:ext uri="{FF2B5EF4-FFF2-40B4-BE49-F238E27FC236}">
                <a16:creationId xmlns:a16="http://schemas.microsoft.com/office/drawing/2014/main" id="{EC1F2F1A-61EF-40DE-B9C9-A16DE2A12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465" y="3677047"/>
            <a:ext cx="4076176" cy="295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4F37B63-90F8-49A7-8AC5-F3F4AAD3808D}"/>
              </a:ext>
            </a:extLst>
          </p:cNvPr>
          <p:cNvSpPr txBox="1"/>
          <p:nvPr/>
        </p:nvSpPr>
        <p:spPr>
          <a:xfrm>
            <a:off x="10339291" y="5152113"/>
            <a:ext cx="1063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II. András</a:t>
            </a:r>
          </a:p>
        </p:txBody>
      </p:sp>
    </p:spTree>
    <p:extLst>
      <p:ext uri="{BB962C8B-B14F-4D97-AF65-F5344CB8AC3E}">
        <p14:creationId xmlns:p14="http://schemas.microsoft.com/office/powerpoint/2010/main" val="3204510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3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3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5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7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7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BA8824-61BE-4CC0-BE9D-18AEAD75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3165"/>
            <a:ext cx="1432895" cy="557074"/>
          </a:xfrm>
        </p:spPr>
        <p:txBody>
          <a:bodyPr/>
          <a:lstStyle/>
          <a:p>
            <a:r>
              <a:rPr lang="hu-HU" i="1" u="sng" dirty="0"/>
              <a:t>IV. Béla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03E6F9F-5BE9-461F-9232-07A5F1F8F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690239"/>
            <a:ext cx="4421080" cy="4873625"/>
          </a:xfrm>
        </p:spPr>
        <p:txBody>
          <a:bodyPr>
            <a:normAutofit/>
          </a:bodyPr>
          <a:lstStyle/>
          <a:p>
            <a:r>
              <a:rPr lang="hu-HU" b="1" dirty="0"/>
              <a:t>IV. Béla</a:t>
            </a:r>
            <a:r>
              <a:rPr lang="hu-HU" dirty="0"/>
              <a:t> 1230-ban szembekerül apjával a birtokadományozás kérdésében, </a:t>
            </a:r>
            <a:r>
              <a:rPr lang="hu-HU" b="1" dirty="0"/>
              <a:t>szerinte ugyanis apja túlságosan bőkezűen osztogatta a birtokokat</a:t>
            </a:r>
            <a:r>
              <a:rPr lang="hu-HU" dirty="0"/>
              <a:t>. 1235-től kezdve </a:t>
            </a:r>
            <a:r>
              <a:rPr lang="hu-HU" b="1" dirty="0" err="1"/>
              <a:t>felülvizsgáltatot</a:t>
            </a:r>
            <a:r>
              <a:rPr lang="hu-HU" b="1" dirty="0"/>
              <a:t> indított a földbirtokok kiosztásának kérdésében</a:t>
            </a:r>
            <a:r>
              <a:rPr lang="hu-HU" dirty="0"/>
              <a:t> és többet vissza is vett, amivel magára haragította a nemességet.</a:t>
            </a:r>
          </a:p>
          <a:p>
            <a:r>
              <a:rPr lang="hu-HU" b="1" dirty="0"/>
              <a:t>1240-ben Julianus barát</a:t>
            </a:r>
            <a:r>
              <a:rPr lang="hu-HU" dirty="0"/>
              <a:t> meghozta a hírt, hogy a </a:t>
            </a:r>
            <a:r>
              <a:rPr lang="hu-HU" b="1" dirty="0"/>
              <a:t>tatárok betörni készülnek</a:t>
            </a:r>
            <a:r>
              <a:rPr lang="hu-HU" dirty="0"/>
              <a:t> a Kárpát-medencébe. Ezt követve kezdték meg a magyar sereg toborzását (kb. 20-30 ezer fő). VI. Béla a </a:t>
            </a:r>
            <a:r>
              <a:rPr lang="hu-HU" b="1" dirty="0"/>
              <a:t>kunok betelepítésében</a:t>
            </a:r>
            <a:r>
              <a:rPr lang="hu-HU" dirty="0"/>
              <a:t> látta a tatárok ellen harc egyik kulcselemét. A kunok ugyanis szintén </a:t>
            </a:r>
            <a:r>
              <a:rPr lang="hu-HU" b="1" dirty="0"/>
              <a:t>lovasnomád nép voltak</a:t>
            </a:r>
            <a:r>
              <a:rPr lang="hu-HU" dirty="0"/>
              <a:t>, akik jól ismerték a tatárok harcmodorát. Azonban a letelepedésük nem ment túl jól, ugyanis nem hagytak fel a lovasnomád életmóddal, és </a:t>
            </a:r>
            <a:r>
              <a:rPr lang="hu-HU" b="1" dirty="0"/>
              <a:t>tönkretették a szántóföldek termését</a:t>
            </a:r>
            <a:r>
              <a:rPr lang="hu-HU" dirty="0"/>
              <a:t>. Sokan </a:t>
            </a:r>
            <a:r>
              <a:rPr lang="hu-HU" b="1" dirty="0"/>
              <a:t>úgy gondolták, hogy a tatároknak kémkednek</a:t>
            </a:r>
            <a:r>
              <a:rPr lang="hu-HU" dirty="0"/>
              <a:t>, </a:t>
            </a:r>
            <a:r>
              <a:rPr lang="hu-HU" b="1" dirty="0"/>
              <a:t>ezért üldözni kezdték a kunokat</a:t>
            </a:r>
            <a:r>
              <a:rPr lang="hu-HU" dirty="0"/>
              <a:t>, akik fosztogatva hagyták el az országot.</a:t>
            </a:r>
          </a:p>
        </p:txBody>
      </p:sp>
      <p:pic>
        <p:nvPicPr>
          <p:cNvPr id="3074" name="Picture 2" descr="A tatárjárás. I. rész – Az előzmények, Julianus barát utazásai, a kunok  első betelepítéséig – Szent Korona Rádió">
            <a:extLst>
              <a:ext uri="{FF2B5EF4-FFF2-40B4-BE49-F238E27FC236}">
                <a16:creationId xmlns:a16="http://schemas.microsoft.com/office/drawing/2014/main" id="{95B790AF-1DA2-48FB-81D6-7C6454F8B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735" y="4049781"/>
            <a:ext cx="3804379" cy="243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V. Béla, a „második honalapító” - Ujkor.hu">
            <a:extLst>
              <a:ext uri="{FF2B5EF4-FFF2-40B4-BE49-F238E27FC236}">
                <a16:creationId xmlns:a16="http://schemas.microsoft.com/office/drawing/2014/main" id="{F956F410-E696-47A3-B558-F283AEB3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916" y="364539"/>
            <a:ext cx="3077354" cy="352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 kunok eredete és története | tortenelemcikkek.hu">
            <a:extLst>
              <a:ext uri="{FF2B5EF4-FFF2-40B4-BE49-F238E27FC236}">
                <a16:creationId xmlns:a16="http://schemas.microsoft.com/office/drawing/2014/main" id="{4A512A26-4F3B-4132-A58E-53C53CD53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926" y="411702"/>
            <a:ext cx="26003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7BFB188-F713-44A8-AEBF-E3ED8F6A4DC9}"/>
              </a:ext>
            </a:extLst>
          </p:cNvPr>
          <p:cNvSpPr txBox="1"/>
          <p:nvPr/>
        </p:nvSpPr>
        <p:spPr>
          <a:xfrm>
            <a:off x="5301766" y="3897852"/>
            <a:ext cx="7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Kunok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B432B8F-8632-42B6-BDD9-3A581F5B2C2E}"/>
              </a:ext>
            </a:extLst>
          </p:cNvPr>
          <p:cNvSpPr txBox="1"/>
          <p:nvPr/>
        </p:nvSpPr>
        <p:spPr>
          <a:xfrm>
            <a:off x="10013103" y="3897852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IV. Béla</a:t>
            </a:r>
          </a:p>
        </p:txBody>
      </p:sp>
    </p:spTree>
    <p:extLst>
      <p:ext uri="{BB962C8B-B14F-4D97-AF65-F5344CB8AC3E}">
        <p14:creationId xmlns:p14="http://schemas.microsoft.com/office/powerpoint/2010/main" val="200163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5DE5CB-78E5-40E4-8F5B-C8E4F810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5409"/>
            <a:ext cx="1867901" cy="610340"/>
          </a:xfrm>
        </p:spPr>
        <p:txBody>
          <a:bodyPr/>
          <a:lstStyle/>
          <a:p>
            <a:r>
              <a:rPr lang="hu-HU" i="1" u="sng" dirty="0"/>
              <a:t>Tatárjárás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95A6C66-9A6E-4D06-9C33-A4905CE5F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725749"/>
            <a:ext cx="5183188" cy="3819618"/>
          </a:xfrm>
        </p:spPr>
        <p:txBody>
          <a:bodyPr>
            <a:normAutofit/>
          </a:bodyPr>
          <a:lstStyle/>
          <a:p>
            <a:r>
              <a:rPr lang="hu-HU" b="1" dirty="0"/>
              <a:t>1241 április 11-12-én</a:t>
            </a:r>
            <a:r>
              <a:rPr lang="hu-HU" dirty="0"/>
              <a:t> a seregek </a:t>
            </a:r>
            <a:r>
              <a:rPr lang="hu-HU" b="1" dirty="0"/>
              <a:t>Muhi falu közelében ütköznek meg és a magyar sereg megsemmisül.</a:t>
            </a:r>
            <a:r>
              <a:rPr lang="hu-HU" dirty="0"/>
              <a:t> IV. Béla elmenekült és a </a:t>
            </a:r>
            <a:r>
              <a:rPr lang="hu-HU" b="1" dirty="0"/>
              <a:t>tatárok fosztogattak, gyújtogattak gyilkoltak</a:t>
            </a:r>
            <a:r>
              <a:rPr lang="hu-HU" dirty="0"/>
              <a:t>. Ráadásul 1241 január-februárjában a Duna is befagyott ezért a tatárok a Dunántúlt is ki tudták fosztani.</a:t>
            </a:r>
          </a:p>
          <a:p>
            <a:r>
              <a:rPr lang="hu-HU" dirty="0"/>
              <a:t>Végül </a:t>
            </a:r>
            <a:r>
              <a:rPr lang="hu-HU" b="1" dirty="0"/>
              <a:t>1242 márciusában a tatárok kivonulnak Magyarországról</a:t>
            </a:r>
            <a:r>
              <a:rPr lang="hu-HU" dirty="0"/>
              <a:t> és a valódi okot csak találgatni tudjuk. A lehetséges okok közül pár:</a:t>
            </a:r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b="1" dirty="0"/>
              <a:t>Kánválasztás</a:t>
            </a:r>
            <a:r>
              <a:rPr lang="hu-HU" u="sng" dirty="0"/>
              <a:t> </a:t>
            </a:r>
            <a:r>
              <a:rPr lang="hu-HU" dirty="0"/>
              <a:t>miatt elképzelhető, hogy Batu kán inkább hazavonult </a:t>
            </a:r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b="1" dirty="0"/>
              <a:t>Ez volt a szokás</a:t>
            </a:r>
            <a:r>
              <a:rPr lang="hu-HU" dirty="0"/>
              <a:t>, mint a magyarok kalandozásainál</a:t>
            </a:r>
          </a:p>
          <a:p>
            <a:pPr marL="285750" lvl="0" indent="-285750">
              <a:buSzPct val="125000"/>
              <a:buBlip>
                <a:blip r:embed="rId2"/>
              </a:buBlip>
            </a:pPr>
            <a:r>
              <a:rPr lang="hu-HU" dirty="0"/>
              <a:t>Esetleg az </a:t>
            </a:r>
            <a:r>
              <a:rPr lang="hu-HU" b="1" dirty="0"/>
              <a:t>időjárás megváltozását</a:t>
            </a:r>
            <a:r>
              <a:rPr lang="hu-HU" dirty="0"/>
              <a:t> nem tudták elviselni a tatárok</a:t>
            </a:r>
          </a:p>
          <a:p>
            <a:endParaRPr lang="hu-HU" dirty="0"/>
          </a:p>
        </p:txBody>
      </p:sp>
      <p:pic>
        <p:nvPicPr>
          <p:cNvPr id="4098" name="Picture 2" descr="Történelem 9. – V. A MAGYARSÁG TÖRTÉNETE A KEZDETEKTŐL 1490-IG – 43. A  tatárjárás és az utolsó Árpádok">
            <a:extLst>
              <a:ext uri="{FF2B5EF4-FFF2-40B4-BE49-F238E27FC236}">
                <a16:creationId xmlns:a16="http://schemas.microsoft.com/office/drawing/2014/main" id="{1CE1E226-CEF5-44E2-B620-97426D22D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14" y="3537429"/>
            <a:ext cx="3771899" cy="320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hol a tatárok úgy győztek, hogy igazából ott sem voltak » DJP-blog">
            <a:extLst>
              <a:ext uri="{FF2B5EF4-FFF2-40B4-BE49-F238E27FC236}">
                <a16:creationId xmlns:a16="http://schemas.microsoft.com/office/drawing/2014/main" id="{AF8A2354-CCF6-4D34-BB50-5C941ED9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649" y="3985246"/>
            <a:ext cx="5924472" cy="275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ulcs Magazin - Egy kis megyetörténet (58. rész) – A Muhi csata">
            <a:extLst>
              <a:ext uri="{FF2B5EF4-FFF2-40B4-BE49-F238E27FC236}">
                <a16:creationId xmlns:a16="http://schemas.microsoft.com/office/drawing/2014/main" id="{36095A64-5D9F-4EC3-AEEF-7EEBD7C2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801" y="248222"/>
            <a:ext cx="3810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2D7E0E2E-35F9-49BD-A733-65274D013406}"/>
              </a:ext>
            </a:extLst>
          </p:cNvPr>
          <p:cNvSpPr txBox="1"/>
          <p:nvPr/>
        </p:nvSpPr>
        <p:spPr>
          <a:xfrm>
            <a:off x="6308954" y="3208347"/>
            <a:ext cx="187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Muhi csata menet</a:t>
            </a:r>
          </a:p>
        </p:txBody>
      </p:sp>
      <p:pic>
        <p:nvPicPr>
          <p:cNvPr id="4104" name="Picture 8" descr="Batu kán – Wikipédia">
            <a:extLst>
              <a:ext uri="{FF2B5EF4-FFF2-40B4-BE49-F238E27FC236}">
                <a16:creationId xmlns:a16="http://schemas.microsoft.com/office/drawing/2014/main" id="{ECDA0A1A-3C7B-4F24-A364-25EE8CE5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81" y="95157"/>
            <a:ext cx="1676587" cy="287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9ABEDE3-E1A0-4434-95E0-F4C715A1656D}"/>
              </a:ext>
            </a:extLst>
          </p:cNvPr>
          <p:cNvSpPr txBox="1"/>
          <p:nvPr/>
        </p:nvSpPr>
        <p:spPr>
          <a:xfrm>
            <a:off x="10143714" y="2951239"/>
            <a:ext cx="100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Batu kán</a:t>
            </a:r>
          </a:p>
        </p:txBody>
      </p:sp>
    </p:spTree>
    <p:extLst>
      <p:ext uri="{BB962C8B-B14F-4D97-AF65-F5344CB8AC3E}">
        <p14:creationId xmlns:p14="http://schemas.microsoft.com/office/powerpoint/2010/main" val="83656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D5168B-A8D1-4C6D-B39B-6EEDBB73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79" y="124286"/>
            <a:ext cx="3932237" cy="530441"/>
          </a:xfrm>
        </p:spPr>
        <p:txBody>
          <a:bodyPr/>
          <a:lstStyle/>
          <a:p>
            <a:r>
              <a:rPr lang="hu-HU" i="1" u="sng" dirty="0"/>
              <a:t>Az ország újjáépítése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86925F8-44CC-434C-9699-5124D5EF1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662493"/>
            <a:ext cx="5595536" cy="4992583"/>
          </a:xfrm>
        </p:spPr>
        <p:txBody>
          <a:bodyPr>
            <a:normAutofit/>
          </a:bodyPr>
          <a:lstStyle/>
          <a:p>
            <a:r>
              <a:rPr lang="hu-HU" dirty="0"/>
              <a:t>IV. Béla a tatárjárás után </a:t>
            </a:r>
            <a:r>
              <a:rPr lang="hu-HU" b="1" dirty="0"/>
              <a:t>birtokadományozásokba kezdett</a:t>
            </a:r>
            <a:r>
              <a:rPr lang="hu-HU" dirty="0"/>
              <a:t>, de ezekhez </a:t>
            </a:r>
            <a:r>
              <a:rPr lang="hu-HU" b="1" dirty="0"/>
              <a:t>szigorú feltételeket kötött</a:t>
            </a:r>
            <a:r>
              <a:rPr lang="hu-HU" dirty="0"/>
              <a:t>. A nemesek feladatai voltak a birtokaikon </a:t>
            </a:r>
            <a:r>
              <a:rPr lang="hu-HU" b="1" dirty="0"/>
              <a:t>kővárak építése és páncélos hadseregek felállítása.</a:t>
            </a:r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városoknak is megparancsolta, hogy építsenek kőfalakat maguk köré</a:t>
            </a:r>
            <a:r>
              <a:rPr lang="hu-HU" dirty="0"/>
              <a:t>, viszont </a:t>
            </a:r>
            <a:r>
              <a:rPr lang="hu-HU" b="1" dirty="0"/>
              <a:t>cserébe csak a királynak kellett adót fizetniük</a:t>
            </a:r>
            <a:r>
              <a:rPr lang="hu-HU" dirty="0"/>
              <a:t>. Az város polgárjai felett az ispánok helyett az általuk választott </a:t>
            </a:r>
            <a:r>
              <a:rPr lang="hu-HU" dirty="0" err="1"/>
              <a:t>bírák</a:t>
            </a:r>
            <a:r>
              <a:rPr lang="hu-HU" dirty="0"/>
              <a:t> ítélkeztek. Az ilyen városokat nevezzük </a:t>
            </a:r>
            <a:r>
              <a:rPr lang="hu-HU" b="1" dirty="0"/>
              <a:t>szabad királyi városoknak.</a:t>
            </a:r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pusztítás után</a:t>
            </a:r>
            <a:r>
              <a:rPr lang="hu-HU" dirty="0"/>
              <a:t> azonban </a:t>
            </a:r>
            <a:r>
              <a:rPr lang="hu-HU" b="1" dirty="0"/>
              <a:t>nem volt, aki a földeket megművelhette volna</a:t>
            </a:r>
            <a:r>
              <a:rPr lang="hu-HU" dirty="0"/>
              <a:t>. Hogy a külföldi „munkaerő” kedvet kapjon a betelepedésre </a:t>
            </a:r>
            <a:r>
              <a:rPr lang="hu-HU" b="1" dirty="0"/>
              <a:t>kedvezményeket kaptak a királytól.</a:t>
            </a:r>
            <a:r>
              <a:rPr lang="hu-HU" dirty="0"/>
              <a:t> Például az első pár évben nem kellett adót fizetniük. Újra </a:t>
            </a:r>
            <a:r>
              <a:rPr lang="hu-HU" b="1" dirty="0"/>
              <a:t>letelepítette a kunokat</a:t>
            </a:r>
            <a:r>
              <a:rPr lang="hu-HU" dirty="0"/>
              <a:t>, most nagy lakatlan földterületeket biztosítva a számukra.</a:t>
            </a:r>
          </a:p>
          <a:p>
            <a:r>
              <a:rPr lang="hu-HU" dirty="0"/>
              <a:t>Mivel a kor gondolkodása miatt a tatárjárás egyfajta Isteni büntetésként lett felfogva ezért IV. Béla úgy döntött, hogy </a:t>
            </a:r>
            <a:r>
              <a:rPr lang="hu-HU" b="1" dirty="0"/>
              <a:t>lányát Margitot apácának adja</a:t>
            </a:r>
            <a:r>
              <a:rPr lang="hu-HU" dirty="0"/>
              <a:t>. Később a </a:t>
            </a:r>
            <a:r>
              <a:rPr lang="hu-HU" b="1" dirty="0"/>
              <a:t>Margit-szigeten kolostort is építtetett</a:t>
            </a:r>
            <a:r>
              <a:rPr lang="hu-HU" dirty="0"/>
              <a:t> lányának.</a:t>
            </a:r>
          </a:p>
        </p:txBody>
      </p:sp>
      <p:pic>
        <p:nvPicPr>
          <p:cNvPr id="5122" name="Picture 2" descr="árpád Házi Szent Margit">
            <a:extLst>
              <a:ext uri="{FF2B5EF4-FFF2-40B4-BE49-F238E27FC236}">
                <a16:creationId xmlns:a16="http://schemas.microsoft.com/office/drawing/2014/main" id="{249FFDDF-3A91-4D8B-A20E-3FEEAD095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0"/>
            <a:ext cx="23812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4C4FC26-9CBC-4CBF-AADA-BC2B11A82B33}"/>
              </a:ext>
            </a:extLst>
          </p:cNvPr>
          <p:cNvSpPr txBox="1"/>
          <p:nvPr/>
        </p:nvSpPr>
        <p:spPr>
          <a:xfrm>
            <a:off x="10312340" y="3133725"/>
            <a:ext cx="136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Szent Margit</a:t>
            </a:r>
          </a:p>
        </p:txBody>
      </p:sp>
      <p:pic>
        <p:nvPicPr>
          <p:cNvPr id="5124" name="Picture 4" descr="Várgrafikák levelezőlapon">
            <a:extLst>
              <a:ext uri="{FF2B5EF4-FFF2-40B4-BE49-F238E27FC236}">
                <a16:creationId xmlns:a16="http://schemas.microsoft.com/office/drawing/2014/main" id="{77017584-C480-4AFA-9E72-8A87CC529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35" y="124286"/>
            <a:ext cx="3802867" cy="25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E0AF49D2-A782-47D1-A18F-277ED8DB91F9}"/>
              </a:ext>
            </a:extLst>
          </p:cNvPr>
          <p:cNvSpPr txBox="1"/>
          <p:nvPr/>
        </p:nvSpPr>
        <p:spPr>
          <a:xfrm>
            <a:off x="7140429" y="2620045"/>
            <a:ext cx="71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Kővár</a:t>
            </a:r>
            <a:endParaRPr lang="hu-HU" dirty="0"/>
          </a:p>
        </p:txBody>
      </p:sp>
      <p:pic>
        <p:nvPicPr>
          <p:cNvPr id="5126" name="Picture 6" descr="Esztergom - rekonstrukciós rajz">
            <a:extLst>
              <a:ext uri="{FF2B5EF4-FFF2-40B4-BE49-F238E27FC236}">
                <a16:creationId xmlns:a16="http://schemas.microsoft.com/office/drawing/2014/main" id="{8CE6AF68-65D5-4117-ADF7-882A4DC63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014" y="3429000"/>
            <a:ext cx="4216061" cy="293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A050ECA6-7E28-444A-A99D-F73CAD001272}"/>
              </a:ext>
            </a:extLst>
          </p:cNvPr>
          <p:cNvSpPr txBox="1"/>
          <p:nvPr/>
        </p:nvSpPr>
        <p:spPr>
          <a:xfrm>
            <a:off x="7666082" y="6299785"/>
            <a:ext cx="70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Város</a:t>
            </a:r>
          </a:p>
        </p:txBody>
      </p:sp>
    </p:spTree>
    <p:extLst>
      <p:ext uri="{BB962C8B-B14F-4D97-AF65-F5344CB8AC3E}">
        <p14:creationId xmlns:p14="http://schemas.microsoft.com/office/powerpoint/2010/main" val="2506810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580</Words>
  <Application>Microsoft Office PowerPoint</Application>
  <PresentationFormat>Szélesvásznú</PresentationFormat>
  <Paragraphs>33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Az Aranybulla. </vt:lpstr>
      <vt:lpstr>Az aranybulla</vt:lpstr>
      <vt:lpstr>IV. Béla</vt:lpstr>
      <vt:lpstr>Tatárjárás</vt:lpstr>
      <vt:lpstr>Az ország újjáépítése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55</cp:revision>
  <dcterms:created xsi:type="dcterms:W3CDTF">2024-03-06T08:07:27Z</dcterms:created>
  <dcterms:modified xsi:type="dcterms:W3CDTF">2024-03-07T10:32:57Z</dcterms:modified>
</cp:coreProperties>
</file>