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5EB71-FFF6-41A4-A657-3CF9A85A7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5B9CD9-09E4-4056-9F00-44001DE43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DB5DAE-11DD-4C10-A3A7-49311071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FD3C02-4D86-4D66-9736-C044BE0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CF79C3-A66E-403D-8E69-0F25B62A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318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04D321-5661-46DD-B0D7-EA938C3C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85E921-6394-440B-B857-33974189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D3FA2C-317A-4824-8877-A896364D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BBA6A2-EF6C-4112-812B-1FB15933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F54CBD-6FD3-46BF-BCA9-7E9BE19F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47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9704B40-6640-4CC5-89D1-386D50133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AF4464C-82E3-4C68-AF0F-37129508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476FB0-023B-40FB-9C86-1B58DD1E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51B647-61F7-473C-9541-BE0DF855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5D9623-6355-40D7-8C43-FBD7C027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61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EA8E7D-B4D3-45F1-BBAB-2C835C85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D4EE66-F956-4556-B1AA-E337CEA6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1EF068-A788-4092-8355-4BD071A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B6B4B1-CA72-4EEC-867F-D09F3725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DE423B-08E8-465E-B76B-31C0198E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1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6AA2A2-674A-4367-9839-6406E115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7E8F02-85F6-4FF8-8678-D405FD8B1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C1468F-CA2C-4056-8108-4FDF0B5D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D53551-05AF-4CB2-827A-0B1A5D6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D3621A-5F83-485B-AF13-A0E5333E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29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A0AD1F-FD7D-4AB5-843E-94A8286D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6E5A5B-6479-4DA1-A6BD-60DAFB568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E43D7C4-9539-4E35-8DD4-5155E38F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0836539-63AC-49B3-A22D-0B0C50AB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61019D-917F-4A98-83DD-C41939B4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C4CB72-129B-44B7-B420-179060E6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34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F0F869-BE4F-4EDF-8C4B-C7DB7DE9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D716E2-39BF-48F2-9DF8-F4DEFA1C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C2AB9E-86C6-465E-B731-AAA72B3D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B3D313C-AC57-4312-BB71-00DE27255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2B8708-CB88-4D2F-A4CF-E58EEBFAF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51737DC-A6AB-45B7-877D-0F15B805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3E5A80-DFCE-471C-921F-7F801BE4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CBE9A4F-9E79-40C1-9B55-2108A485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80DCD6-9515-4386-A6CC-ED624DDD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88C7CED-C554-45D4-986B-1141A7A3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8AC4A3C-0510-43B9-9C83-43A4D62F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E3B3656-AFDD-421F-9E56-456623D7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7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18D7BD7-0C34-4D94-9D1A-E41AC225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1199038-D23B-4EF5-8DE3-64F434F5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263DAC-59B1-4395-AE28-8C38BB8D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768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636D83-EBA3-4F8A-B8F3-FA4437BC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365D76-1F4A-452B-AD1A-485D3C57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6CFCCD-4BA7-4756-AAC6-F2F671B78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ECDFA5A-372B-4848-8780-2A8A540A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E7BB8F-170E-4018-83F1-E52D930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D56C91-0B4E-4618-B790-6E609AFA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1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6CED32-13FD-4352-B3FB-05BEBEC8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F7821B5-0B96-477E-9C90-DCCB27F1F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97FF9A-6820-432B-93AF-380A78F64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75E7E9-00F3-4906-860D-47471DAC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613B-6BAA-4D68-9D43-D5CF5474C11C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D5C72A-3295-4E30-8615-6FB745A0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767607-3458-466A-A39B-6BE5BC5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C187-A6F9-4013-9CC1-7B7EC0049A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0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lor de lis dourada em fundo transparente 12441169 PNG">
            <a:extLst>
              <a:ext uri="{FF2B5EF4-FFF2-40B4-BE49-F238E27FC236}">
                <a16:creationId xmlns:a16="http://schemas.microsoft.com/office/drawing/2014/main" id="{FF9E43BD-485C-477A-B82D-7A5E713F6C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74" y="4644793"/>
            <a:ext cx="2090363" cy="2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lor de lis dourada em fundo transparente 12441169 PNG">
            <a:extLst>
              <a:ext uri="{FF2B5EF4-FFF2-40B4-BE49-F238E27FC236}">
                <a16:creationId xmlns:a16="http://schemas.microsoft.com/office/drawing/2014/main" id="{6299DA6C-CCA8-434D-91D3-6C439EBA0A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383818"/>
            <a:ext cx="2090363" cy="2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523695EF-8016-4465-832D-F81AA8058119}"/>
              </a:ext>
            </a:extLst>
          </p:cNvPr>
          <p:cNvSpPr/>
          <p:nvPr userDrawn="1"/>
        </p:nvSpPr>
        <p:spPr>
          <a:xfrm>
            <a:off x="0" y="0"/>
            <a:ext cx="5991974" cy="1339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A2208BB-C525-41ED-ABB9-8FAD0E0F5C5D}"/>
              </a:ext>
            </a:extLst>
          </p:cNvPr>
          <p:cNvSpPr/>
          <p:nvPr userDrawn="1"/>
        </p:nvSpPr>
        <p:spPr>
          <a:xfrm>
            <a:off x="0" y="1339923"/>
            <a:ext cx="5991974" cy="132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0B50806B-02FA-40EF-A382-432D6AE1B03E}"/>
              </a:ext>
            </a:extLst>
          </p:cNvPr>
          <p:cNvSpPr/>
          <p:nvPr userDrawn="1"/>
        </p:nvSpPr>
        <p:spPr>
          <a:xfrm>
            <a:off x="0" y="2656447"/>
            <a:ext cx="5991974" cy="13255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90F1F743-991B-43EA-918A-F7F1E47A4951}"/>
              </a:ext>
            </a:extLst>
          </p:cNvPr>
          <p:cNvSpPr/>
          <p:nvPr userDrawn="1"/>
        </p:nvSpPr>
        <p:spPr>
          <a:xfrm>
            <a:off x="0" y="3972971"/>
            <a:ext cx="5991974" cy="132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03A0AC8C-1ED7-4850-90AD-15EEE00D3E39}"/>
              </a:ext>
            </a:extLst>
          </p:cNvPr>
          <p:cNvSpPr/>
          <p:nvPr userDrawn="1"/>
        </p:nvSpPr>
        <p:spPr>
          <a:xfrm>
            <a:off x="0" y="5289495"/>
            <a:ext cx="5991974" cy="13436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736A0454-07F1-42EA-BCF5-52330D97CB30}"/>
              </a:ext>
            </a:extLst>
          </p:cNvPr>
          <p:cNvSpPr/>
          <p:nvPr userDrawn="1"/>
        </p:nvSpPr>
        <p:spPr>
          <a:xfrm>
            <a:off x="0" y="6633139"/>
            <a:ext cx="5991974" cy="224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4" name="Picture 6" descr="flor de lis dourada em fundo transparente 12441169 PNG">
            <a:extLst>
              <a:ext uri="{FF2B5EF4-FFF2-40B4-BE49-F238E27FC236}">
                <a16:creationId xmlns:a16="http://schemas.microsoft.com/office/drawing/2014/main" id="{DE320313-66F7-4A32-BBF0-61EB41CAC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637" y="4767637"/>
            <a:ext cx="2090363" cy="2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flor de lis dourada em fundo transparente 12441169 PNG">
            <a:extLst>
              <a:ext uri="{FF2B5EF4-FFF2-40B4-BE49-F238E27FC236}">
                <a16:creationId xmlns:a16="http://schemas.microsoft.com/office/drawing/2014/main" id="{399E78DD-A6EE-4A42-A84D-3F9CB8C1AD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637" y="0"/>
            <a:ext cx="2090363" cy="2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lor de lis dourada em fundo transparente 12441169 PNG">
            <a:extLst>
              <a:ext uri="{FF2B5EF4-FFF2-40B4-BE49-F238E27FC236}">
                <a16:creationId xmlns:a16="http://schemas.microsoft.com/office/drawing/2014/main" id="{C65027C7-E4A2-4C4B-9E7C-F9628007AB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74" y="14358"/>
            <a:ext cx="2090363" cy="20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84CF8AE6-C88C-49D6-BB7D-360F101A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2E7A2D-12CB-407B-872B-78B6A756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DEF320-A9AA-4C50-95BF-253FC0122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AD6B613B-6BAA-4D68-9D43-D5CF5474C11C}" type="datetimeFigureOut">
              <a:rPr lang="hu-HU" smtClean="0"/>
              <a:pPr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0BF757-5D82-46F7-A237-3466F6578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F9EDD9-273E-4408-AC40-3BDD0BF9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fld id="{5C43C187-A6F9-4013-9CC1-7B7EC0049ADA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36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561764-F064-4971-81DF-3332C1A2D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9411"/>
            <a:ext cx="12192000" cy="2387600"/>
          </a:xfrm>
        </p:spPr>
        <p:txBody>
          <a:bodyPr>
            <a:normAutofit/>
          </a:bodyPr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Károly Róbert gazdasági reformjai. </a:t>
            </a:r>
            <a:b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</a:br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 magyar városfejlődés korai szakasza.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  <p:sp>
        <p:nvSpPr>
          <p:cNvPr id="3" name="Szövegdoboz 4">
            <a:extLst>
              <a:ext uri="{FF2B5EF4-FFF2-40B4-BE49-F238E27FC236}">
                <a16:creationId xmlns:a16="http://schemas.microsoft.com/office/drawing/2014/main" id="{8F975C24-4A13-4920-8460-1195CF32340C}"/>
              </a:ext>
            </a:extLst>
          </p:cNvPr>
          <p:cNvSpPr txBox="1"/>
          <p:nvPr/>
        </p:nvSpPr>
        <p:spPr>
          <a:xfrm>
            <a:off x="9643161" y="6488668"/>
            <a:ext cx="25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Mester Johannes William</a:t>
            </a:r>
          </a:p>
        </p:txBody>
      </p:sp>
    </p:spTree>
    <p:extLst>
      <p:ext uri="{BB962C8B-B14F-4D97-AF65-F5344CB8AC3E}">
        <p14:creationId xmlns:p14="http://schemas.microsoft.com/office/powerpoint/2010/main" val="224732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422" y="568170"/>
            <a:ext cx="1903412" cy="565951"/>
          </a:xfrm>
        </p:spPr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Belpolitika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65" y="1382697"/>
            <a:ext cx="5157926" cy="1600200"/>
          </a:xfrm>
        </p:spPr>
        <p:txBody>
          <a:bodyPr/>
          <a:lstStyle/>
          <a:p>
            <a:r>
              <a:rPr lang="hu-HU" dirty="0"/>
              <a:t>Az Árpád-ház kihalása után három kérője is maradt a trónnak. Végül győztesen </a:t>
            </a:r>
            <a:r>
              <a:rPr lang="hu-HU" b="1" dirty="0"/>
              <a:t>Károly Róbert </a:t>
            </a:r>
            <a:r>
              <a:rPr lang="hu-HU" dirty="0"/>
              <a:t>került ki. Miután megkoronázták első dolgai közé tartozott a Magyarországot a kezeikben tartó </a:t>
            </a:r>
            <a:r>
              <a:rPr lang="hu-HU" b="1" dirty="0"/>
              <a:t>kiskirályoknak a legyőzése</a:t>
            </a:r>
            <a:r>
              <a:rPr lang="hu-HU" dirty="0"/>
              <a:t>. Ezután a kiskirályok </a:t>
            </a:r>
            <a:r>
              <a:rPr lang="hu-HU" b="1" dirty="0"/>
              <a:t>földjeit saját hívei között osztotta szét.</a:t>
            </a:r>
            <a:endParaRPr lang="hu-HU" dirty="0"/>
          </a:p>
        </p:txBody>
      </p:sp>
      <p:pic>
        <p:nvPicPr>
          <p:cNvPr id="2050" name="Picture 2" descr="I. Károly magyar király – Wikipédia">
            <a:extLst>
              <a:ext uri="{FF2B5EF4-FFF2-40B4-BE49-F238E27FC236}">
                <a16:creationId xmlns:a16="http://schemas.microsoft.com/office/drawing/2014/main" id="{6DF1328D-8E1C-43E6-BFAA-150D521F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78" y="2555866"/>
            <a:ext cx="3044024" cy="34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366CB90-D5F1-4CEF-9E10-422FB874423C}"/>
              </a:ext>
            </a:extLst>
          </p:cNvPr>
          <p:cNvSpPr txBox="1"/>
          <p:nvPr/>
        </p:nvSpPr>
        <p:spPr>
          <a:xfrm>
            <a:off x="2082109" y="6105164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Károly Róbert</a:t>
            </a:r>
          </a:p>
        </p:txBody>
      </p:sp>
      <p:pic>
        <p:nvPicPr>
          <p:cNvPr id="2052" name="Picture 4" descr="Nem érhető el leírás a fényképhez.">
            <a:extLst>
              <a:ext uri="{FF2B5EF4-FFF2-40B4-BE49-F238E27FC236}">
                <a16:creationId xmlns:a16="http://schemas.microsoft.com/office/drawing/2014/main" id="{3BBE16E1-61A3-45E2-849E-10BEBF463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25" y="1134121"/>
            <a:ext cx="6196675" cy="431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3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23" y="693568"/>
            <a:ext cx="3155163" cy="628095"/>
          </a:xfrm>
        </p:spPr>
        <p:txBody>
          <a:bodyPr>
            <a:normAutofit fontScale="90000"/>
          </a:bodyPr>
          <a:lstStyle/>
          <a:p>
            <a:r>
              <a:rPr lang="hu-HU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Urbura</a:t>
            </a:r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(bányabér)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5208" y="1321663"/>
            <a:ext cx="5051394" cy="1803277"/>
          </a:xfrm>
        </p:spPr>
        <p:txBody>
          <a:bodyPr>
            <a:normAutofit/>
          </a:bodyPr>
          <a:lstStyle/>
          <a:p>
            <a:r>
              <a:rPr lang="hu-HU" dirty="0"/>
              <a:t>Az Árpád-házi királyok uralkodása idején a </a:t>
            </a:r>
            <a:r>
              <a:rPr lang="hu-HU" b="1" dirty="0"/>
              <a:t>bányák a király tulajdonát képezték</a:t>
            </a:r>
            <a:r>
              <a:rPr lang="hu-HU" dirty="0"/>
              <a:t>, ez azt jelentette, hogy a földesurak a bányáikból </a:t>
            </a:r>
            <a:r>
              <a:rPr lang="hu-HU" b="1" dirty="0"/>
              <a:t>kitermelt érceket a királynak kellett beszolgáltatni</a:t>
            </a:r>
            <a:r>
              <a:rPr lang="hu-HU" dirty="0"/>
              <a:t>. Mivel a földesuraknak nem állt érdekében a bányászat ezért a birtokaikon lévő bányákat inkább eltitkolták.</a:t>
            </a:r>
          </a:p>
        </p:txBody>
      </p:sp>
      <p:sp>
        <p:nvSpPr>
          <p:cNvPr id="5" name="Szöveg helye 3">
            <a:extLst>
              <a:ext uri="{FF2B5EF4-FFF2-40B4-BE49-F238E27FC236}">
                <a16:creationId xmlns:a16="http://schemas.microsoft.com/office/drawing/2014/main" id="{E38E7608-3B86-4281-A4B2-8C8377335B2F}"/>
              </a:ext>
            </a:extLst>
          </p:cNvPr>
          <p:cNvSpPr txBox="1">
            <a:spLocks/>
          </p:cNvSpPr>
          <p:nvPr/>
        </p:nvSpPr>
        <p:spPr>
          <a:xfrm>
            <a:off x="275207" y="2753002"/>
            <a:ext cx="5051394" cy="135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bg1"/>
                </a:solidFill>
              </a:rPr>
              <a:t>Károly Róbert megtartotta eme jogát,</a:t>
            </a:r>
            <a:r>
              <a:rPr lang="hu-HU" dirty="0">
                <a:solidFill>
                  <a:schemeClr val="bg1"/>
                </a:solidFill>
              </a:rPr>
              <a:t> viszont a </a:t>
            </a:r>
            <a:r>
              <a:rPr lang="hu-HU" b="1" dirty="0">
                <a:solidFill>
                  <a:schemeClr val="bg1"/>
                </a:solidFill>
              </a:rPr>
              <a:t>kibányászott javakért a király </a:t>
            </a:r>
            <a:r>
              <a:rPr lang="hu-HU" b="1" dirty="0" err="1">
                <a:solidFill>
                  <a:schemeClr val="bg1"/>
                </a:solidFill>
              </a:rPr>
              <a:t>urburát</a:t>
            </a:r>
            <a:r>
              <a:rPr lang="hu-HU" b="1" dirty="0">
                <a:solidFill>
                  <a:schemeClr val="bg1"/>
                </a:solidFill>
              </a:rPr>
              <a:t> fizetett a földesuraknak.</a:t>
            </a:r>
            <a:r>
              <a:rPr lang="hu-HU" dirty="0">
                <a:solidFill>
                  <a:schemeClr val="bg1"/>
                </a:solidFill>
              </a:rPr>
              <a:t> Ez egy </a:t>
            </a:r>
            <a:r>
              <a:rPr lang="hu-HU" b="1" dirty="0">
                <a:solidFill>
                  <a:schemeClr val="bg1"/>
                </a:solidFill>
              </a:rPr>
              <a:t>óriási fellendülést hozott</a:t>
            </a:r>
            <a:r>
              <a:rPr lang="hu-HU" dirty="0">
                <a:solidFill>
                  <a:schemeClr val="bg1"/>
                </a:solidFill>
              </a:rPr>
              <a:t> az ország bányászatának és évi 2000kg aranyat és 1000kg ezüstöt bányásztak ki.</a:t>
            </a:r>
          </a:p>
        </p:txBody>
      </p:sp>
      <p:pic>
        <p:nvPicPr>
          <p:cNvPr id="3074" name="Picture 2" descr="9.7.4 Az Anjouk kora - DigiTöri">
            <a:extLst>
              <a:ext uri="{FF2B5EF4-FFF2-40B4-BE49-F238E27FC236}">
                <a16:creationId xmlns:a16="http://schemas.microsoft.com/office/drawing/2014/main" id="{92113A4E-4B82-4430-9118-6678148C2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35" y="3670916"/>
            <a:ext cx="2947061" cy="309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any, ezüst, réz - Történettudományi Intézet">
            <a:extLst>
              <a:ext uri="{FF2B5EF4-FFF2-40B4-BE49-F238E27FC236}">
                <a16:creationId xmlns:a16="http://schemas.microsoft.com/office/drawing/2014/main" id="{FB05CFDE-0B7C-448D-AC90-A8C9D7C0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37879"/>
            <a:ext cx="6096001" cy="40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68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689" y="1953088"/>
            <a:ext cx="3545781" cy="539318"/>
          </a:xfrm>
        </p:spPr>
        <p:txBody>
          <a:bodyPr/>
          <a:lstStyle/>
          <a:p>
            <a:r>
              <a:rPr lang="hu-HU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 pénz kibocsájtása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114" y="2643327"/>
            <a:ext cx="5592932" cy="1786631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kereskedelem fellendítése érdekében </a:t>
            </a:r>
            <a:r>
              <a:rPr lang="hu-HU" b="1" dirty="0">
                <a:solidFill>
                  <a:schemeClr val="bg1"/>
                </a:solidFill>
              </a:rPr>
              <a:t>aranyforintot és ezüstdénárt veretett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b="1" dirty="0">
                <a:solidFill>
                  <a:schemeClr val="bg1"/>
                </a:solidFill>
              </a:rPr>
              <a:t>aminek nemesfémtartalma magas volt</a:t>
            </a:r>
            <a:r>
              <a:rPr lang="hu-HU" dirty="0">
                <a:solidFill>
                  <a:schemeClr val="bg1"/>
                </a:solidFill>
              </a:rPr>
              <a:t> (1 forint =&gt; 18 dénár). Ezzel a király </a:t>
            </a:r>
            <a:r>
              <a:rPr lang="hu-HU" b="1" dirty="0">
                <a:solidFill>
                  <a:schemeClr val="bg1"/>
                </a:solidFill>
              </a:rPr>
              <a:t>megszűntette a pénzrontást</a:t>
            </a:r>
            <a:r>
              <a:rPr lang="hu-HU" dirty="0">
                <a:solidFill>
                  <a:schemeClr val="bg1"/>
                </a:solidFill>
              </a:rPr>
              <a:t>, ráadásul a külföldi kereskedők is szívesen elfogadták a magyar pénzt mivel más országokban is tudtak vele fizetni a magas nemesfémtartalma miatt.</a:t>
            </a:r>
          </a:p>
        </p:txBody>
      </p:sp>
      <p:pic>
        <p:nvPicPr>
          <p:cNvPr id="4098" name="Picture 2" descr="A hónap pénze 2013. szeptember- Károly Róbert aranyforint | Numismatics  Hungary | numizmatika.hu">
            <a:extLst>
              <a:ext uri="{FF2B5EF4-FFF2-40B4-BE49-F238E27FC236}">
                <a16:creationId xmlns:a16="http://schemas.microsoft.com/office/drawing/2014/main" id="{8E3CEDEA-2592-4EF6-B44D-06454F7D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00" y="690424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hónap pénze: Károly Róbert denár | Numismatics Hungary | numizmatika.hu">
            <a:extLst>
              <a:ext uri="{FF2B5EF4-FFF2-40B4-BE49-F238E27FC236}">
                <a16:creationId xmlns:a16="http://schemas.microsoft.com/office/drawing/2014/main" id="{BDEDF8FD-21A4-4262-B3DE-9C60DB1DF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00" y="3729176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E981594-35D6-40FA-8A21-4A9BD920EA37}"/>
              </a:ext>
            </a:extLst>
          </p:cNvPr>
          <p:cNvSpPr txBox="1"/>
          <p:nvPr/>
        </p:nvSpPr>
        <p:spPr>
          <a:xfrm>
            <a:off x="8444109" y="3031093"/>
            <a:ext cx="12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Aranyforint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598B223-EC76-473E-AB64-5BEC8DED19BD}"/>
              </a:ext>
            </a:extLst>
          </p:cNvPr>
          <p:cNvSpPr txBox="1"/>
          <p:nvPr/>
        </p:nvSpPr>
        <p:spPr>
          <a:xfrm>
            <a:off x="8521842" y="6167576"/>
            <a:ext cx="12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Ezüstdénár</a:t>
            </a:r>
          </a:p>
        </p:txBody>
      </p:sp>
    </p:spTree>
    <p:extLst>
      <p:ext uri="{BB962C8B-B14F-4D97-AF65-F5344CB8AC3E}">
        <p14:creationId xmlns:p14="http://schemas.microsoft.com/office/powerpoint/2010/main" val="314544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848" y="727969"/>
            <a:ext cx="1645960" cy="583706"/>
          </a:xfrm>
        </p:spPr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Kapuadó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16" y="1569128"/>
            <a:ext cx="4772025" cy="925497"/>
          </a:xfrm>
        </p:spPr>
        <p:txBody>
          <a:bodyPr/>
          <a:lstStyle/>
          <a:p>
            <a:r>
              <a:rPr lang="hu-HU" dirty="0"/>
              <a:t>Egy újonnan megjelent adóforma a kapuadó, amit </a:t>
            </a:r>
            <a:r>
              <a:rPr lang="hu-HU" b="1" dirty="0"/>
              <a:t>évente 1 aranyforint volt</a:t>
            </a:r>
            <a:r>
              <a:rPr lang="hu-HU" dirty="0"/>
              <a:t>. Ezt </a:t>
            </a:r>
            <a:r>
              <a:rPr lang="hu-HU" b="1" dirty="0"/>
              <a:t>minden olyan kapu után kellett fizetni, amin egy megrakott szénásszekér átfért</a:t>
            </a:r>
            <a:r>
              <a:rPr lang="hu-HU" dirty="0"/>
              <a:t>.</a:t>
            </a:r>
          </a:p>
        </p:txBody>
      </p:sp>
      <p:pic>
        <p:nvPicPr>
          <p:cNvPr id="5122" name="Picture 2" descr="Kárpátutak: Erdély: Székelykapuk 2. - Küküllőkeményfalvától Szentegyházáig">
            <a:extLst>
              <a:ext uri="{FF2B5EF4-FFF2-40B4-BE49-F238E27FC236}">
                <a16:creationId xmlns:a16="http://schemas.microsoft.com/office/drawing/2014/main" id="{0AD34D28-9B2C-42AF-BD3A-D114B95F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06" y="2752078"/>
            <a:ext cx="5001087" cy="375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eák Csaba :: Szénás szekér :: Magyar Képzőművészeti Galéria">
            <a:extLst>
              <a:ext uri="{FF2B5EF4-FFF2-40B4-BE49-F238E27FC236}">
                <a16:creationId xmlns:a16="http://schemas.microsoft.com/office/drawing/2014/main" id="{BFDEFDF0-D1CE-4C50-A236-8537897A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52" y="2191546"/>
            <a:ext cx="5794159" cy="381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z első magyar aranyforint - Issuu">
            <a:extLst>
              <a:ext uri="{FF2B5EF4-FFF2-40B4-BE49-F238E27FC236}">
                <a16:creationId xmlns:a16="http://schemas.microsoft.com/office/drawing/2014/main" id="{35CF0F91-DB13-484D-A01E-FB6899E8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721" y="146165"/>
            <a:ext cx="1740023" cy="174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412" y="781234"/>
            <a:ext cx="2480461" cy="512685"/>
          </a:xfrm>
        </p:spPr>
        <p:txBody>
          <a:bodyPr>
            <a:normAutofit fontScale="90000"/>
          </a:bodyPr>
          <a:lstStyle/>
          <a:p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Harmincadvám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629" y="1293919"/>
            <a:ext cx="4772025" cy="1371600"/>
          </a:xfrm>
        </p:spPr>
        <p:txBody>
          <a:bodyPr/>
          <a:lstStyle/>
          <a:p>
            <a:r>
              <a:rPr lang="hu-HU" dirty="0"/>
              <a:t>Ezt a vámot az </a:t>
            </a:r>
            <a:r>
              <a:rPr lang="hu-HU" b="1" dirty="0"/>
              <a:t>országba belépő kereskedőknek </a:t>
            </a:r>
            <a:r>
              <a:rPr lang="hu-HU" dirty="0"/>
              <a:t>kellett fizetnie és ez az </a:t>
            </a:r>
            <a:r>
              <a:rPr lang="hu-HU" b="1" dirty="0"/>
              <a:t>összeg a teljes portékájuk 1/30-ad részét tette ki</a:t>
            </a:r>
            <a:r>
              <a:rPr lang="hu-HU" dirty="0"/>
              <a:t>. Erre az adóra azért is volt szükség, hogy </a:t>
            </a:r>
            <a:r>
              <a:rPr lang="hu-HU" b="1" dirty="0"/>
              <a:t>megvédjék a magyar árukat</a:t>
            </a:r>
            <a:r>
              <a:rPr lang="hu-HU" dirty="0"/>
              <a:t> a külföldről behozott árukkal szemben.</a:t>
            </a:r>
          </a:p>
        </p:txBody>
      </p:sp>
      <p:pic>
        <p:nvPicPr>
          <p:cNvPr id="6146" name="Picture 2" descr="magyar6.png">
            <a:extLst>
              <a:ext uri="{FF2B5EF4-FFF2-40B4-BE49-F238E27FC236}">
                <a16:creationId xmlns:a16="http://schemas.microsoft.com/office/drawing/2014/main" id="{C91AF3CB-4551-48DA-AB03-F9895CA33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12" y="2207913"/>
            <a:ext cx="6171183" cy="45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21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087" y="594803"/>
            <a:ext cx="2196375" cy="690239"/>
          </a:xfrm>
        </p:spPr>
        <p:txBody>
          <a:bodyPr>
            <a:normAutofit/>
          </a:bodyPr>
          <a:lstStyle/>
          <a:p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Külpolitikája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zöveg helye 3">
            <a:extLst>
              <a:ext uri="{FF2B5EF4-FFF2-40B4-BE49-F238E27FC236}">
                <a16:creationId xmlns:a16="http://schemas.microsoft.com/office/drawing/2014/main" id="{D6BC8652-F891-4C71-BFD1-8B47C42794EB}"/>
              </a:ext>
            </a:extLst>
          </p:cNvPr>
          <p:cNvSpPr txBox="1">
            <a:spLocks/>
          </p:cNvSpPr>
          <p:nvPr/>
        </p:nvSpPr>
        <p:spPr>
          <a:xfrm>
            <a:off x="0" y="1285043"/>
            <a:ext cx="6019060" cy="214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1335-ben</a:t>
            </a:r>
            <a:r>
              <a:rPr lang="hu-HU" dirty="0"/>
              <a:t> Károly Róbert találkozóra hívta</a:t>
            </a:r>
            <a:r>
              <a:rPr lang="hu-HU" b="1" dirty="0"/>
              <a:t> Visegrádra tárgyalni a lengyel és cseh királyt</a:t>
            </a:r>
            <a:r>
              <a:rPr lang="hu-HU" dirty="0"/>
              <a:t>. Itt a három ország egy </a:t>
            </a:r>
            <a:r>
              <a:rPr lang="hu-HU" b="1" dirty="0"/>
              <a:t>gazdasági szövetségben egyezett meg</a:t>
            </a:r>
            <a:r>
              <a:rPr lang="hu-HU" dirty="0"/>
              <a:t>. A három király megegyezett egy </a:t>
            </a:r>
            <a:r>
              <a:rPr lang="hu-HU" b="1" dirty="0"/>
              <a:t>Bécset elkerülő kereskedelmi útvonal létrehozásában</a:t>
            </a:r>
            <a:r>
              <a:rPr lang="hu-HU" dirty="0"/>
              <a:t>. Erre azért volt szükség, mivel Bécsnek árumegállító joga volt, amit azt jelentette, hogy a külföldi kereskedőknek kötelező volt az árujukat eladásra kitenni, viszont az </a:t>
            </a:r>
            <a:r>
              <a:rPr lang="hu-HU" dirty="0">
                <a:solidFill>
                  <a:schemeClr val="bg1"/>
                </a:solidFill>
              </a:rPr>
              <a:t>árat már a város szabta meg. Így a kereskedők jóval kisebb profithoz jutottak mintha más országban árulták volna termékeiket.</a:t>
            </a:r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B26A5F9E-22E1-4497-9D70-DBD2CB53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133079"/>
            <a:ext cx="5832628" cy="83524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Emellett Károly Róbert abban is </a:t>
            </a:r>
            <a:r>
              <a:rPr lang="hu-HU" b="1" dirty="0">
                <a:solidFill>
                  <a:schemeClr val="bg1"/>
                </a:solidFill>
              </a:rPr>
              <a:t>megegyezett a lengyel királlyal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b="1" dirty="0">
                <a:solidFill>
                  <a:schemeClr val="bg1"/>
                </a:solidFill>
              </a:rPr>
              <a:t>ha nem születik fiú utódja akkor Károly Róbert fiáé Lajosé lesz a lengyel trón is.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7170" name="Picture 2" descr="Három király Visegrádon 1335-ben - Minálunk">
            <a:extLst>
              <a:ext uri="{FF2B5EF4-FFF2-40B4-BE49-F238E27FC236}">
                <a16:creationId xmlns:a16="http://schemas.microsoft.com/office/drawing/2014/main" id="{A90521AA-DCE6-4826-BFD8-C7868B93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0427"/>
            <a:ext cx="5916278" cy="401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EGELEVENEDIK A VISEGRÁDI KIRÁLY- TALÁLKOZÓ">
            <a:extLst>
              <a:ext uri="{FF2B5EF4-FFF2-40B4-BE49-F238E27FC236}">
                <a16:creationId xmlns:a16="http://schemas.microsoft.com/office/drawing/2014/main" id="{383B8E63-B420-478B-8AC1-E70ED325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30" y="3972758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7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1BEE2-0B67-44E6-9C0E-FB5FDD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2" y="678294"/>
            <a:ext cx="4101483" cy="548196"/>
          </a:xfrm>
        </p:spPr>
        <p:txBody>
          <a:bodyPr/>
          <a:lstStyle/>
          <a:p>
            <a:r>
              <a:rPr lang="hu-HU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magyar városok fajtái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6B03CC-55C4-4920-ACDD-B75BFB3D0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524" y="1387659"/>
            <a:ext cx="5104660" cy="4338438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b="1" i="1" dirty="0"/>
              <a:t>szabad királyi várok </a:t>
            </a:r>
            <a:r>
              <a:rPr lang="hu-HU" dirty="0"/>
              <a:t>a király kötelékébe tartoztak és </a:t>
            </a:r>
            <a:r>
              <a:rPr lang="hu-HU" b="1" dirty="0"/>
              <a:t>függetlenek voltak</a:t>
            </a:r>
            <a:r>
              <a:rPr lang="hu-HU" dirty="0"/>
              <a:t> minden mástól. Az ilyen településeknek </a:t>
            </a:r>
            <a:r>
              <a:rPr lang="hu-HU" b="1" dirty="0"/>
              <a:t>városfallal volt joguk körbevenni magukat</a:t>
            </a:r>
            <a:r>
              <a:rPr lang="hu-HU" dirty="0"/>
              <a:t>, évente egyszer </a:t>
            </a:r>
            <a:r>
              <a:rPr lang="hu-HU" b="1" dirty="0"/>
              <a:t>adóztak a királynak</a:t>
            </a:r>
            <a:r>
              <a:rPr lang="hu-HU" dirty="0"/>
              <a:t>, </a:t>
            </a:r>
            <a:r>
              <a:rPr lang="hu-HU" b="1" dirty="0"/>
              <a:t>lakosai polgárok voltak</a:t>
            </a:r>
            <a:r>
              <a:rPr lang="hu-HU" dirty="0"/>
              <a:t> és rendelkeztek vásártartási joggal is.</a:t>
            </a:r>
          </a:p>
          <a:p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b="1" i="1" dirty="0">
                <a:solidFill>
                  <a:schemeClr val="bg1"/>
                </a:solidFill>
              </a:rPr>
              <a:t>mezőváros</a:t>
            </a:r>
            <a:r>
              <a:rPr lang="hu-HU" dirty="0">
                <a:solidFill>
                  <a:schemeClr val="bg1"/>
                </a:solidFill>
              </a:rPr>
              <a:t> a </a:t>
            </a:r>
            <a:r>
              <a:rPr lang="hu-HU" b="1" dirty="0">
                <a:solidFill>
                  <a:schemeClr val="bg1"/>
                </a:solidFill>
              </a:rPr>
              <a:t>földesurak által kiváltságokkal felruházott település</a:t>
            </a:r>
            <a:r>
              <a:rPr lang="hu-HU" dirty="0">
                <a:solidFill>
                  <a:schemeClr val="bg1"/>
                </a:solidFill>
              </a:rPr>
              <a:t> volt. Ezek a kiváltságok településeként eltérők voltak. A legfontosabb joguk azonban a </a:t>
            </a:r>
            <a:r>
              <a:rPr lang="hu-HU" b="1" dirty="0">
                <a:solidFill>
                  <a:schemeClr val="bg1"/>
                </a:solidFill>
              </a:rPr>
              <a:t>vásártartási jog </a:t>
            </a:r>
            <a:r>
              <a:rPr lang="hu-HU" dirty="0">
                <a:solidFill>
                  <a:schemeClr val="bg1"/>
                </a:solidFill>
              </a:rPr>
              <a:t>volt. Viszont </a:t>
            </a:r>
            <a:r>
              <a:rPr lang="hu-HU" b="1" dirty="0">
                <a:solidFill>
                  <a:schemeClr val="bg1"/>
                </a:solidFill>
              </a:rPr>
              <a:t>városfalak építéséére már nem volt joguk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/>
              <a:t>A robbanás szerűén megnőtt bányászat miatt új bányászok betelepítésére is volt szükség. Végül a szabad királyi városokhoz hasonló </a:t>
            </a:r>
            <a:r>
              <a:rPr lang="hu-HU" b="1" i="1" dirty="0"/>
              <a:t>bányavárosok</a:t>
            </a:r>
            <a:r>
              <a:rPr lang="hu-HU" dirty="0"/>
              <a:t> is létrejöttek Magyarországon, amik hasonló jogokat is kaptak. Ezeket a településeket főleg a bányászattal foglalkozók lakták.</a:t>
            </a:r>
          </a:p>
        </p:txBody>
      </p:sp>
      <p:pic>
        <p:nvPicPr>
          <p:cNvPr id="8194" name="Picture 2" descr="Betekintés a középkori városokat formáló hatalmi harcokba – A király a  városokat nem a pénzük, hanem a támogatásuk miatt tartotta fontosnak -  Összkép">
            <a:extLst>
              <a:ext uri="{FF2B5EF4-FFF2-40B4-BE49-F238E27FC236}">
                <a16:creationId xmlns:a16="http://schemas.microsoft.com/office/drawing/2014/main" id="{0E035D88-320A-4E17-8771-1FF1FD0C0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76" y="1226490"/>
            <a:ext cx="6177424" cy="438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5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492</Words>
  <Application>Microsoft Office PowerPoint</Application>
  <PresentationFormat>Szélesvásznú</PresentationFormat>
  <Paragraphs>24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Károly Róbert gazdasági reformjai.  A magyar városfejlődés korai szakasza.</vt:lpstr>
      <vt:lpstr>Belpolitika</vt:lpstr>
      <vt:lpstr>Urbura (bányabér)</vt:lpstr>
      <vt:lpstr>Új pénz kibocsájtása</vt:lpstr>
      <vt:lpstr>Kapuadó</vt:lpstr>
      <vt:lpstr>Harmincadvám</vt:lpstr>
      <vt:lpstr>Külpolitikája</vt:lpstr>
      <vt:lpstr>A magyar városok fajtái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64</cp:revision>
  <dcterms:created xsi:type="dcterms:W3CDTF">2024-03-06T09:08:16Z</dcterms:created>
  <dcterms:modified xsi:type="dcterms:W3CDTF">2024-03-07T10:33:08Z</dcterms:modified>
</cp:coreProperties>
</file>