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3" r:id="rId4"/>
    <p:sldId id="259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E909F-2ECD-4269-8D25-83E1598236A0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D540A-186D-485C-9F39-B840757E5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0369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D540A-186D-485C-9F39-B840757E57F9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03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DEED9F-971E-48E2-B5DF-B841C0C3C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6DE54A0-E2F9-492E-BEF8-91D31A3B8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974EDD-3C60-4322-98C2-48743F5E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0F9-38EF-4433-B09D-10B9474889DA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C21606-12BC-4F9B-888D-A0D17403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32F27D-083A-47C6-8CFC-5911A1EA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BA09-634A-4081-A3BD-D167C31B9F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959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27A53C-79D3-4CD5-8EF4-21EB3DA2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B48B9D2-49FB-4768-BEB8-8F45F8FC1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C3FE9A-09AC-409A-91D1-058C8462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AB62-28FC-408A-8011-CD411D73238F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5298328-9663-4696-A526-1BEC2E50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B09D330-E137-46BB-9667-1841C038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BA09-634A-4081-A3BD-D167C31B9F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697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FC1EC91-8C71-4056-A4A4-FAFD529A9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32CFB8E-4103-4B2E-B53C-A58AE9266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2FBB886-5147-431B-AE82-27A48C60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6D37-E44C-40C6-8088-0157AAAF5449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2CD2424-087F-4765-8DD8-B1C503BD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C1D744-2B14-4F47-A669-E9B0D1AD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BA09-634A-4081-A3BD-D167C31B9F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529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45FEB6-9A9F-40A7-95CB-B566E57A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AEAA71-BA5A-46B1-8E7A-5EBB349C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4955F12-3E6B-4B1F-9035-3346EF33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296F-EC53-4055-8A8C-FAC5E212AEB6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6621F7-E2F5-4716-A2CB-D722D712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5E516C-22A8-42A2-BE57-045073AE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BA09-634A-4081-A3BD-D167C31B9F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009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4EACE3-B94B-42A3-83D6-0651A7033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85A06D-2445-46B3-8304-CA9F7C9B6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52A87A-5BB5-4668-9CE3-D230F4DD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A55D-35F7-4B79-9E17-EE7BFE59048B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1B311B-3AA3-4F89-BE08-C68650E0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E2EB1A-6B09-414B-A6E5-23EC7ECD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BA09-634A-4081-A3BD-D167C31B9F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497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633343-5308-4C79-8CE3-166A3C3E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61AB77-77B8-4E12-9A9F-EFE55C440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4AC2C0D-9874-49E4-87A1-CA9AF5397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12841BC-3017-4D3F-A323-CE4BCE3C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0285-8A74-42FD-AEAA-F913E97C3EE3}" type="datetime1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A3FBB8A-729C-4C9E-99A8-3773C069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81E96D6-215D-4468-9AFF-D35288AF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BA09-634A-4081-A3BD-D167C31B9F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915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21BB30-8E8B-4D0D-8691-D28DB4AA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3DF11B5-2C87-4B1C-AD60-1348EFC1A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FB26932-5284-47D9-9128-449D10C7C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C4780B2-4B84-442C-AA54-6AE7DE624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332B0C9-008B-4650-B7DB-D1D29C6FB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A2F7A1F-C248-4A59-8FB6-C07E85C3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2310-E797-414A-BFBD-FC3BD04012CF}" type="datetime1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8AC497C-318E-4B9A-BDD3-9D574AA8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50D9C54-BE1E-4BA5-A555-2BCFCE94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BA09-634A-4081-A3BD-D167C31B9F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036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57C116-B514-4ECD-B91C-02C5A966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D0AE4F2-7BFC-4EA2-B9F4-EA5FE190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1A2B-603B-4868-B263-8C8C0B1575D6}" type="datetime1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C0CB532-3E70-4753-918A-4C0597F0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4985CDB-1A29-495D-B90C-159A2B44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BA09-634A-4081-A3BD-D167C31B9F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512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FDF2441-4FD1-4ECB-BA9C-36B2C07A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A960-3E31-44C6-B700-ED599C848603}" type="datetime1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13B74C7-5401-468A-B92B-27157828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A4038F5-1CEB-440C-8F99-16147F1F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BA09-634A-4081-A3BD-D167C31B9F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364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CF46D-6663-4378-9B9E-2FADE726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D68B45-F6E6-44B7-B814-33A74953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3223315-54E0-4FE2-B69B-483773FF4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269F56A-CB83-42AC-B9A2-AEF912F9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FD9F-EE3C-4117-9104-574DBDC74EFA}" type="datetime1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199558E-13E7-40E6-937F-EA735DB5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FBF568D-E7D3-4F05-B6B8-7C25DC63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BA09-634A-4081-A3BD-D167C31B9F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0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CB5F8F-D5FB-4572-B316-DC9539B74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5798729-BF37-4C9F-88A6-455A42D05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E66B780-C192-4F57-B4F0-DDEF4766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2E9038B-8760-4469-A885-F4BC3C36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A2D-F8FE-4E20-A1D3-398289A440ED}" type="datetime1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40EC32A-B227-4EE5-A252-666146DF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623E2AB-62CD-42AA-8BAE-F89348B1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BA09-634A-4081-A3BD-D167C31B9F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068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C5F0DF6-C63C-430F-933A-B0257AC3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4EAC4C2-BC08-4BC2-827F-26C9A39FF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2C9725-6FDB-4422-B123-BA6B6063D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A05A3-DC48-4A91-937F-74A80DC88DC6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58BD2D-859F-4CE1-8189-78616C444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1CD2909-73DD-4AE7-BBFD-83DA55EB2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BBA09-634A-4081-A3BD-D167C31B9F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175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DDCF54-C84E-484E-B72B-4D8D68BFD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Az egyes keleti civilizációk vallási és kulturális jellemzőinek azonosítása.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0AEB9A6-46D3-46BA-9022-3EC0A4932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EBC4573-E21E-4B35-8E10-D2C19945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207196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5B71DE-D288-4812-81FA-488505D4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Mezopotámia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320372-0B28-4B6E-B8D2-753F6EFC8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Az első civilizációk Mezopotámiaban alakultak ki, a </a:t>
            </a:r>
            <a:r>
              <a:rPr lang="hu-HU" b="1" dirty="0"/>
              <a:t>Tigris és az Eufrátesz közötti</a:t>
            </a:r>
            <a:r>
              <a:rPr lang="hu-HU" dirty="0"/>
              <a:t> vidéken. A terület legjelentősebb lakói a </a:t>
            </a:r>
            <a:r>
              <a:rPr lang="hu-HU" b="1" dirty="0"/>
              <a:t>sumérok</a:t>
            </a:r>
            <a:r>
              <a:rPr lang="hu-HU" dirty="0"/>
              <a:t> voltak, akik az </a:t>
            </a:r>
            <a:r>
              <a:rPr lang="hu-HU" b="1" i="1" dirty="0"/>
              <a:t>öntözéses földművelés</a:t>
            </a:r>
            <a:r>
              <a:rPr lang="hu-HU" dirty="0"/>
              <a:t> segítségével tették élhetővé a tájat. A sumérok nagy városokat építettek, amik, egymástól elkülönülve működtek, saját vezetőkkel, ezért a </a:t>
            </a:r>
            <a:r>
              <a:rPr lang="hu-HU" b="1" i="1" dirty="0"/>
              <a:t>városállam</a:t>
            </a:r>
            <a:r>
              <a:rPr lang="hu-HU" dirty="0"/>
              <a:t> nevet kapták. A városokat jellemzően fallal vették körül, a városfalon belül találhatóak voltak a templomok, lakóházak és paloták.</a:t>
            </a:r>
          </a:p>
          <a:p>
            <a:r>
              <a:rPr lang="hu-HU" dirty="0"/>
              <a:t>Mezopotámiaban rengetek ékírásos agyagtábla maradt fenn, ezeket a tudásuk rögzítésére, hivatali dokumentációra és sok egyébre használták. A legjelentősebb írásos emlék </a:t>
            </a:r>
            <a:r>
              <a:rPr lang="hu-HU" b="1" dirty="0"/>
              <a:t>Hammurápi törvénykönyve</a:t>
            </a:r>
            <a:r>
              <a:rPr lang="hu-HU" dirty="0"/>
              <a:t>, ami szigorú „szemet szemért, fogat fogért” elvűek voltak. Emellett a tudományoknak is nagy jelentősége volt az életükben, fejlett csillagászattal és matematikával rendelkeztek.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A386E2A-8FA0-45FE-9C80-62C83482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310416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73EFC78-821D-436A-B6D9-C54E36B3F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168" y="0"/>
            <a:ext cx="6339663" cy="583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05CE8E9-3D84-4C6B-8E04-392527E69410}"/>
              </a:ext>
            </a:extLst>
          </p:cNvPr>
          <p:cNvSpPr txBox="1"/>
          <p:nvPr/>
        </p:nvSpPr>
        <p:spPr>
          <a:xfrm>
            <a:off x="5343246" y="5918730"/>
            <a:ext cx="150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Mezopotámia</a:t>
            </a:r>
            <a:endParaRPr lang="hu-HU" dirty="0"/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C325012A-E61F-40ED-8934-956D44E4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381903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3739ED-4B6A-4988-90F8-E081F17D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00350" cy="433865"/>
          </a:xfrm>
        </p:spPr>
        <p:txBody>
          <a:bodyPr>
            <a:normAutofit fontScale="90000"/>
          </a:bodyPr>
          <a:lstStyle/>
          <a:p>
            <a:r>
              <a:rPr lang="hu-HU" i="1" u="sng" dirty="0"/>
              <a:t>Egyiptom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157F7E-90A7-4081-ABC7-00940ACDA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43000"/>
            <a:ext cx="6766806" cy="6316461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Az egyiptomi társadalom létrejötte a </a:t>
            </a:r>
            <a:r>
              <a:rPr lang="hu-HU" b="1" dirty="0"/>
              <a:t>Nílus áradásának</a:t>
            </a:r>
            <a:r>
              <a:rPr lang="hu-HU" dirty="0"/>
              <a:t> kihasználásában rejlett. Ugyanis az áradás után a partmenti területeket vastag, tápanyagban gazdag </a:t>
            </a:r>
            <a:r>
              <a:rPr lang="hu-HU" b="1" dirty="0"/>
              <a:t>iszapréteg</a:t>
            </a:r>
            <a:r>
              <a:rPr lang="hu-HU" dirty="0"/>
              <a:t> lepte el, ami alkalmas volt a földművelésre. Ezen felül a földművelést még öntözéssel, csatornákkal, és gátakkal is hatékonyabbá tették.</a:t>
            </a:r>
          </a:p>
          <a:p>
            <a:r>
              <a:rPr lang="hu-HU" dirty="0"/>
              <a:t>Az egyiptomi társadalom élén a király, más nevén a </a:t>
            </a:r>
            <a:r>
              <a:rPr lang="hu-HU" b="1" dirty="0"/>
              <a:t>fáraó</a:t>
            </a:r>
            <a:r>
              <a:rPr lang="hu-HU" dirty="0"/>
              <a:t> állott. Alatta jöttek a </a:t>
            </a:r>
            <a:r>
              <a:rPr lang="hu-HU" b="1" dirty="0"/>
              <a:t>papok</a:t>
            </a:r>
            <a:r>
              <a:rPr lang="hu-HU" dirty="0"/>
              <a:t>, </a:t>
            </a:r>
            <a:r>
              <a:rPr lang="hu-HU" b="1" dirty="0"/>
              <a:t>írnokok</a:t>
            </a:r>
            <a:r>
              <a:rPr lang="hu-HU" dirty="0"/>
              <a:t>, </a:t>
            </a:r>
            <a:r>
              <a:rPr lang="hu-HU" b="1" dirty="0"/>
              <a:t>közemberek</a:t>
            </a:r>
            <a:r>
              <a:rPr lang="hu-HU" dirty="0"/>
              <a:t> és </a:t>
            </a:r>
            <a:r>
              <a:rPr lang="hu-HU" b="1" dirty="0"/>
              <a:t>rabszolgák</a:t>
            </a:r>
            <a:r>
              <a:rPr lang="hu-HU" dirty="0"/>
              <a:t> rétege. Az írnokoknak fontos feladatai voltak, ők jegyzeték az adókat, a birodalom történéseit stb. Ezeket a munkákat főleg papiruszra végezték és az úgynevezett </a:t>
            </a:r>
            <a:r>
              <a:rPr lang="hu-HU" b="1" dirty="0"/>
              <a:t>hieroglifa írást</a:t>
            </a:r>
            <a:r>
              <a:rPr lang="hu-HU" dirty="0"/>
              <a:t> használták.</a:t>
            </a:r>
          </a:p>
          <a:p>
            <a:r>
              <a:rPr lang="hu-HU" dirty="0"/>
              <a:t>Egyiptomban emellett jelentős volt a kultúra. Vallásukat tekintve </a:t>
            </a:r>
            <a:r>
              <a:rPr lang="hu-HU" b="1" dirty="0"/>
              <a:t>többistenhitűek</a:t>
            </a:r>
            <a:r>
              <a:rPr lang="hu-HU" dirty="0"/>
              <a:t> voltak, isteneiket ember testtel és állat fejjel ábrázolták. Abban hittek, hogy a </a:t>
            </a:r>
            <a:r>
              <a:rPr lang="hu-HU" b="1" dirty="0"/>
              <a:t>halálkor az ember lelke kétfelé válik</a:t>
            </a:r>
            <a:r>
              <a:rPr lang="hu-HU" dirty="0"/>
              <a:t>, az egyik a túlvilágra kerül, a másik meg a testtel maradt. Emiatt a hitük miatt alakult ki a </a:t>
            </a:r>
            <a:r>
              <a:rPr lang="hu-HU" b="1" dirty="0"/>
              <a:t>balzsamozás</a:t>
            </a:r>
            <a:r>
              <a:rPr lang="hu-HU" dirty="0"/>
              <a:t> folyamata és alakultak ki később a </a:t>
            </a:r>
            <a:r>
              <a:rPr lang="hu-HU" b="1" dirty="0"/>
              <a:t>múmiák</a:t>
            </a:r>
            <a:r>
              <a:rPr lang="hu-HU" dirty="0"/>
              <a:t>. Emellett nagy jelentősége volt az életükben a tudományoknak, építészetnek és egyéb művészeteknek.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3074" name="Picture 2" descr="A halottak könyve: Egyiptomi hieroglifa a 22. dinasztia papiruszán. Kr.e.  9. század. Torino, Egyiptomi Múzeum.">
            <a:extLst>
              <a:ext uri="{FF2B5EF4-FFF2-40B4-BE49-F238E27FC236}">
                <a16:creationId xmlns:a16="http://schemas.microsoft.com/office/drawing/2014/main" id="{2B409975-E8E0-4B65-81DA-38275C336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660" y="2933700"/>
            <a:ext cx="4159346" cy="243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6F9BD08-94B2-495E-AE74-23637314F812}"/>
              </a:ext>
            </a:extLst>
          </p:cNvPr>
          <p:cNvSpPr txBox="1"/>
          <p:nvPr/>
        </p:nvSpPr>
        <p:spPr>
          <a:xfrm>
            <a:off x="8198661" y="5469493"/>
            <a:ext cx="280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Hieroglifák egy papiruszon</a:t>
            </a:r>
          </a:p>
        </p:txBody>
      </p:sp>
      <p:pic>
        <p:nvPicPr>
          <p:cNvPr id="3078" name="Picture 6" descr="Istenek és istennők - ókori egyiptom">
            <a:extLst>
              <a:ext uri="{FF2B5EF4-FFF2-40B4-BE49-F238E27FC236}">
                <a16:creationId xmlns:a16="http://schemas.microsoft.com/office/drawing/2014/main" id="{0CDBF565-D37F-4C61-9505-6526E4F8F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84" y="0"/>
            <a:ext cx="5553016" cy="208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4A9A0F1C-203F-4ED2-9A68-CFBA163A0440}"/>
              </a:ext>
            </a:extLst>
          </p:cNvPr>
          <p:cNvSpPr txBox="1"/>
          <p:nvPr/>
        </p:nvSpPr>
        <p:spPr>
          <a:xfrm>
            <a:off x="8562975" y="2194442"/>
            <a:ext cx="28479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Egyiptomi Istenek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C862B30-1AAE-4EA6-BD0A-C884A128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415155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Ókori Egyiptom (Egyiptom)">
            <a:extLst>
              <a:ext uri="{FF2B5EF4-FFF2-40B4-BE49-F238E27FC236}">
                <a16:creationId xmlns:a16="http://schemas.microsoft.com/office/drawing/2014/main" id="{DDF03EDF-1D51-4878-850B-4CE3AB863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93" y="0"/>
            <a:ext cx="6323414" cy="583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3DDB6B4F-B8C6-4B8C-9254-842E2B171AE3}"/>
              </a:ext>
            </a:extLst>
          </p:cNvPr>
          <p:cNvSpPr txBox="1"/>
          <p:nvPr/>
        </p:nvSpPr>
        <p:spPr>
          <a:xfrm>
            <a:off x="4813177" y="5921406"/>
            <a:ext cx="256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Egyiptom a Nílus mentén</a:t>
            </a:r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5D5C557-FC7A-4BFB-BED2-F016C946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290851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E719DD-7117-46ED-9A02-FB5108EA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322250" cy="567030"/>
          </a:xfrm>
        </p:spPr>
        <p:txBody>
          <a:bodyPr>
            <a:normAutofit fontScale="90000"/>
          </a:bodyPr>
          <a:lstStyle/>
          <a:p>
            <a:r>
              <a:rPr lang="hu-HU" i="1" u="sng" dirty="0"/>
              <a:t>India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BC2458-48EB-4C16-9708-D2C5A7301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9" y="1145220"/>
            <a:ext cx="6232124" cy="5095782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Az </a:t>
            </a:r>
            <a:r>
              <a:rPr lang="hu-HU" b="1" dirty="0"/>
              <a:t>Indiai-félszigeten</a:t>
            </a:r>
            <a:r>
              <a:rPr lang="hu-HU" dirty="0"/>
              <a:t> főleg az Indus és Gangesz melletti területeket népesítették be, ahol öntözéses földművelést műveltek, valamint jelentős városokat építettek meg. A földműveléshez azonban nemcsak a folyókat használták, hanem az évente beköszöntő </a:t>
            </a:r>
            <a:r>
              <a:rPr lang="hu-HU" b="1" dirty="0"/>
              <a:t>monszunok</a:t>
            </a:r>
            <a:r>
              <a:rPr lang="hu-HU" dirty="0"/>
              <a:t> is. Emellett a terület társadalmára a </a:t>
            </a:r>
            <a:r>
              <a:rPr lang="hu-HU" b="1" dirty="0"/>
              <a:t>kasztrendszer</a:t>
            </a:r>
            <a:r>
              <a:rPr lang="hu-HU" dirty="0"/>
              <a:t> volt jellemző, ami születésükkor sorolta rétegekbe az embereket, az anyagiak alapján.</a:t>
            </a:r>
          </a:p>
          <a:p>
            <a:r>
              <a:rPr lang="hu-HU" dirty="0"/>
              <a:t>A </a:t>
            </a:r>
            <a:r>
              <a:rPr lang="hu-HU" dirty="0" err="1"/>
              <a:t>legrégebbi</a:t>
            </a:r>
            <a:r>
              <a:rPr lang="hu-HU" dirty="0"/>
              <a:t> indiai vallás a </a:t>
            </a:r>
            <a:r>
              <a:rPr lang="hu-HU" b="1" dirty="0"/>
              <a:t>hinduizmus</a:t>
            </a:r>
            <a:r>
              <a:rPr lang="hu-HU" dirty="0"/>
              <a:t> volt, ami egy </a:t>
            </a:r>
            <a:r>
              <a:rPr lang="hu-HU" b="1" dirty="0"/>
              <a:t>politeista (többistenhitű) </a:t>
            </a:r>
            <a:r>
              <a:rPr lang="hu-HU" dirty="0"/>
              <a:t>vallás. Legfontosabb tanítása a </a:t>
            </a:r>
            <a:r>
              <a:rPr lang="hu-HU" b="1" dirty="0"/>
              <a:t>lélekvándorlás</a:t>
            </a:r>
            <a:r>
              <a:rPr lang="hu-HU" dirty="0"/>
              <a:t>, ami azt jelenti, hogy a halálunk után egy új, megérdemelt formában születünk újjá. A másik jelentős vallás a </a:t>
            </a:r>
            <a:r>
              <a:rPr lang="hu-HU" b="1" dirty="0"/>
              <a:t>buddhizmus</a:t>
            </a:r>
            <a:r>
              <a:rPr lang="hu-HU" dirty="0"/>
              <a:t>, aminek érdekes módok nincs istene. A vallást Buddha alapította, aki azt hirdette, hogy az életünket a sóvárgás, a javak utáni vágy rontja el és a tökéletes élet érdekében az aranyközéputat kell követnünk.</a:t>
            </a:r>
          </a:p>
        </p:txBody>
      </p:sp>
      <p:pic>
        <p:nvPicPr>
          <p:cNvPr id="4098" name="Picture 2" descr="undefined">
            <a:extLst>
              <a:ext uri="{FF2B5EF4-FFF2-40B4-BE49-F238E27FC236}">
                <a16:creationId xmlns:a16="http://schemas.microsoft.com/office/drawing/2014/main" id="{30A51EFA-08CC-482E-B14D-E5933FB78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0"/>
            <a:ext cx="43719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641F8AE-FD06-4521-9134-F3EFCB1C6C7C}"/>
              </a:ext>
            </a:extLst>
          </p:cNvPr>
          <p:cNvSpPr txBox="1"/>
          <p:nvPr/>
        </p:nvSpPr>
        <p:spPr>
          <a:xfrm>
            <a:off x="8794210" y="3977198"/>
            <a:ext cx="2423604" cy="64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Indus-völgyi civilizáció</a:t>
            </a:r>
          </a:p>
          <a:p>
            <a:endParaRPr lang="hu-HU" dirty="0"/>
          </a:p>
        </p:txBody>
      </p:sp>
      <p:pic>
        <p:nvPicPr>
          <p:cNvPr id="4100" name="Picture 4" descr="undefined">
            <a:extLst>
              <a:ext uri="{FF2B5EF4-FFF2-40B4-BE49-F238E27FC236}">
                <a16:creationId xmlns:a16="http://schemas.microsoft.com/office/drawing/2014/main" id="{D342E9E1-E5F3-4B1A-AD74-B496306C1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9" y="4392968"/>
            <a:ext cx="3971925" cy="246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CB77D12-43B4-4A62-9A41-81C04440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288174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13707-E31E-438E-AFB0-1363494E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745"/>
            <a:ext cx="2606336" cy="744584"/>
          </a:xfrm>
        </p:spPr>
        <p:txBody>
          <a:bodyPr/>
          <a:lstStyle/>
          <a:p>
            <a:r>
              <a:rPr lang="hu-HU" i="1" u="sng" dirty="0"/>
              <a:t>Kína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004056-D06E-4220-8490-2D131388C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136343"/>
            <a:ext cx="6329778" cy="4882718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Kínában az </a:t>
            </a:r>
            <a:r>
              <a:rPr lang="hu-HU" b="1" dirty="0"/>
              <a:t>öntözéses és az </a:t>
            </a:r>
            <a:r>
              <a:rPr lang="hu-HU" b="1" dirty="0" err="1"/>
              <a:t>árasztásos</a:t>
            </a:r>
            <a:r>
              <a:rPr lang="hu-HU" b="1" dirty="0"/>
              <a:t> földművelésnek</a:t>
            </a:r>
            <a:r>
              <a:rPr lang="hu-HU" dirty="0"/>
              <a:t> köszönhetően lett jelentős Ázsiai állam. Így főleg gabonákat és rizst termeltek. Országuk védelme érdekében felépítették a </a:t>
            </a:r>
            <a:r>
              <a:rPr lang="hu-HU" b="1" dirty="0"/>
              <a:t>nagyfalat</a:t>
            </a:r>
            <a:r>
              <a:rPr lang="hu-HU" dirty="0"/>
              <a:t>, ami az északról jövő támadások ellen védte az országot.</a:t>
            </a:r>
          </a:p>
          <a:p>
            <a:r>
              <a:rPr lang="hu-HU" dirty="0"/>
              <a:t>Az ipar volt a legfejletteb tényező, amit az is jelez, hogy itt </a:t>
            </a:r>
            <a:r>
              <a:rPr lang="hu-HU" b="1" dirty="0"/>
              <a:t>találták fel a papírt, iránytűt és a puskaport</a:t>
            </a:r>
            <a:r>
              <a:rPr lang="hu-HU" dirty="0"/>
              <a:t> is többek között. A kínai kereskedelem fellendítését a </a:t>
            </a:r>
            <a:r>
              <a:rPr lang="hu-HU" b="1" dirty="0"/>
              <a:t>Selyemút</a:t>
            </a:r>
            <a:r>
              <a:rPr lang="hu-HU" dirty="0"/>
              <a:t> megépítése nagyban segítette. Kínában az írás először </a:t>
            </a:r>
            <a:r>
              <a:rPr lang="hu-HU" b="1" dirty="0"/>
              <a:t>madárlábírás</a:t>
            </a:r>
            <a:r>
              <a:rPr lang="hu-HU" dirty="0"/>
              <a:t> formájában jelent meg, aztán a </a:t>
            </a:r>
            <a:r>
              <a:rPr lang="hu-HU" b="1" dirty="0"/>
              <a:t>jelírás</a:t>
            </a:r>
            <a:r>
              <a:rPr lang="hu-HU" dirty="0"/>
              <a:t> váltotta fel, ahol minden szót egy jel jelez.</a:t>
            </a:r>
          </a:p>
        </p:txBody>
      </p:sp>
      <p:pic>
        <p:nvPicPr>
          <p:cNvPr id="5122" name="Picture 2" descr="Kínai nagy fal – Wikipédia">
            <a:extLst>
              <a:ext uri="{FF2B5EF4-FFF2-40B4-BE49-F238E27FC236}">
                <a16:creationId xmlns:a16="http://schemas.microsoft.com/office/drawing/2014/main" id="{8E4DF57C-C055-43D0-AE8B-134D9630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466" y="0"/>
            <a:ext cx="3444534" cy="258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7F37A543-79C6-4785-912B-2E2D29B3022A}"/>
              </a:ext>
            </a:extLst>
          </p:cNvPr>
          <p:cNvSpPr txBox="1"/>
          <p:nvPr/>
        </p:nvSpPr>
        <p:spPr>
          <a:xfrm>
            <a:off x="9728447" y="2663302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Kínai nagy fal</a:t>
            </a:r>
          </a:p>
        </p:txBody>
      </p:sp>
      <p:pic>
        <p:nvPicPr>
          <p:cNvPr id="5124" name="Picture 4" descr="undefined">
            <a:extLst>
              <a:ext uri="{FF2B5EF4-FFF2-40B4-BE49-F238E27FC236}">
                <a16:creationId xmlns:a16="http://schemas.microsoft.com/office/drawing/2014/main" id="{881CCE35-CE3B-48C2-8800-685CFC390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605" y="3112535"/>
            <a:ext cx="4223395" cy="248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3780E803-CBAA-4F41-9E22-AFAE6BC851DE}"/>
              </a:ext>
            </a:extLst>
          </p:cNvPr>
          <p:cNvSpPr txBox="1"/>
          <p:nvPr/>
        </p:nvSpPr>
        <p:spPr>
          <a:xfrm>
            <a:off x="9683318" y="5700378"/>
            <a:ext cx="1572827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Selyemút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76D33A9-689C-439F-A152-9B49B079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151521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2D13B4-7779-44B7-BABD-99535B58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201140" cy="1002036"/>
          </a:xfrm>
        </p:spPr>
        <p:txBody>
          <a:bodyPr/>
          <a:lstStyle/>
          <a:p>
            <a:r>
              <a:rPr lang="hu-HU" i="1" u="sng" dirty="0"/>
              <a:t>Izrael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E36F95-60D2-4041-A69E-AC288DF8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50" y="1455938"/>
            <a:ext cx="6178858" cy="5157925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parti vidéken a Földközi-tenger míg keletre a sivatag húzódott. </a:t>
            </a:r>
            <a:r>
              <a:rPr lang="hu-HU" b="1" dirty="0"/>
              <a:t>Palesztina</a:t>
            </a:r>
            <a:r>
              <a:rPr lang="hu-HU" dirty="0"/>
              <a:t> a zsidó nép lakhelye volt, akiknek történetét főleg a </a:t>
            </a:r>
            <a:r>
              <a:rPr lang="hu-HU" b="1" dirty="0"/>
              <a:t>Bibliából</a:t>
            </a:r>
            <a:r>
              <a:rPr lang="hu-HU" dirty="0"/>
              <a:t> ismerjük és azon belül is az </a:t>
            </a:r>
            <a:r>
              <a:rPr lang="hu-HU" b="1" dirty="0"/>
              <a:t>Ószövetségből</a:t>
            </a:r>
            <a:r>
              <a:rPr lang="hu-HU" dirty="0"/>
              <a:t>. A zsidó nép </a:t>
            </a:r>
            <a:r>
              <a:rPr lang="hu-HU" b="1" dirty="0"/>
              <a:t>egyistenhitű (monoteista)</a:t>
            </a:r>
            <a:r>
              <a:rPr lang="hu-HU" dirty="0"/>
              <a:t> nép. A Biblia szerint zsidók </a:t>
            </a:r>
            <a:r>
              <a:rPr lang="hu-HU" b="1" dirty="0"/>
              <a:t>ősei Egyiptomból származnak</a:t>
            </a:r>
            <a:r>
              <a:rPr lang="hu-HU" dirty="0"/>
              <a:t>, ahonnan a rabszolgaság elől </a:t>
            </a:r>
            <a:r>
              <a:rPr lang="hu-HU" b="1" dirty="0"/>
              <a:t>Mózes segítségével eljutottak az „ígéret földjére”</a:t>
            </a:r>
            <a:r>
              <a:rPr lang="hu-HU" dirty="0"/>
              <a:t>. A letelepedés után megszületett, az egységes zsidó állam, amit </a:t>
            </a:r>
            <a:r>
              <a:rPr lang="hu-HU" b="1" dirty="0"/>
              <a:t>Izraelnek</a:t>
            </a:r>
            <a:r>
              <a:rPr lang="hu-HU" dirty="0"/>
              <a:t> neveztek el és </a:t>
            </a:r>
            <a:r>
              <a:rPr lang="hu-HU" b="1" dirty="0"/>
              <a:t>központja Jeruzsálem</a:t>
            </a:r>
            <a:r>
              <a:rPr lang="hu-HU" dirty="0"/>
              <a:t> lett. Fénykorát Salamon király uralkodása alatt élte.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4FE9AB0-08F6-45A7-8D06-828A94A0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821" y="0"/>
            <a:ext cx="4528179" cy="6858000"/>
          </a:xfrm>
          <a:prstGeom prst="rect">
            <a:avLst/>
          </a:prstGeom>
        </p:spPr>
      </p:pic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1D9605C-C267-42FD-9636-F0C10900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88239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671</Words>
  <Application>Microsoft Office PowerPoint</Application>
  <PresentationFormat>Szélesvásznú</PresentationFormat>
  <Paragraphs>32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Az egyes keleti civilizációk vallási és kulturális jellemzőinek azonosítása.</vt:lpstr>
      <vt:lpstr>Mezopotámia</vt:lpstr>
      <vt:lpstr>PowerPoint-bemutató</vt:lpstr>
      <vt:lpstr>Egyiptom</vt:lpstr>
      <vt:lpstr>PowerPoint-bemutató</vt:lpstr>
      <vt:lpstr>India</vt:lpstr>
      <vt:lpstr>Kína</vt:lpstr>
      <vt:lpstr>Izrael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egyes keleti civilizációk vallási és kulturális jellemzőinek azonosítása.</dc:title>
  <dc:creator>user</dc:creator>
  <cp:lastModifiedBy>user</cp:lastModifiedBy>
  <cp:revision>11</cp:revision>
  <dcterms:created xsi:type="dcterms:W3CDTF">2024-03-05T09:12:33Z</dcterms:created>
  <dcterms:modified xsi:type="dcterms:W3CDTF">2024-03-06T08:05:55Z</dcterms:modified>
</cp:coreProperties>
</file>