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3333FF"/>
    <a:srgbClr val="0099FF"/>
    <a:srgbClr val="0099CC"/>
    <a:srgbClr val="0066CC"/>
    <a:srgbClr val="0033C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0C056-B907-4E56-95EC-8890C7352BC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40432-2214-49D1-B54E-EF425EF375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9432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254574-FE46-4A4F-935B-0C6087BBC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B438829-FFC1-4430-B54B-EFD220754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E92631A-5975-428A-8184-8407A2936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60B3-112B-423B-9143-FB10A8EDCBD2}" type="datetime1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725DEC-ABAC-4A58-8091-57EA98AF1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D330858-D6A6-4BB2-8EAF-959C3A80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4E50-3D51-4C19-A81D-9961C5D18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821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ADB369-569D-48CB-A37D-A495913F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8947C48-85D1-4B0E-98DC-F2390EFD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C25B27-F7D2-4A20-A773-AFD32FE6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747D-E4C3-4B93-A979-BBF21FE6EFD0}" type="datetime1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BD7044A-E942-49EC-BFDD-C1C43667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1734E9D-981B-48D6-9B2E-9C3987DE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4E50-3D51-4C19-A81D-9961C5D18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213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E180C04-EB22-43C9-A5E2-7D8855A2D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DA34B74-DC3F-4754-95B8-898B6BFD5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B941F0B-ADBF-4D14-9246-B1765EE5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D2A5-D685-49B6-9EFF-7262E289AD12}" type="datetime1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68DF374-A9FC-4A7F-943C-AA92FABD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55A38A-B1F1-40D3-8025-55D350F3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4E50-3D51-4C19-A81D-9961C5D18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955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470F28-4938-4B0B-92A3-54EB482E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593A78-51D7-4619-8464-AA35F049A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00F725-AFE3-4D2F-9336-17F471C18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86F-7F59-4983-B32B-2685A3D48676}" type="datetime1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7857BF5-8FD5-460B-9BA0-BA440650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9031DC4-3B76-4C0D-AB39-1232FFDE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4E50-3D51-4C19-A81D-9961C5D18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045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503589-58DA-442A-B635-3EDEACC3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C503FAD-E29C-4AD7-B3EF-2EDD75EB8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531AFC5-7DD2-47F8-87D2-7DCF375C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A5BF-0FEF-4924-BA20-C592D8EE2CD5}" type="datetime1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F163B67-8C84-4273-BAAC-1E11052F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60F656F-49BB-471D-9DFF-2E9E648D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4E50-3D51-4C19-A81D-9961C5D18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352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E049CC-669A-4E5C-8E4C-E6C75DFF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506389-8AF3-4754-B098-1662AA560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50D03C8-2A3A-46D2-B6CC-185FA7F51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10C176A-7EF3-443E-B3DF-A010B313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C4A8-F6A9-488E-A331-0E776A6CD516}" type="datetime1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B59E983-CB0E-475F-BD64-22525D8D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A3335EA-8034-4C8D-8BB4-CD499547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4E50-3D51-4C19-A81D-9961C5D18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544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45D6B5-E520-42F9-8A95-55666BB82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80DB043-0EA9-4C0D-A9D6-01E8BCF6C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4708514-41C1-4F64-99FD-5076491B9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DEF1AB6-64C6-40DC-BA6B-F29066868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E31DE86-CF47-4CEA-B61B-C3EEDA982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F39C0D0-5C3B-4E45-B853-C9BDCF83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DF24-DD6E-4544-AE4F-C4D1991C939E}" type="datetime1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4D99742-E95F-44A4-B2BB-40B733E2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50A63-F312-4B99-A698-2AFD24B0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4E50-3D51-4C19-A81D-9961C5D18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890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62DD97-72A1-4042-BA80-0689F272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128B878-ECED-4629-B1B6-0402FF2B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EBD5-FE9D-4E6D-944B-38E60C7DA396}" type="datetime1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1C7C5E5-7229-42F9-8C25-E24D7135D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1623201-B93E-4BB1-BCC5-2EBE97EB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4E50-3D51-4C19-A81D-9961C5D18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329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4A874FE-11B0-4B5C-AFB9-5A432064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69BE-2C3B-4C1A-B2B3-8E3398FC1717}" type="datetime1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EBDEE8C-4F71-4A11-9D8B-857255F0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1225B68-C2F8-4FB7-B3D9-2F097F88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4E50-3D51-4C19-A81D-9961C5D18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508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D62B2E-14AE-4C67-8EE8-B87C9841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B27D53-F959-4A18-9312-DC60E3318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708A3F2-0405-4465-A804-6FB84AB58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11F9296-6F23-4E29-B118-5D411D4C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5155-9623-4413-B1C6-48C6F6E5CFF7}" type="datetime1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70398CB-1373-45C7-BB39-C12774C7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8A46B6A-9EB6-43CB-B01F-25BC8FF1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4E50-3D51-4C19-A81D-9961C5D18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4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883FD5-D40B-4EF0-87DD-B5DCD087D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4523595-D565-4744-9CFF-2EFC8475E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0B243DE-B909-40B6-AC9B-2D4CF8A00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472D74-DA39-46C0-95E3-B721E01C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2015-CBAD-434E-9AF6-5331BE9D413D}" type="datetime1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B8E0414-7A14-4834-828F-97DBEA3F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FE5FDE0-192A-493A-9ACE-C90FABA7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4E50-3D51-4C19-A81D-9961C5D18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872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D59B9C9-FA47-4A51-A0CE-6B0169AB5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A44AD30-066E-4194-A623-B2F2A52F7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B5194C8-AA58-4843-8827-186963A48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F01B2-6AE0-4EFD-A1F2-33F288FE51CC}" type="datetime1">
              <a:rPr lang="hu-HU" smtClean="0"/>
              <a:t>2024. 03. 06.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A00BA73-5B76-403D-A548-11F40E90F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/>
              <a:t>Dergecz Máté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DA9620-EE22-4FD8-9386-A835C646E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74E50-3D51-4C19-A81D-9961C5D182E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154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EB4773-F9C7-4E9D-A60A-120B0616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Az athéni demokrácia intézményei, működése.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FE219E7-D808-42F2-955E-29A9F57BE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68" y="1825625"/>
            <a:ext cx="10515600" cy="4351338"/>
          </a:xfrm>
        </p:spPr>
        <p:txBody>
          <a:bodyPr/>
          <a:lstStyle/>
          <a:p>
            <a:r>
              <a:rPr lang="hu-HU" dirty="0"/>
              <a:t>Athén története a leghosszabb Európa városainak története közül. Athén majdnem folytonosan lakott volt a legutóbbi legalább 3000 évben.</a:t>
            </a:r>
          </a:p>
        </p:txBody>
      </p:sp>
      <p:pic>
        <p:nvPicPr>
          <p:cNvPr id="1026" name="Picture 2" descr="https://upload.wikimedia.org/wikipedia/commons/thumb/c/c6/Attica_06-13_Athens_50_View_from_Philopappos_-_Acropolis_Hill.jpg/400px-Attica_06-13_Athens_50_View_from_Philopappos_-_Acropolis_Hill.jpg">
            <a:extLst>
              <a:ext uri="{FF2B5EF4-FFF2-40B4-BE49-F238E27FC236}">
                <a16:creationId xmlns:a16="http://schemas.microsoft.com/office/drawing/2014/main" id="{BF6088F3-CB09-4057-BB97-0CA943E3E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041712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BC9A7749-9F38-4329-A685-D89F3A4900FB}"/>
              </a:ext>
            </a:extLst>
          </p:cNvPr>
          <p:cNvSpPr txBox="1"/>
          <p:nvPr/>
        </p:nvSpPr>
        <p:spPr>
          <a:xfrm>
            <a:off x="5012277" y="5615296"/>
            <a:ext cx="216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Az athéni Akropolisz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884BC8-344F-4FCB-BA6D-326DFF0D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</p:spTree>
    <p:extLst>
      <p:ext uri="{BB962C8B-B14F-4D97-AF65-F5344CB8AC3E}">
        <p14:creationId xmlns:p14="http://schemas.microsoft.com/office/powerpoint/2010/main" val="155019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E6440B-E58F-4827-B148-A3C21D147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00" y="984250"/>
            <a:ext cx="2743200" cy="777875"/>
          </a:xfrm>
        </p:spPr>
        <p:txBody>
          <a:bodyPr/>
          <a:lstStyle/>
          <a:p>
            <a:r>
              <a:rPr lang="hu-HU" i="1" u="sng" dirty="0"/>
              <a:t>Drakón 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344347-A4A7-4655-B581-7DAC37DAD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6193"/>
            <a:ext cx="6337300" cy="5183982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Athént eleinte az </a:t>
            </a:r>
            <a:r>
              <a:rPr lang="hu-HU" b="1" dirty="0"/>
              <a:t>arisztokraták uralták</a:t>
            </a:r>
            <a:r>
              <a:rPr lang="hu-HU" dirty="0"/>
              <a:t>. Az arisztokraták </a:t>
            </a:r>
            <a:r>
              <a:rPr lang="hu-HU" b="1" dirty="0"/>
              <a:t>társadalmi besorolásukat születésüktől fogva örökölték</a:t>
            </a:r>
            <a:r>
              <a:rPr lang="hu-HU" dirty="0"/>
              <a:t>. A hatalmat az „arisztokratikus köztársaság” uralta, azon belül is a </a:t>
            </a:r>
            <a:r>
              <a:rPr lang="hu-HU" b="1" dirty="0"/>
              <a:t>9 </a:t>
            </a:r>
            <a:r>
              <a:rPr lang="hu-HU" b="1" dirty="0" err="1"/>
              <a:t>arkhónok</a:t>
            </a:r>
            <a:r>
              <a:rPr lang="hu-HU" b="1" dirty="0"/>
              <a:t> tanácsa</a:t>
            </a:r>
            <a:r>
              <a:rPr lang="hu-HU" dirty="0"/>
              <a:t>, aminek Drakón is tagja volt. A Kr. előtti 7-6. században az arisztokrácia egyre </a:t>
            </a:r>
            <a:r>
              <a:rPr lang="hu-HU" b="1" dirty="0"/>
              <a:t>szembekerült az erősödő démosszal (néppel)</a:t>
            </a:r>
            <a:r>
              <a:rPr lang="hu-HU" dirty="0"/>
              <a:t> amit az iparosok, kereskedők és parasztok alkottak. A helyzet miatt Drakón (aki maga is arisztokrata volt) </a:t>
            </a:r>
            <a:r>
              <a:rPr lang="hu-HU" b="1" dirty="0"/>
              <a:t>írásba foglalta a törvényeket</a:t>
            </a:r>
            <a:r>
              <a:rPr lang="hu-HU" dirty="0"/>
              <a:t>, ami az arisztokratáknak kedvezett.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4755C87-B0EE-45B0-9356-3368CEB6D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00" y="2495550"/>
            <a:ext cx="5854700" cy="4391025"/>
          </a:xfrm>
          <a:prstGeom prst="rect">
            <a:avLst/>
          </a:prstGeom>
        </p:spPr>
      </p:pic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CB2AD6A-6703-4943-8B3A-3F9F4EB8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</p:spTree>
    <p:extLst>
      <p:ext uri="{BB962C8B-B14F-4D97-AF65-F5344CB8AC3E}">
        <p14:creationId xmlns:p14="http://schemas.microsoft.com/office/powerpoint/2010/main" val="426445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91DA0B-86A4-44FE-A9B8-F98BB9EC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57425" cy="987425"/>
          </a:xfrm>
        </p:spPr>
        <p:txBody>
          <a:bodyPr/>
          <a:lstStyle/>
          <a:p>
            <a:r>
              <a:rPr lang="hu-HU" i="1" u="sng" dirty="0"/>
              <a:t>Szolón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865E5C-1EE2-41D8-A032-508B18AE0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14476"/>
            <a:ext cx="7753350" cy="4662488"/>
          </a:xfrm>
        </p:spPr>
        <p:txBody>
          <a:bodyPr>
            <a:normAutofit/>
          </a:bodyPr>
          <a:lstStyle/>
          <a:p>
            <a:r>
              <a:rPr lang="hu-HU" dirty="0"/>
              <a:t>De továbbra is maradtak ellentétek, aminek levezetése érdekében Szolón új törvényeket alkotott. Amik többek között tartalmazták az </a:t>
            </a:r>
            <a:r>
              <a:rPr lang="hu-HU" b="1" dirty="0"/>
              <a:t>adósrabszolgaság eltörlését</a:t>
            </a:r>
            <a:r>
              <a:rPr lang="hu-HU" dirty="0"/>
              <a:t> és </a:t>
            </a:r>
            <a:r>
              <a:rPr lang="hu-HU" b="1" dirty="0"/>
              <a:t>az állam felé való tartozások eltörlését.</a:t>
            </a:r>
            <a:r>
              <a:rPr lang="hu-HU" dirty="0"/>
              <a:t> A politikai jogokat kiterjesztette a legszegényebb polgárokra is, a </a:t>
            </a:r>
            <a:r>
              <a:rPr lang="hu-HU" b="1" dirty="0"/>
              <a:t>lakosságot pedig vagyoni helyzet alapján csoportokba osztotta. </a:t>
            </a:r>
            <a:r>
              <a:rPr lang="hu-HU" dirty="0"/>
              <a:t>Ezeket a csoportokat 500, 300, 200 és 100 mérősöknek nevezzük. Ezekkel az intézkedésekkel Szolón </a:t>
            </a:r>
            <a:r>
              <a:rPr lang="hu-HU" b="1" dirty="0"/>
              <a:t>megteremtette a demokrácia (népuralom) alapját.</a:t>
            </a:r>
            <a:endParaRPr lang="hu-HU" dirty="0"/>
          </a:p>
          <a:p>
            <a:endParaRPr lang="hu-HU" dirty="0"/>
          </a:p>
        </p:txBody>
      </p:sp>
      <p:pic>
        <p:nvPicPr>
          <p:cNvPr id="2050" name="Picture 2" descr="Szolón egy római kori portréja, Nápoly">
            <a:extLst>
              <a:ext uri="{FF2B5EF4-FFF2-40B4-BE49-F238E27FC236}">
                <a16:creationId xmlns:a16="http://schemas.microsoft.com/office/drawing/2014/main" id="{2E7C82CA-C6EE-4E8B-8612-BCEAE2AC5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199" y="0"/>
            <a:ext cx="1819275" cy="303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3BF1BFC7-4CE7-4F2E-BA7A-8876BB791F59}"/>
              </a:ext>
            </a:extLst>
          </p:cNvPr>
          <p:cNvSpPr txBox="1"/>
          <p:nvPr/>
        </p:nvSpPr>
        <p:spPr>
          <a:xfrm>
            <a:off x="10848974" y="3209034"/>
            <a:ext cx="84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Szolón</a:t>
            </a:r>
          </a:p>
        </p:txBody>
      </p:sp>
      <p:pic>
        <p:nvPicPr>
          <p:cNvPr id="2052" name="Picture 4" descr="Athén – a demokrácia kialakulása - ppt letölteni">
            <a:extLst>
              <a:ext uri="{FF2B5EF4-FFF2-40B4-BE49-F238E27FC236}">
                <a16:creationId xmlns:a16="http://schemas.microsoft.com/office/drawing/2014/main" id="{62086920-D900-4B58-B12F-9163DA756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800" y="3752850"/>
            <a:ext cx="41402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046FCAD-7EF2-48F3-9D17-359D2276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</p:spTree>
    <p:extLst>
      <p:ext uri="{BB962C8B-B14F-4D97-AF65-F5344CB8AC3E}">
        <p14:creationId xmlns:p14="http://schemas.microsoft.com/office/powerpoint/2010/main" val="376696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8DDEA3-687F-45FC-8597-BACA79D2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00425" cy="758825"/>
          </a:xfrm>
        </p:spPr>
        <p:txBody>
          <a:bodyPr/>
          <a:lstStyle/>
          <a:p>
            <a:r>
              <a:rPr lang="hu-HU" i="1" u="sng" dirty="0"/>
              <a:t>Peiszisztratosz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71BDD8-1273-49C7-B55D-335E49965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123950"/>
            <a:ext cx="5495925" cy="5562600"/>
          </a:xfrm>
        </p:spPr>
        <p:txBody>
          <a:bodyPr/>
          <a:lstStyle/>
          <a:p>
            <a:r>
              <a:rPr lang="hu-HU" dirty="0"/>
              <a:t>Kr.e. 560-527 között Peiszisztratosz </a:t>
            </a:r>
            <a:r>
              <a:rPr lang="hu-HU" b="1" dirty="0"/>
              <a:t>egyeduralmat vezetett be</a:t>
            </a:r>
            <a:r>
              <a:rPr lang="hu-HU" dirty="0"/>
              <a:t>. Ezt a rendszert </a:t>
            </a:r>
            <a:r>
              <a:rPr lang="hu-HU" b="1" dirty="0"/>
              <a:t>zsarnokságnak (</a:t>
            </a:r>
            <a:r>
              <a:rPr lang="hu-HU" b="1" dirty="0" err="1"/>
              <a:t>türennosznak</a:t>
            </a:r>
            <a:r>
              <a:rPr lang="hu-HU" b="1" dirty="0"/>
              <a:t>)</a:t>
            </a:r>
            <a:r>
              <a:rPr lang="hu-HU" dirty="0"/>
              <a:t>, </a:t>
            </a:r>
            <a:r>
              <a:rPr lang="hu-HU" b="1" dirty="0"/>
              <a:t>vezetőjét pedig </a:t>
            </a:r>
            <a:r>
              <a:rPr lang="hu-HU" b="1" dirty="0" err="1"/>
              <a:t>türannisznak</a:t>
            </a:r>
            <a:r>
              <a:rPr lang="hu-HU" b="1" dirty="0"/>
              <a:t> (zsarnoknak</a:t>
            </a:r>
            <a:r>
              <a:rPr lang="hu-HU" dirty="0"/>
              <a:t>) nevezzük. Peiszisztratosz a démoszra támaszkodott, őket támogatta. Egy idő után azonban a démosz oly mértékben megerősödött, hogy a </a:t>
            </a:r>
            <a:r>
              <a:rPr lang="hu-HU" b="1" dirty="0"/>
              <a:t>zsarnok gátjává vált a további fejlődének, így Peiszisztratosz utódjait elűzték</a:t>
            </a:r>
            <a:r>
              <a:rPr lang="hu-HU" dirty="0"/>
              <a:t>.</a:t>
            </a:r>
          </a:p>
        </p:txBody>
      </p:sp>
      <p:pic>
        <p:nvPicPr>
          <p:cNvPr id="3074" name="Picture 2" descr="https://upload.wikimedia.org/wikipedia/commons/thumb/2/25/Ingres_-_Pisistratus_head_and_left_hand_of_Alcibiades%2C_1824-1834.jpg/250px-Ingres_-_Pisistratus_head_and_left_hand_of_Alcibiades%2C_1824-1834.jpg">
            <a:extLst>
              <a:ext uri="{FF2B5EF4-FFF2-40B4-BE49-F238E27FC236}">
                <a16:creationId xmlns:a16="http://schemas.microsoft.com/office/drawing/2014/main" id="{8DC2B362-81C2-465C-A470-3631EC251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726" y="0"/>
            <a:ext cx="1819274" cy="26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53F1D6B1-B663-4262-825A-48837E356236}"/>
              </a:ext>
            </a:extLst>
          </p:cNvPr>
          <p:cNvSpPr txBox="1"/>
          <p:nvPr/>
        </p:nvSpPr>
        <p:spPr>
          <a:xfrm>
            <a:off x="10477500" y="2773918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Peiszisztratosz</a:t>
            </a:r>
          </a:p>
        </p:txBody>
      </p:sp>
      <p:pic>
        <p:nvPicPr>
          <p:cNvPr id="3076" name="Picture 4" descr="AZ ATHÉNI TÁRSADALOM ÉS ÁLLAM - ppt letölteni">
            <a:extLst>
              <a:ext uri="{FF2B5EF4-FFF2-40B4-BE49-F238E27FC236}">
                <a16:creationId xmlns:a16="http://schemas.microsoft.com/office/drawing/2014/main" id="{4B693534-7D60-44A8-85A6-00BACE3BB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0" y="3238500"/>
            <a:ext cx="4826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F5F9AC6-138D-44E4-8606-0E7169B5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</p:spTree>
    <p:extLst>
      <p:ext uri="{BB962C8B-B14F-4D97-AF65-F5344CB8AC3E}">
        <p14:creationId xmlns:p14="http://schemas.microsoft.com/office/powerpoint/2010/main" val="208608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DAADA7-8233-49AF-B997-3B257177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98794" cy="1055302"/>
          </a:xfrm>
        </p:spPr>
        <p:txBody>
          <a:bodyPr/>
          <a:lstStyle/>
          <a:p>
            <a:r>
              <a:rPr lang="hu-HU" i="1" u="sng" dirty="0"/>
              <a:t>Kleiszthenész 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F12EA8-3C25-4AA8-8B9B-812D1F2A5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4096"/>
            <a:ext cx="6329779" cy="5610687"/>
          </a:xfrm>
        </p:spPr>
        <p:txBody>
          <a:bodyPr>
            <a:normAutofit lnSpcReduction="10000"/>
          </a:bodyPr>
          <a:lstStyle/>
          <a:p>
            <a:r>
              <a:rPr lang="hu-HU" dirty="0"/>
              <a:t>Később Kleiszthenész reformokat vezetett be.  A korábbi vagyoni felosztás helyett, most </a:t>
            </a:r>
            <a:r>
              <a:rPr lang="hu-HU" b="1" dirty="0"/>
              <a:t>Athén lakosságát területi alapon 10 </a:t>
            </a:r>
            <a:r>
              <a:rPr lang="hu-HU" b="1" dirty="0" err="1"/>
              <a:t>phülébe</a:t>
            </a:r>
            <a:r>
              <a:rPr lang="hu-HU" b="1" dirty="0"/>
              <a:t> osztotta</a:t>
            </a:r>
            <a:r>
              <a:rPr lang="hu-HU" dirty="0"/>
              <a:t>. Minden </a:t>
            </a:r>
            <a:r>
              <a:rPr lang="hu-HU" b="1" dirty="0" err="1"/>
              <a:t>phülé</a:t>
            </a:r>
            <a:r>
              <a:rPr lang="hu-HU" b="1" dirty="0"/>
              <a:t> 3 részből állt</a:t>
            </a:r>
            <a:r>
              <a:rPr lang="hu-HU" dirty="0"/>
              <a:t>. Tengerparti sáv, vidék és városi rész</a:t>
            </a:r>
            <a:r>
              <a:rPr lang="hu-HU" b="1" dirty="0"/>
              <a:t>. Mindegyik résznek összesen 50 képviselője</a:t>
            </a:r>
            <a:r>
              <a:rPr lang="hu-HU" dirty="0"/>
              <a:t> volt. Ez lett az </a:t>
            </a:r>
            <a:r>
              <a:rPr lang="hu-HU" b="1" dirty="0"/>
              <a:t>500-ak tanácsa.</a:t>
            </a:r>
            <a:r>
              <a:rPr lang="hu-HU" dirty="0"/>
              <a:t> </a:t>
            </a:r>
            <a:r>
              <a:rPr lang="hu-HU" b="1" dirty="0"/>
              <a:t>A legfőbb hatalom a népgyűlés </a:t>
            </a:r>
            <a:r>
              <a:rPr lang="hu-HU" dirty="0"/>
              <a:t>kezébe került, amelynek munkájában minden athéni polgár rész vehetett. </a:t>
            </a:r>
          </a:p>
          <a:p>
            <a:r>
              <a:rPr lang="hu-HU" dirty="0"/>
              <a:t>Az 500-ak tanácsa javaslatokat tehetett a népgyűlés számára, melyeket már előre megtárgyalt, valamit kisebb döntésekben határozhatott. 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1026" name="Picture 2" descr="Kleiszthenész">
            <a:extLst>
              <a:ext uri="{FF2B5EF4-FFF2-40B4-BE49-F238E27FC236}">
                <a16:creationId xmlns:a16="http://schemas.microsoft.com/office/drawing/2014/main" id="{81108C08-92E2-477E-92F6-C46671FCE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666" y="4145244"/>
            <a:ext cx="2080334" cy="271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PT - A démosz küzdelme a hatalomért PowerPoint Presentation, free download  - ID:4709801">
            <a:extLst>
              <a:ext uri="{FF2B5EF4-FFF2-40B4-BE49-F238E27FC236}">
                <a16:creationId xmlns:a16="http://schemas.microsoft.com/office/drawing/2014/main" id="{3A78AEB3-7CAE-4AE2-A7DC-A82EAF4D6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89" y="0"/>
            <a:ext cx="5521911" cy="414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5FF95A2-C2DA-4E72-8D15-02EF1003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</p:spTree>
    <p:extLst>
      <p:ext uri="{BB962C8B-B14F-4D97-AF65-F5344CB8AC3E}">
        <p14:creationId xmlns:p14="http://schemas.microsoft.com/office/powerpoint/2010/main" val="295630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D444DF-AA8A-4642-888D-6A9FE1EDA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2183907" cy="790112"/>
          </a:xfrm>
        </p:spPr>
        <p:txBody>
          <a:bodyPr/>
          <a:lstStyle/>
          <a:p>
            <a:r>
              <a:rPr lang="hu-HU" i="1" u="sng" dirty="0"/>
              <a:t>Periklész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184D9B-B95E-4D95-A85E-9DA1A087B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0113"/>
            <a:ext cx="6638925" cy="5324938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Periklész idejében jelentős eseményekké váltak a </a:t>
            </a:r>
            <a:r>
              <a:rPr lang="hu-HU" b="1" dirty="0"/>
              <a:t>népgyűlések</a:t>
            </a:r>
            <a:r>
              <a:rPr lang="hu-HU" dirty="0"/>
              <a:t>. Ezeken az eseményeken döntöttek minden fontosabb kérdésről. </a:t>
            </a:r>
            <a:r>
              <a:rPr lang="hu-HU" b="1" dirty="0"/>
              <a:t>Az népgyűlésen részt </a:t>
            </a:r>
            <a:r>
              <a:rPr lang="hu-HU" b="1" dirty="0" err="1"/>
              <a:t>vehettek</a:t>
            </a:r>
            <a:r>
              <a:rPr lang="hu-HU" b="1" dirty="0"/>
              <a:t> a húszévnél idősebb, athéni, szabad, férfiak, akiknek mindkét szülője athéni volt.</a:t>
            </a:r>
            <a:r>
              <a:rPr lang="hu-HU" dirty="0"/>
              <a:t> Hogy az emberek jelen lehessenek a népgyűléseken Periklész </a:t>
            </a:r>
            <a:r>
              <a:rPr lang="hu-HU" b="1" dirty="0"/>
              <a:t>napidíjat osztott a megjelenteknek az állam pénzéből.</a:t>
            </a:r>
            <a:endParaRPr lang="hu-HU" dirty="0"/>
          </a:p>
          <a:p>
            <a:r>
              <a:rPr lang="hu-HU" dirty="0"/>
              <a:t>Jelentős lépés volt még a hadsereg átszervezése. A katonai vezetők, a </a:t>
            </a:r>
            <a:r>
              <a:rPr lang="hu-HU" b="1" dirty="0" err="1"/>
              <a:t>sztratégoszok</a:t>
            </a:r>
            <a:r>
              <a:rPr lang="hu-HU" dirty="0"/>
              <a:t>, az </a:t>
            </a:r>
            <a:r>
              <a:rPr lang="hu-HU" b="1" dirty="0"/>
              <a:t>athéni állam tényleges vezetői </a:t>
            </a:r>
            <a:r>
              <a:rPr lang="hu-HU" dirty="0"/>
              <a:t>voltak. Őket egymás után többször is megválaszthatták, Periklészt </a:t>
            </a:r>
            <a:r>
              <a:rPr lang="hu-HU" dirty="0" err="1"/>
              <a:t>tizenötször</a:t>
            </a:r>
            <a:r>
              <a:rPr lang="hu-HU" dirty="0"/>
              <a:t> választották meg. A zsarnokság újraéledését azzal próbálták megakadályozni, hogy bevezette a </a:t>
            </a:r>
            <a:r>
              <a:rPr lang="hu-HU" b="1" dirty="0"/>
              <a:t>cserépszavazást</a:t>
            </a:r>
            <a:r>
              <a:rPr lang="hu-HU" dirty="0"/>
              <a:t>. Ez azt jelentette, hogy ha valakinek nagyon megnőtt a tekintélye, és félő volt, hogy zsarnokká tör, akkor cserépszavazást tartottak, és akire a legtöbben szavaztak, azt 10 évre száműzték a városból.  Hogy a szavazás </a:t>
            </a:r>
            <a:r>
              <a:rPr lang="hu-HU" b="1" dirty="0"/>
              <a:t>érvényes legyen 6000 főnek kell részt vennie</a:t>
            </a:r>
            <a:r>
              <a:rPr lang="hu-HU" dirty="0"/>
              <a:t> benne.</a:t>
            </a:r>
          </a:p>
        </p:txBody>
      </p:sp>
      <p:pic>
        <p:nvPicPr>
          <p:cNvPr id="2050" name="Picture 2" descr="Periklész márvány mellszobra, rajta „Periklész, Xanthipposz fia, athéni” felirattal. Az i. e. 430 körüli eredeti görög szobor római másolata.">
            <a:extLst>
              <a:ext uri="{FF2B5EF4-FFF2-40B4-BE49-F238E27FC236}">
                <a16:creationId xmlns:a16="http://schemas.microsoft.com/office/drawing/2014/main" id="{C5804EC8-37A9-433E-897E-EDC0DB31C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9423" y="12479"/>
            <a:ext cx="1462577" cy="293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503444C0-7F22-4B0D-8BCE-3ECE8CDA1652}"/>
              </a:ext>
            </a:extLst>
          </p:cNvPr>
          <p:cNvGrpSpPr/>
          <p:nvPr/>
        </p:nvGrpSpPr>
        <p:grpSpPr>
          <a:xfrm>
            <a:off x="6643270" y="2171700"/>
            <a:ext cx="5548730" cy="4686300"/>
            <a:chOff x="1524000" y="0"/>
            <a:chExt cx="9144000" cy="6858000"/>
          </a:xfrm>
        </p:grpSpPr>
        <p:pic>
          <p:nvPicPr>
            <p:cNvPr id="2052" name="Picture 4" descr="AZ ATHÉNI DEMOKRÁCIA PERIKLÉSZ KORÁBAN - ppt letölteni">
              <a:extLst>
                <a:ext uri="{FF2B5EF4-FFF2-40B4-BE49-F238E27FC236}">
                  <a16:creationId xmlns:a16="http://schemas.microsoft.com/office/drawing/2014/main" id="{53C76E56-224C-4594-BDA6-EC3CFE3FEA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0"/>
              <a:ext cx="9144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E40531FF-3299-42FD-A389-F5286CEFA496}"/>
                </a:ext>
              </a:extLst>
            </p:cNvPr>
            <p:cNvSpPr/>
            <p:nvPr/>
          </p:nvSpPr>
          <p:spPr>
            <a:xfrm>
              <a:off x="3429740" y="701335"/>
              <a:ext cx="2568606" cy="39949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D961EA4-BDCA-4260-9F51-E35F59A3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</p:spTree>
    <p:extLst>
      <p:ext uri="{BB962C8B-B14F-4D97-AF65-F5344CB8AC3E}">
        <p14:creationId xmlns:p14="http://schemas.microsoft.com/office/powerpoint/2010/main" val="344986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499</Words>
  <Application>Microsoft Office PowerPoint</Application>
  <PresentationFormat>Szélesvásznú</PresentationFormat>
  <Paragraphs>23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Az athéni demokrácia intézményei, működése.</vt:lpstr>
      <vt:lpstr>Drakón </vt:lpstr>
      <vt:lpstr>Szolón</vt:lpstr>
      <vt:lpstr>Peiszisztratosz</vt:lpstr>
      <vt:lpstr>Kleiszthenész </vt:lpstr>
      <vt:lpstr>Periklész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20</cp:revision>
  <dcterms:created xsi:type="dcterms:W3CDTF">2024-03-05T11:05:33Z</dcterms:created>
  <dcterms:modified xsi:type="dcterms:W3CDTF">2024-03-06T08:06:21Z</dcterms:modified>
</cp:coreProperties>
</file>