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53343757-B2E3-4004-A96A-E6A77DBF6A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8399579-B121-4B54-9914-67C2ABD8BC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546A0-A8DC-448D-A026-0C87DA5B8E6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20C4B16-D16E-459F-B893-E331DB93E6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1E3DDC-B9B3-4BED-A975-91D6B3150B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9C92-3417-4AA3-ACD4-63121711D8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31232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853EF-44ED-4344-A542-D8BDB3FD8CA1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6ADAA-2F12-4FE3-8787-A8DD71FB72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31410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4CE938-4F96-4104-B1F6-FBD6EEBF0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DC7230-6EE2-4FA6-8005-8CD9320A3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8D8C9A-EEE3-42A3-BC50-250F5570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5A00-0DC8-4969-A70A-6A4564691053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0D6D4C-42CB-4940-954E-AFDB1947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41581A-CB71-4C05-98E9-6A12F022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BB49-3C4E-4371-BC68-01D5B25DA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81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6584B3-60A3-4B81-BE3A-3685E66D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02E7A8D-A4DC-463E-A929-025578A58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BF25F7-9E41-4488-BB17-A281DEE6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1BDE-13CA-4AC1-A55E-4343DACD792A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9D7EED-41E8-46B6-84EB-A4662F8E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0C86DE-32FB-4059-912F-BFC13D0F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BB49-3C4E-4371-BC68-01D5B25DA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053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052D04A-A61D-45F3-8011-65103E2C6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9D0F4AE-A401-449E-970C-00B82FC1C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9B0870-4D79-485F-9BD2-25D49A86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CE2-D757-459C-B152-35F4B0009533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A62F081-5033-49A5-9821-09E29F39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E17732-53B7-450F-B1F1-80A4FEA7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BB49-3C4E-4371-BC68-01D5B25DA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86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903B0F-36FA-4AA1-A679-FFE896CA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AA18AD-C539-4FE0-AD6B-8DCCAAEE9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42FA05-971C-4425-BE37-E99BA2BF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4BD2-F237-4BAD-BDE8-CB7B05BAD6CF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A43592-49B4-48B6-ABBE-B71148AC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BEBD85-1ECF-4BA4-B6ED-8E5B50F1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BB49-3C4E-4371-BC68-01D5B25DA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216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AA719D-BDEB-4D77-9F3A-62695F7E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288FF1-167A-4CD1-91A6-3813EACF5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9A482B-06CC-4300-B0FD-97B6ECDB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172-B99E-44D2-ADCB-1BD14CDF3D57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2934BC4-033F-4A20-B258-92CEC4EE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8A52C1-0445-45FC-80D6-F16D1BD2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BB49-3C4E-4371-BC68-01D5B25DA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620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64EE03-7D89-4098-BB82-E25659A4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90612E-2B64-4D95-913B-14CED3146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1475E9E-443A-4B0E-8049-7DF131C1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6929318-4012-4813-B4F6-ACAC9093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8600-8876-481E-A9CE-D1F8F44E4487}" type="datetime1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302C31-9B09-4064-9EEF-BBC8D950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FD9AD1D-D8CF-4054-9793-E670FE69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BB49-3C4E-4371-BC68-01D5B25DA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122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9B708B-F296-4EC7-88B8-1174426A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1C6B03-5F34-402A-8F50-ACA03047B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358E5F2-138A-4002-B791-243158222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2B7F7E2-4A65-4F3D-96F2-BF9E178C3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1A09E71-D8A9-4B97-996F-2589971EA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9007D5F-8932-40B4-B44E-67DD587E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9F7D-35C7-414E-A3DD-4CC2D1D0478B}" type="datetime1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8C8CD58-7373-4917-8FE9-A864177F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4A9BB0A-54B3-4955-9966-139A1CDC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BB49-3C4E-4371-BC68-01D5B25DA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25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484C2A-E775-4E45-BB4B-AE8A8BA4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44AC12-9FE0-4DEC-9D60-89FC19C3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CB6-1388-4200-AB49-C27BF71131C8}" type="datetime1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8CFA911-A452-49CA-8632-82C6F158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32AEEAC-23BD-45DD-A1F6-005430AE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BB49-3C4E-4371-BC68-01D5B25DA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952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96476EC-4B7E-49F8-8AD7-3DBC7CE5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A1A1-FB62-4CF7-A03B-DA1B5ACF8922}" type="datetime1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E60A9A5-3591-43BD-B6B5-A4B72907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C41C01B-A47C-4D34-A060-09EF2571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BB49-3C4E-4371-BC68-01D5B25DA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013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C0B1F7-4E9A-4DAA-9FC5-44238F7D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DB2F87-BFD6-4732-9FC6-D3E67A0E6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C38C7F7-E084-4260-A1F4-D26E35C3C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248864C-5A30-4245-8048-F12A5914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E9C0-A14D-4B1C-B164-1E547A4D798A}" type="datetime1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F18D490-D3BC-4970-B27A-4F685DB8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9AA728-44A5-48FA-867F-3A52A59D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BB49-3C4E-4371-BC68-01D5B25DA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467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72A8F1-7F98-465F-982A-5B9B1199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9070B9A-38FE-4723-A264-DD4772CE5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53D929D-0118-43F2-B7EC-D10DD870E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E507A8-D055-496A-83FB-DA188ACE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0778-CECD-4F8D-8126-8717751D2221}" type="datetime1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D1E3DB-5310-4630-B1D0-1CB51E99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4209853-7123-4184-8188-A35B042E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BB49-3C4E-4371-BC68-01D5B25DA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471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1CCC62E-8616-400F-A693-8B59D468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F2D11E-2FE4-400D-9F10-65A52D47C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1D4DBA-59BB-449A-B8E7-A7409F014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30F08-393E-4024-A906-74A8F2D59A7A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B5413B-F305-4767-8253-A6CD962F1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FF6E8-14BB-4E8B-8D4A-48578D707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CBB49-3C4E-4371-BC68-01D5B25DA0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438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418C70-B041-4CA4-B3AB-B4B974C89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A hódító háborúk társadalmi és politikai következményei a római köztársaság korában.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0B8FCC-EA69-4204-AD85-197BE2824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50E24B-5041-4230-A862-81E3D8D4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17018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03ACF7-6239-485F-B1A6-7E38DD29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09950" cy="1104900"/>
          </a:xfrm>
        </p:spPr>
        <p:txBody>
          <a:bodyPr/>
          <a:lstStyle/>
          <a:p>
            <a:r>
              <a:rPr lang="hu-HU" i="1" u="sng" dirty="0"/>
              <a:t>Előzmények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EACCE3-E30B-4A78-B648-D6D5122D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1075"/>
            <a:ext cx="7210425" cy="5534026"/>
          </a:xfrm>
        </p:spPr>
        <p:txBody>
          <a:bodyPr/>
          <a:lstStyle/>
          <a:p>
            <a: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Miután elüldözték az utolsó királyt </a:t>
            </a:r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Róma köztársaság lett</a:t>
            </a:r>
            <a: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 </a:t>
            </a:r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Az állam élére a szenátus minden évben két vezetőt, úgy nevezett konzult választott</a:t>
            </a:r>
            <a: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akik a hatalmat gyakorolták. </a:t>
            </a:r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Rendkívüli helyzetekben</a:t>
            </a:r>
            <a: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a szenátus megválaszthatott egy teljhatalmú </a:t>
            </a:r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diktátort</a:t>
            </a:r>
            <a: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aki 6 hat hónapon keresztül tölthette be a tisztséget.</a:t>
            </a:r>
          </a:p>
          <a:p>
            <a: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köztásaság előbb az Itáliai-félsziget foglalta el az „</a:t>
            </a:r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oszd meg és uralkodj elven</a:t>
            </a:r>
            <a: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”, majd később a </a:t>
            </a:r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punokkal vívott három győztes háborút</a:t>
            </a:r>
            <a: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 Ezt követően rengeteg új hadjárat következett.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A9AED8-002C-4CF7-A52E-C0F90100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pic>
        <p:nvPicPr>
          <p:cNvPr id="1026" name="Picture 2" descr="Róma a köztársaság-kor végén">
            <a:extLst>
              <a:ext uri="{FF2B5EF4-FFF2-40B4-BE49-F238E27FC236}">
                <a16:creationId xmlns:a16="http://schemas.microsoft.com/office/drawing/2014/main" id="{FDD985C7-5D5E-4926-B3C7-8764EF4E3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0"/>
            <a:ext cx="410527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B1CE874-D434-4579-89FE-54757E3E0B7E}"/>
              </a:ext>
            </a:extLst>
          </p:cNvPr>
          <p:cNvSpPr txBox="1"/>
          <p:nvPr/>
        </p:nvSpPr>
        <p:spPr>
          <a:xfrm>
            <a:off x="8603525" y="2911876"/>
            <a:ext cx="307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Római Köztársaság kiterjedése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5C40D3B7-CFD3-4DF5-B7B8-F10D8F28D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270250"/>
            <a:ext cx="4114800" cy="3086100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C92C46A9-BF26-4097-88B1-70937DFB3BB6}"/>
              </a:ext>
            </a:extLst>
          </p:cNvPr>
          <p:cNvSpPr txBox="1"/>
          <p:nvPr/>
        </p:nvSpPr>
        <p:spPr>
          <a:xfrm>
            <a:off x="9437703" y="6487559"/>
            <a:ext cx="139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Pun háborúk</a:t>
            </a:r>
          </a:p>
        </p:txBody>
      </p:sp>
    </p:spTree>
    <p:extLst>
      <p:ext uri="{BB962C8B-B14F-4D97-AF65-F5344CB8AC3E}">
        <p14:creationId xmlns:p14="http://schemas.microsoft.com/office/powerpoint/2010/main" val="333137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7ED6BB-9D49-44B3-B602-734077C9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607511" cy="1384916"/>
          </a:xfrm>
        </p:spPr>
        <p:txBody>
          <a:bodyPr/>
          <a:lstStyle/>
          <a:p>
            <a:r>
              <a:rPr lang="hu-HU" u="sng" dirty="0"/>
              <a:t>Római stratégia alapja az </a:t>
            </a:r>
            <a:r>
              <a:rPr lang="hu-HU" u="sng" dirty="0" err="1"/>
              <a:t>útak</a:t>
            </a:r>
            <a:r>
              <a:rPr lang="hu-HU" u="sng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F06201-C1DF-4E9C-91FF-F31E0DF21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918"/>
            <a:ext cx="4172505" cy="1597980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Könnyű haladás</a:t>
            </a:r>
          </a:p>
          <a:p>
            <a:r>
              <a:rPr lang="hu-HU" dirty="0"/>
              <a:t>Könnyű </a:t>
            </a:r>
            <a:r>
              <a:rPr lang="hu-HU" dirty="0" err="1"/>
              <a:t>útánpótlás</a:t>
            </a:r>
            <a:endParaRPr lang="hu-HU" dirty="0"/>
          </a:p>
          <a:p>
            <a:r>
              <a:rPr lang="hu-HU" dirty="0"/>
              <a:t>Városok össze </a:t>
            </a:r>
            <a:r>
              <a:rPr lang="hu-HU" dirty="0" err="1"/>
              <a:t>kötettése</a:t>
            </a:r>
            <a:endParaRPr lang="hu-HU" dirty="0"/>
          </a:p>
          <a:p>
            <a:r>
              <a:rPr lang="hu-HU" dirty="0"/>
              <a:t>Első fontosabb út: </a:t>
            </a:r>
            <a:r>
              <a:rPr lang="hu-HU" b="1" dirty="0" err="1"/>
              <a:t>Via</a:t>
            </a:r>
            <a:r>
              <a:rPr lang="hu-HU" b="1" dirty="0"/>
              <a:t> Appia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259000F-3C0E-4820-9274-93571D23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492812"/>
            <a:ext cx="4114800" cy="365125"/>
          </a:xfrm>
        </p:spPr>
        <p:txBody>
          <a:bodyPr/>
          <a:lstStyle/>
          <a:p>
            <a:r>
              <a:rPr lang="hu-HU" dirty="0" err="1"/>
              <a:t>Dergecz</a:t>
            </a:r>
            <a:r>
              <a:rPr lang="hu-HU" dirty="0"/>
              <a:t> Máté</a:t>
            </a:r>
          </a:p>
        </p:txBody>
      </p:sp>
      <p:pic>
        <p:nvPicPr>
          <p:cNvPr id="2050" name="Picture 2" descr="https://upload.wikimedia.org/wikipedia/commons/thumb/c/cd/Appian_Way.jpg/250px-Appian_Way.jpg">
            <a:extLst>
              <a:ext uri="{FF2B5EF4-FFF2-40B4-BE49-F238E27FC236}">
                <a16:creationId xmlns:a16="http://schemas.microsoft.com/office/drawing/2014/main" id="{E7DE64E1-627C-4F3C-B79B-F19049405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60" y="3471954"/>
            <a:ext cx="3420073" cy="227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2/2f/Map_of_Roman_roads_in_Italy.png/300px-Map_of_Roman_roads_in_Italy.png">
            <a:extLst>
              <a:ext uri="{FF2B5EF4-FFF2-40B4-BE49-F238E27FC236}">
                <a16:creationId xmlns:a16="http://schemas.microsoft.com/office/drawing/2014/main" id="{E6C21155-E957-4B77-8B07-AFC97DF7A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1954"/>
            <a:ext cx="3833260" cy="338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CA88861-EE1C-4909-B672-C9185AA204A3}"/>
              </a:ext>
            </a:extLst>
          </p:cNvPr>
          <p:cNvSpPr txBox="1"/>
          <p:nvPr/>
        </p:nvSpPr>
        <p:spPr>
          <a:xfrm>
            <a:off x="4979564" y="5862606"/>
            <a:ext cx="112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Via</a:t>
            </a:r>
            <a:r>
              <a:rPr lang="hu-HU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Appia</a:t>
            </a:r>
            <a:endParaRPr lang="hu-HU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54" name="Picture 6" descr="undefined">
            <a:extLst>
              <a:ext uri="{FF2B5EF4-FFF2-40B4-BE49-F238E27FC236}">
                <a16:creationId xmlns:a16="http://schemas.microsoft.com/office/drawing/2014/main" id="{70430BD8-6E06-42AE-A562-0B42CFEFD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333" y="-1"/>
            <a:ext cx="4938667" cy="410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DB22AD3-891B-44CF-A1EB-9CE29C220FF7}"/>
              </a:ext>
            </a:extLst>
          </p:cNvPr>
          <p:cNvSpPr txBox="1"/>
          <p:nvPr/>
        </p:nvSpPr>
        <p:spPr>
          <a:xfrm>
            <a:off x="8741684" y="4238086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Róma út </a:t>
            </a:r>
            <a:r>
              <a:rPr lang="hu-HU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hálozata</a:t>
            </a:r>
            <a:endParaRPr lang="hu-HU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4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53057A-2950-4D57-81CF-74CFE364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607511" cy="1500325"/>
          </a:xfrm>
        </p:spPr>
        <p:txBody>
          <a:bodyPr/>
          <a:lstStyle/>
          <a:p>
            <a:r>
              <a:rPr lang="hu-HU" i="1" u="sng" dirty="0"/>
              <a:t>Társadalmi következmények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2DCC2B-8233-4E3D-B21D-679B627EF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0325"/>
            <a:ext cx="6596109" cy="4714043"/>
          </a:xfrm>
        </p:spPr>
        <p:txBody>
          <a:bodyPr>
            <a:normAutofit fontScale="62500" lnSpcReduction="20000"/>
          </a:bodyPr>
          <a:lstStyle/>
          <a:p>
            <a:r>
              <a:rPr lang="hu-HU" dirty="0"/>
              <a:t>A hódító háborúk hatására </a:t>
            </a:r>
            <a:r>
              <a:rPr lang="hu-HU" b="1" dirty="0"/>
              <a:t>rengeteg hadifoglyot</a:t>
            </a:r>
            <a:r>
              <a:rPr lang="hu-HU" dirty="0"/>
              <a:t> ejtett a hadsereg. A hadseregeket rabszolga-kereskedő követték, akik felvásárolták ezeket a hadifoglyokat és </a:t>
            </a:r>
            <a:r>
              <a:rPr lang="hu-HU" b="1" dirty="0"/>
              <a:t>rabszolgapiacokon</a:t>
            </a:r>
            <a:r>
              <a:rPr lang="hu-HU" dirty="0"/>
              <a:t> értékesítették őket. Mivel a sok </a:t>
            </a:r>
            <a:r>
              <a:rPr lang="hu-HU" b="1" dirty="0"/>
              <a:t>rabszolga</a:t>
            </a:r>
            <a:r>
              <a:rPr lang="hu-HU" dirty="0"/>
              <a:t> miatt </a:t>
            </a:r>
            <a:r>
              <a:rPr lang="hu-HU" b="1" dirty="0"/>
              <a:t>nem volt többé szükség adósrabszolgákra, ezért azt eltörölték</a:t>
            </a:r>
            <a:r>
              <a:rPr lang="hu-HU" dirty="0"/>
              <a:t>. </a:t>
            </a:r>
          </a:p>
          <a:p>
            <a:r>
              <a:rPr lang="hu-HU" dirty="0"/>
              <a:t>A </a:t>
            </a:r>
            <a:r>
              <a:rPr lang="hu-HU" b="1" dirty="0"/>
              <a:t>rabszolgák sorsa attól függött, hogy milyen szakmához értettek</a:t>
            </a:r>
            <a:r>
              <a:rPr lang="hu-HU" dirty="0"/>
              <a:t>, ugyanis az növelte az értéküket, ezért jobb bánásmódban részesültek. A legnehezebb sorsa a vidéken, bányákban vagy gályákon dolgozó rabszolgáknak volt. Más rabszolgákat </a:t>
            </a:r>
            <a:r>
              <a:rPr lang="hu-HU" b="1" dirty="0"/>
              <a:t>gladiátoroknak</a:t>
            </a:r>
            <a:r>
              <a:rPr lang="hu-HU" dirty="0"/>
              <a:t> adtak el, akik </a:t>
            </a:r>
            <a:r>
              <a:rPr lang="hu-HU" b="1" dirty="0"/>
              <a:t>cirkuszokban élethalál harcot vívtak</a:t>
            </a:r>
            <a:r>
              <a:rPr lang="hu-HU" dirty="0"/>
              <a:t>. Ezen kívül előfordult, hogy a rabszolgákat felszabadították, de az is megesett, hogy </a:t>
            </a:r>
            <a:r>
              <a:rPr lang="hu-HU" b="1" dirty="0"/>
              <a:t>a rabszolgák felkeléseket szerveztek, ilyen volt a Spartacus féle felkelés is.</a:t>
            </a:r>
            <a:endParaRPr lang="hu-HU" dirty="0"/>
          </a:p>
          <a:p>
            <a:r>
              <a:rPr lang="hu-HU" dirty="0"/>
              <a:t>Nagy hátránya volt viszont az, hogy a </a:t>
            </a:r>
            <a:r>
              <a:rPr lang="hu-HU" b="1" dirty="0"/>
              <a:t>háborúban parasztok tönkrementek, ugyanis nem volt, aki távollétükben a földjeiket megművelje</a:t>
            </a:r>
            <a:r>
              <a:rPr lang="hu-HU" dirty="0"/>
              <a:t>. Az ilyen elszegényedett parasztoktól később a </a:t>
            </a:r>
            <a:r>
              <a:rPr lang="hu-HU" b="1" dirty="0"/>
              <a:t>gazdag földbirtokosok felvásárolták a földjeiket és így az emberek nagy része földönfutóvá vált</a:t>
            </a:r>
            <a:r>
              <a:rPr lang="hu-HU" dirty="0"/>
              <a:t>.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8D3E5ED-DDB1-4EA1-89F8-6B8A0C9A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7EE19ECC-AC7D-462D-8153-BDE35E9F0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46189"/>
            <a:ext cx="4038600" cy="491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BE870BFF-D8C6-4865-A85B-25BA9BE67B6E}"/>
              </a:ext>
            </a:extLst>
          </p:cNvPr>
          <p:cNvSpPr txBox="1"/>
          <p:nvPr/>
        </p:nvSpPr>
        <p:spPr>
          <a:xfrm>
            <a:off x="8468187" y="1484336"/>
            <a:ext cx="340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Spartacus vezette hadjáratok (kék)</a:t>
            </a:r>
          </a:p>
        </p:txBody>
      </p:sp>
    </p:spTree>
    <p:extLst>
      <p:ext uri="{BB962C8B-B14F-4D97-AF65-F5344CB8AC3E}">
        <p14:creationId xmlns:p14="http://schemas.microsoft.com/office/powerpoint/2010/main" val="57773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01DEB5-5ED9-4640-8B8E-3382FB89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05996" cy="985420"/>
          </a:xfrm>
        </p:spPr>
        <p:txBody>
          <a:bodyPr/>
          <a:lstStyle/>
          <a:p>
            <a:r>
              <a:rPr lang="hu-HU" i="1" u="sng" dirty="0"/>
              <a:t>Politikai következmények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582B34-4B14-469B-B42A-B6A7A56DC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5420"/>
            <a:ext cx="6386006" cy="5370929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Mivel a földönfutóvá vált parasztokat nem lehetett behívni katonának, ezért a római hadsereg egyre nagyobb problémába került a rabszolgák és a provinciák lakosainak számának növekedése miatt. A </a:t>
            </a:r>
            <a:r>
              <a:rPr lang="hu-HU" b="1" dirty="0"/>
              <a:t>hadsereg képtelen volt uralma alatt tartani a lakosokat, ezért egyre gyakoribbá váltak a lázadások, rabszolgafelkelések</a:t>
            </a:r>
            <a:r>
              <a:rPr lang="hu-HU" dirty="0"/>
              <a:t>. A Földközi-tengeren ráadásul </a:t>
            </a:r>
            <a:r>
              <a:rPr lang="hu-HU" b="1" dirty="0"/>
              <a:t>elszaporodtak a kalózok</a:t>
            </a:r>
            <a:r>
              <a:rPr lang="hu-HU" dirty="0"/>
              <a:t>, akik miatt már nem lehetett biztonságosan hajózni.</a:t>
            </a:r>
          </a:p>
          <a:p>
            <a:r>
              <a:rPr lang="hu-HU" b="1" dirty="0"/>
              <a:t>A birodalom lakosainak nem voltak ráadásul azonos jogaik</a:t>
            </a:r>
            <a:r>
              <a:rPr lang="hu-HU" dirty="0"/>
              <a:t>. Csak a római polgárjoggal rendelkezők voltak teljes jogúak (szavazat, házasság, kereskedés, fellebbezés, tisztségviselési, tulajdonhoz való jog, katonáskodási jog). Szűkebb volt a latin joggal rendelkezők </a:t>
            </a:r>
            <a:r>
              <a:rPr lang="hu-HU" dirty="0" err="1"/>
              <a:t>rétege</a:t>
            </a:r>
            <a:r>
              <a:rPr lang="hu-HU" dirty="0"/>
              <a:t>, még kisebb a szövetséges joggal rendelkezőké. Leghátrányosabb helyzetben a provinciák lakosai voltak.</a:t>
            </a:r>
          </a:p>
          <a:p>
            <a:r>
              <a:rPr lang="hu-HU" dirty="0"/>
              <a:t>A gondok miatt a </a:t>
            </a:r>
            <a:r>
              <a:rPr lang="hu-HU" b="1" dirty="0"/>
              <a:t>politikai szereplő már nem beszédek útján, hanem erőszakkal akarták megszerezni a hatalmat</a:t>
            </a:r>
            <a:r>
              <a:rPr lang="hu-HU" dirty="0"/>
              <a:t>. Rómában valóságos </a:t>
            </a:r>
            <a:r>
              <a:rPr lang="hu-HU" b="1" dirty="0"/>
              <a:t>polgárháború alakult ki</a:t>
            </a:r>
            <a:r>
              <a:rPr lang="hu-HU" dirty="0"/>
              <a:t>, katonák dúlták fel a várost, politikusokat gyilkoltak meg stb.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40B5C33-6B55-4DF6-ACD6-8BAD656E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pic>
        <p:nvPicPr>
          <p:cNvPr id="4098" name="Picture 2" descr="A RÓMAI KÖZTÁRSASÁG VÁLSÁGA - ppt letölteni">
            <a:extLst>
              <a:ext uri="{FF2B5EF4-FFF2-40B4-BE49-F238E27FC236}">
                <a16:creationId xmlns:a16="http://schemas.microsoft.com/office/drawing/2014/main" id="{D9735DE3-9DA9-4FC0-925F-EC6B776BA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064" y="0"/>
            <a:ext cx="5882936" cy="441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14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C19E63-1394-4CF6-AF56-25307601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089429" cy="1047564"/>
          </a:xfrm>
        </p:spPr>
        <p:txBody>
          <a:bodyPr/>
          <a:lstStyle/>
          <a:p>
            <a:r>
              <a:rPr lang="hu-HU" i="1" u="sng" dirty="0"/>
              <a:t>A megoldás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624488-F082-4A54-81D8-B8168EAB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7564"/>
            <a:ext cx="9102573" cy="4900475"/>
          </a:xfrm>
        </p:spPr>
        <p:txBody>
          <a:bodyPr>
            <a:normAutofit fontScale="85000" lnSpcReduction="20000"/>
          </a:bodyPr>
          <a:lstStyle/>
          <a:p>
            <a:r>
              <a:rPr lang="hu-HU" b="1" dirty="0"/>
              <a:t>Julius Caesar</a:t>
            </a:r>
            <a:r>
              <a:rPr lang="hu-HU" dirty="0"/>
              <a:t> hadjáratai során új provinciákat csatolt a birodalomhoz (pl.: Gallia), így </a:t>
            </a:r>
            <a:r>
              <a:rPr lang="hu-HU" b="1" dirty="0"/>
              <a:t>jelentős befolyásra téve szert a közéletben</a:t>
            </a:r>
            <a:r>
              <a:rPr lang="hu-HU" dirty="0"/>
              <a:t>. A túlzott megerősödésétől tartva a </a:t>
            </a:r>
            <a:r>
              <a:rPr lang="hu-HU" b="1" dirty="0"/>
              <a:t>szenátus felszólította, hogy térjen vissza Rómába a hadserege nélkül</a:t>
            </a:r>
            <a:r>
              <a:rPr lang="hu-HU" dirty="0"/>
              <a:t>. Ő azonban a </a:t>
            </a:r>
            <a:r>
              <a:rPr lang="hu-HU" b="1" dirty="0"/>
              <a:t>hadserege élén tért haza</a:t>
            </a:r>
            <a:r>
              <a:rPr lang="hu-HU" dirty="0"/>
              <a:t> és a rettegő szenátus élete végéig tartó </a:t>
            </a:r>
            <a:r>
              <a:rPr lang="hu-HU" b="1" dirty="0"/>
              <a:t>teljhatalommal ruházta fel.</a:t>
            </a:r>
            <a:endParaRPr lang="hu-HU" dirty="0"/>
          </a:p>
          <a:p>
            <a:r>
              <a:rPr lang="hu-HU" dirty="0"/>
              <a:t>A hadsereg megreformálásához nincstelen </a:t>
            </a:r>
            <a:r>
              <a:rPr lang="hu-HU" b="1" dirty="0"/>
              <a:t>proletárokat akartak besorozni, akik szolgálataikért cserébe zsoldot kaptak</a:t>
            </a:r>
            <a:r>
              <a:rPr lang="hu-HU" dirty="0"/>
              <a:t>. Valamint, ha egy katona egy bizonyos idő szolgál a hadseregben, akkor szolgálatai után a </a:t>
            </a:r>
            <a:r>
              <a:rPr lang="hu-HU" b="1" dirty="0"/>
              <a:t>veterán földosztásban részesült.</a:t>
            </a:r>
            <a:endParaRPr lang="hu-HU" dirty="0"/>
          </a:p>
          <a:p>
            <a:r>
              <a:rPr lang="hu-HU" dirty="0"/>
              <a:t>A római birodalomban élő </a:t>
            </a:r>
            <a:r>
              <a:rPr lang="hu-HU" b="1" dirty="0"/>
              <a:t>népek számára polgárjogot biztosítottak</a:t>
            </a:r>
            <a:r>
              <a:rPr lang="hu-HU" dirty="0"/>
              <a:t>, ha megbékélnek, a maradék lázadókat pedig leverték volna. </a:t>
            </a:r>
          </a:p>
          <a:p>
            <a:r>
              <a:rPr lang="hu-HU" dirty="0"/>
              <a:t>A politikusok egy csoportja úgy gondolta, hogy vissza kéne állítani a köztársaságot. </a:t>
            </a:r>
            <a:r>
              <a:rPr lang="hu-HU" b="1" dirty="0"/>
              <a:t>Merényletet terveztek, amit Kr. e. 44 március 15-én hajtottak végre (23 kés szúrás)</a:t>
            </a:r>
            <a:r>
              <a:rPr lang="hu-HU" dirty="0"/>
              <a:t>. Caesar halála után </a:t>
            </a:r>
            <a:r>
              <a:rPr lang="hu-HU" b="1" dirty="0"/>
              <a:t>Augustus került hatalomra, aki az egyeduralmat folytatta</a:t>
            </a:r>
            <a:r>
              <a:rPr lang="hu-HU" dirty="0"/>
              <a:t>, így véget vetve a köztársaságnak.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D1C1190-0862-44C6-824A-4481B7C1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84AFEDA-CBD2-4B70-9734-98984A56A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07" y="0"/>
            <a:ext cx="2692893" cy="487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5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614</Words>
  <Application>Microsoft Office PowerPoint</Application>
  <PresentationFormat>Szélesvásznú</PresentationFormat>
  <Paragraphs>33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A hódító háborúk társadalmi és politikai következményei a római köztársaság korában.</vt:lpstr>
      <vt:lpstr>Előzmények</vt:lpstr>
      <vt:lpstr>Római stratégia alapja az útak </vt:lpstr>
      <vt:lpstr>Társadalmi következmények</vt:lpstr>
      <vt:lpstr>Politikai következmények</vt:lpstr>
      <vt:lpstr>A megoldás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hódító háborúk társadalmi és politikai következményei a római köztársaság korában.</dc:title>
  <dc:creator>user</dc:creator>
  <cp:lastModifiedBy>user</cp:lastModifiedBy>
  <cp:revision>18</cp:revision>
  <dcterms:created xsi:type="dcterms:W3CDTF">2024-03-06T07:37:37Z</dcterms:created>
  <dcterms:modified xsi:type="dcterms:W3CDTF">2024-03-06T09:50:04Z</dcterms:modified>
</cp:coreProperties>
</file>