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CCA1AC-390F-4F12-8326-81AE23219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7E5692F-9CC4-4CBA-959A-77BE8524B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DB76C8-771F-4BAD-B3B6-35CA6193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7984-8E5A-448A-8246-9788EA9F019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0CF257-C89D-47F4-B495-89F8E47E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DCB0B2-D705-4AEF-A2E4-111C8F86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AC3A-727B-4941-871E-DCC6069252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367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38E287-9C68-4B6E-983D-0330FC7D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F6AF1D6-F3D2-404F-9558-B43881AA6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C06904-281A-48C2-A4E2-120FA179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7984-8E5A-448A-8246-9788EA9F019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7251F6-0CF4-4A84-9AEB-05167611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F661CA-A248-4D98-9826-7050141C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AC3A-727B-4941-871E-DCC6069252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725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7A70B5C-531D-435C-9929-E682FCE72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465812B-0452-44F5-9A55-8F3B1B993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ECCC5A-D199-4EDA-A033-6DF78D4A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7984-8E5A-448A-8246-9788EA9F019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D494CE-75C0-470C-AA01-75755729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BC22E4-4CFB-46AD-B299-DEEA2787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AC3A-727B-4941-871E-DCC6069252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493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559029-0190-4D43-9613-5E204B48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F5EB92-687D-43F9-B7E3-F0AC43F21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DF8EB5-77B2-46E1-9212-FA4FF1B1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7984-8E5A-448A-8246-9788EA9F019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2B364E-D7F0-4B86-8495-AB5E28BB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7F51BC-8AC6-43D4-8560-D075958D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AC3A-727B-4941-871E-DCC6069252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64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9DB0AC-DEAB-4DB3-B9B9-2301B1AF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E18218E-1F67-47F0-9A6D-BD4634E08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229925-EF4E-4E7F-B46D-C457E473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7984-8E5A-448A-8246-9788EA9F019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36A56B7-69B9-423E-A249-7A46F25B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A7C9A8-8970-4EB6-9198-64C6F77F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AC3A-727B-4941-871E-DCC6069252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297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F7F79C-A3A3-4C95-9FE2-886D11FE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FFC322-A483-467A-AC8E-3EC39D0CA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8F0F700-D0AB-4821-9A15-C6C679F09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CAC3D24-ED59-4634-9F36-74F32BA1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7984-8E5A-448A-8246-9788EA9F019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86F3E76-F98A-4C14-8820-DD01CC6E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5C1079-2C68-4479-990D-1FA8151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AC3A-727B-4941-871E-DCC6069252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95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1C3A94-01D4-4581-B8F8-35262661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3D42610-B825-408E-AF69-8A4C015BF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CCD0E1F-33AF-453B-8C2D-E22861F9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0EB54FB-DED6-46D4-84BF-CB0C2FA3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51CEA48-FE40-4431-8C96-B2FA54747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1022396-2F91-494A-8E83-633C1E59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7984-8E5A-448A-8246-9788EA9F019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4DFBBD0-8700-4D0D-8BCB-F727DE2C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B494F65-7A2B-446E-A4F6-CA7E4898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AC3A-727B-4941-871E-DCC6069252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644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775703-AF9C-4BC8-BD84-89B1113C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5868716-324B-46FA-9F04-6A22B544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7984-8E5A-448A-8246-9788EA9F019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0729BB7-703F-415B-8AA4-134A1A32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8516DE-AEE1-4F20-8533-C1BE411F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AC3A-727B-4941-871E-DCC6069252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5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7D8B39E-2F0B-4F04-96AA-92BC8D33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7984-8E5A-448A-8246-9788EA9F019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2CAEF1F-676D-48AC-AB1E-FB4167E4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D5B6181-EEDA-44E9-84F5-F6F1B72E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AC3A-727B-4941-871E-DCC6069252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935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A1DECF-9A8D-40E1-9F7E-553B98EB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3B00D0-F959-4A92-A212-8C1884CDD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B4B6CF2-EA68-423A-BD5E-E5216A6B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734A891-2D82-444D-97FE-35C0410C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7984-8E5A-448A-8246-9788EA9F019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F3A49E2-4084-485F-8208-A6B9901D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3E04228-4C49-4442-A62C-117235CA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AC3A-727B-4941-871E-DCC6069252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04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4571BA-3FF4-4D15-A77C-60FA2560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647A597-00C4-4EB5-9286-849238089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6CF6928-CABB-4169-81C6-C96D34BB7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384912-0724-41A7-9CF0-5611B118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7984-8E5A-448A-8246-9788EA9F019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1E1B324-BEB2-4C6C-8E36-F570E4B5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D0DE865-CF95-4D3D-926A-56E7EA59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AC3A-727B-4941-871E-DCC6069252C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3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E468504-B4FD-4491-A8CE-D04385987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8655323-B8E2-420C-BFBC-CEB85206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9ABDA3-B99A-4C6E-BB6A-F99D605DD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7984-8E5A-448A-8246-9788EA9F0195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1E1432-7763-44E4-9FAE-AEE8ACEFD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5D0FB2-52DB-4973-9BF1-AB46C4842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AC3A-727B-4941-871E-DCC6069252CA}" type="slidenum">
              <a:rPr lang="hu-HU" smtClean="0"/>
              <a:t>‹#›</a:t>
            </a:fld>
            <a:endParaRPr lang="hu-HU"/>
          </a:p>
        </p:txBody>
      </p:sp>
      <p:pic>
        <p:nvPicPr>
          <p:cNvPr id="2050" name="Picture 2" descr="A Nyugatrómai Birodalom címere">
            <a:extLst>
              <a:ext uri="{FF2B5EF4-FFF2-40B4-BE49-F238E27FC236}">
                <a16:creationId xmlns:a16="http://schemas.microsoft.com/office/drawing/2014/main" id="{AB6EF9D6-3BB7-460C-8BDB-A446693D95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2509" y="136525"/>
            <a:ext cx="1186488" cy="166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3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5D21AC-BB49-4264-B4A8-56DEC04D3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5278"/>
            <a:ext cx="9144000" cy="2387600"/>
          </a:xfrm>
        </p:spPr>
        <p:txBody>
          <a:bodyPr>
            <a:normAutofit/>
          </a:bodyPr>
          <a:lstStyle/>
          <a:p>
            <a:r>
              <a:rPr lang="hu-HU" b="1" i="1" dirty="0"/>
              <a:t>A Nyugatrómai Birodalom bukása és a népvándorlás</a:t>
            </a:r>
            <a:endParaRPr lang="hu-HU" dirty="0"/>
          </a:p>
        </p:txBody>
      </p:sp>
      <p:pic>
        <p:nvPicPr>
          <p:cNvPr id="1026" name="Picture 2" descr="A Nyugatrómai Birodalom 395-ben">
            <a:extLst>
              <a:ext uri="{FF2B5EF4-FFF2-40B4-BE49-F238E27FC236}">
                <a16:creationId xmlns:a16="http://schemas.microsoft.com/office/drawing/2014/main" id="{8D743CE9-BF58-4B16-8CF5-9E5FBFAB5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2" y="2990850"/>
            <a:ext cx="53625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09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5C9D01-A37D-404B-AFAA-F292E154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690586" cy="825622"/>
          </a:xfrm>
        </p:spPr>
        <p:txBody>
          <a:bodyPr/>
          <a:lstStyle/>
          <a:p>
            <a:r>
              <a:rPr lang="hu-HU" i="1" u="sng" dirty="0"/>
              <a:t>A Birodalom hanyatlása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3B2C11-594C-40C9-B602-8E2C887F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622"/>
            <a:ext cx="6919456" cy="6032377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A sok évszázados terjeszkedés során a </a:t>
            </a:r>
            <a:r>
              <a:rPr lang="hu-HU" b="1" dirty="0"/>
              <a:t>Római Birodalom területe hatalmas lett</a:t>
            </a:r>
            <a:r>
              <a:rPr lang="hu-HU" dirty="0"/>
              <a:t>. Ennek hatására </a:t>
            </a:r>
            <a:r>
              <a:rPr lang="hu-HU" b="1" dirty="0"/>
              <a:t>rengeteg katonára volt szükség</a:t>
            </a:r>
            <a:r>
              <a:rPr lang="hu-HU" dirty="0"/>
              <a:t> a határainak biztosítására. Róma </a:t>
            </a:r>
            <a:r>
              <a:rPr lang="hu-HU" b="1" dirty="0"/>
              <a:t>állandó védekezésre kényszerült</a:t>
            </a:r>
            <a:r>
              <a:rPr lang="hu-HU" dirty="0"/>
              <a:t>. A határokon egyre </a:t>
            </a:r>
            <a:r>
              <a:rPr lang="hu-HU" b="1" dirty="0"/>
              <a:t>gyakoribbá váltak a betörések</a:t>
            </a:r>
            <a:r>
              <a:rPr lang="hu-HU" dirty="0"/>
              <a:t>.</a:t>
            </a:r>
          </a:p>
          <a:p>
            <a:r>
              <a:rPr lang="hu-HU" dirty="0"/>
              <a:t>Mivel folyamatosan védekezni kényszerültek, ezért a </a:t>
            </a:r>
            <a:r>
              <a:rPr lang="hu-HU" b="1" dirty="0"/>
              <a:t>rabszolgák száma egyre csökkent</a:t>
            </a:r>
            <a:r>
              <a:rPr lang="hu-HU" dirty="0"/>
              <a:t>. A gazdaságban </a:t>
            </a:r>
            <a:r>
              <a:rPr lang="hu-HU" b="1" dirty="0"/>
              <a:t>munkaerőhiány</a:t>
            </a:r>
            <a:r>
              <a:rPr lang="hu-HU" dirty="0"/>
              <a:t> lépett fel és a kiesett rabszolgák helyett </a:t>
            </a:r>
            <a:r>
              <a:rPr lang="hu-HU" b="1" dirty="0"/>
              <a:t>egyre több szabad földbérlőt dolgoztattak</a:t>
            </a:r>
            <a:r>
              <a:rPr lang="hu-HU" dirty="0"/>
              <a:t>, akik a földet használatra kapták a birtokostól és cserébe beszolgáltatták a termény egy részét.</a:t>
            </a:r>
          </a:p>
          <a:p>
            <a:r>
              <a:rPr lang="hu-HU" dirty="0"/>
              <a:t>Közben a </a:t>
            </a:r>
            <a:r>
              <a:rPr lang="hu-HU" b="1" dirty="0"/>
              <a:t>császári hatalom is meggyengült.</a:t>
            </a:r>
            <a:r>
              <a:rPr lang="hu-HU" dirty="0"/>
              <a:t> A hadsereg gyakran beleszólt a politikába, sokszor egyszerre több császár is hatalmon volt. A császárok a költségek fenntartása érdekében </a:t>
            </a:r>
            <a:r>
              <a:rPr lang="hu-HU" b="1" dirty="0"/>
              <a:t>egyre több adót vezettek be</a:t>
            </a:r>
            <a:r>
              <a:rPr lang="hu-HU" dirty="0"/>
              <a:t>. A birodalom </a:t>
            </a:r>
            <a:r>
              <a:rPr lang="hu-HU" b="1" dirty="0"/>
              <a:t>nyugati területei egyre inkább elmaradtak a keletiektől. Constantinus császár</a:t>
            </a:r>
            <a:r>
              <a:rPr lang="hu-HU" dirty="0"/>
              <a:t> ezek hatására a </a:t>
            </a:r>
            <a:r>
              <a:rPr lang="hu-HU" b="1" dirty="0"/>
              <a:t>székhelyét át is helyezte Konstantinápolyba</a:t>
            </a:r>
            <a:r>
              <a:rPr lang="hu-HU" dirty="0"/>
              <a:t>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07D7448-A631-48A9-BCD3-1150E3A7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56" y="1846555"/>
            <a:ext cx="5272544" cy="50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5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F57758-1DC2-4020-868D-357A877F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074850" cy="798989"/>
          </a:xfrm>
        </p:spPr>
        <p:txBody>
          <a:bodyPr/>
          <a:lstStyle/>
          <a:p>
            <a:r>
              <a:rPr lang="hu-HU" i="1" u="sng" dirty="0"/>
              <a:t>A népvándorlás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8274F3-050B-4FAA-8162-0D3E00AE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14400"/>
            <a:ext cx="6096001" cy="5943599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A népvándorlást a </a:t>
            </a:r>
            <a:r>
              <a:rPr lang="hu-HU" b="1" dirty="0"/>
              <a:t>hunok megjelenése indította be</a:t>
            </a:r>
            <a:r>
              <a:rPr lang="hu-HU" dirty="0"/>
              <a:t>. A hunok egy fosztogató, lovasnomád népcsoport volt, akik egyre inkább bevonultak a Kárpát-medence irányába. A hun birodalom </a:t>
            </a:r>
            <a:r>
              <a:rPr lang="hu-HU" b="1" dirty="0"/>
              <a:t>fénykorát Attila fejedelem</a:t>
            </a:r>
            <a:r>
              <a:rPr lang="hu-HU" dirty="0"/>
              <a:t> uralkodásakor élte. 378-ban a </a:t>
            </a:r>
            <a:r>
              <a:rPr lang="hu-HU" b="1" dirty="0"/>
              <a:t>vizigótok bebocsájtást kérnek a birodalomba</a:t>
            </a:r>
            <a:r>
              <a:rPr lang="hu-HU" dirty="0"/>
              <a:t>, de mivel nem kapnak ezért </a:t>
            </a:r>
            <a:r>
              <a:rPr lang="hu-HU" b="1" dirty="0" err="1"/>
              <a:t>Hadrianopolisnál</a:t>
            </a:r>
            <a:r>
              <a:rPr lang="hu-HU" b="1" dirty="0"/>
              <a:t> vereséget mértek a római hadseregre</a:t>
            </a:r>
            <a:r>
              <a:rPr lang="hu-HU" dirty="0"/>
              <a:t>.</a:t>
            </a:r>
          </a:p>
          <a:p>
            <a:r>
              <a:rPr lang="hu-HU" b="1" dirty="0" err="1"/>
              <a:t>Theodosius</a:t>
            </a:r>
            <a:r>
              <a:rPr lang="hu-HU" b="1" dirty="0"/>
              <a:t> császár</a:t>
            </a:r>
            <a:r>
              <a:rPr lang="hu-HU" dirty="0"/>
              <a:t> végül </a:t>
            </a:r>
            <a:r>
              <a:rPr lang="hu-HU" b="1" dirty="0"/>
              <a:t>letelepíti a gótokat</a:t>
            </a:r>
            <a:r>
              <a:rPr lang="hu-HU" dirty="0"/>
              <a:t> a birodalomba és </a:t>
            </a:r>
            <a:r>
              <a:rPr lang="hu-HU" b="1" dirty="0"/>
              <a:t>saját államot hozhattak létre a birodalmon belül</a:t>
            </a:r>
            <a:r>
              <a:rPr lang="hu-HU" dirty="0"/>
              <a:t>, cserébe kultúrájukat római mintára alakították ki és védeniük kellett a határokat. Ennek hatására </a:t>
            </a:r>
            <a:r>
              <a:rPr lang="hu-HU" b="1" dirty="0"/>
              <a:t>egyre több népcsoport telepedett le a birodalomban és azon belül is a nyugati vidékeken</a:t>
            </a:r>
            <a:r>
              <a:rPr lang="hu-HU" dirty="0"/>
              <a:t>. Így megszerezték a frankok a Rajna torkolatvidékét, az angolok Britanniát, a burgundok a </a:t>
            </a:r>
            <a:r>
              <a:rPr lang="hu-HU" dirty="0" err="1"/>
              <a:t>Rhône</a:t>
            </a:r>
            <a:r>
              <a:rPr lang="hu-HU" dirty="0"/>
              <a:t> vidéket, a vandálok Afrikát és a gótok Hispániát és Itália részeit.</a:t>
            </a:r>
          </a:p>
        </p:txBody>
      </p:sp>
      <p:pic>
        <p:nvPicPr>
          <p:cNvPr id="4106" name="Picture 10" descr="undefined">
            <a:extLst>
              <a:ext uri="{FF2B5EF4-FFF2-40B4-BE49-F238E27FC236}">
                <a16:creationId xmlns:a16="http://schemas.microsoft.com/office/drawing/2014/main" id="{9519246B-7597-44AC-8204-8C6DC69C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3113"/>
            <a:ext cx="6156108" cy="492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70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File:Flag of the European Hunnic Empire.png - Wikimedia Commons">
            <a:extLst>
              <a:ext uri="{FF2B5EF4-FFF2-40B4-BE49-F238E27FC236}">
                <a16:creationId xmlns:a16="http://schemas.microsoft.com/office/drawing/2014/main" id="{0B9EDE82-8ECB-4E7E-B74A-8622F57B5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309" y="2156088"/>
            <a:ext cx="4549691" cy="30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undefined">
            <a:extLst>
              <a:ext uri="{FF2B5EF4-FFF2-40B4-BE49-F238E27FC236}">
                <a16:creationId xmlns:a16="http://schemas.microsoft.com/office/drawing/2014/main" id="{6B97F838-EFCC-4EB9-A3EB-711A4FCDC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2559"/>
            <a:ext cx="5018843" cy="38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upload.wikimedia.org/wikipedia/commons/thumb/4/43/Huns_empire.png/300px-Huns_empire.png">
            <a:extLst>
              <a:ext uri="{FF2B5EF4-FFF2-40B4-BE49-F238E27FC236}">
                <a16:creationId xmlns:a16="http://schemas.microsoft.com/office/drawing/2014/main" id="{7FC4C7F4-C6B6-40D1-BE69-40AB1055E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60618" cy="215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C894A200-58D9-4386-B121-E0E8445AFB19}"/>
              </a:ext>
            </a:extLst>
          </p:cNvPr>
          <p:cNvSpPr txBox="1"/>
          <p:nvPr/>
        </p:nvSpPr>
        <p:spPr>
          <a:xfrm>
            <a:off x="98555" y="2271158"/>
            <a:ext cx="3563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Hunok feltételezett kiterjedése Európában, Attila fejedelem idején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C42B6CE-1A37-4997-A120-32814705B51E}"/>
              </a:ext>
            </a:extLst>
          </p:cNvPr>
          <p:cNvSpPr txBox="1"/>
          <p:nvPr/>
        </p:nvSpPr>
        <p:spPr>
          <a:xfrm>
            <a:off x="8581064" y="5355001"/>
            <a:ext cx="267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Európai Hunok </a:t>
            </a:r>
            <a:r>
              <a:rPr lang="hu-HU" dirty="0" err="1"/>
              <a:t>zászlaja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014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F706C7-6673-4882-A459-A9A45B33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776186" cy="1074197"/>
          </a:xfrm>
        </p:spPr>
        <p:txBody>
          <a:bodyPr/>
          <a:lstStyle/>
          <a:p>
            <a:r>
              <a:rPr lang="hu-HU" i="1" u="sng" dirty="0"/>
              <a:t>A birodalom bukása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D6DE0B-C827-4B60-8C23-BC09D9BC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4198"/>
            <a:ext cx="6409678" cy="5783802"/>
          </a:xfrm>
        </p:spPr>
        <p:txBody>
          <a:bodyPr>
            <a:normAutofit lnSpcReduction="10000"/>
          </a:bodyPr>
          <a:lstStyle/>
          <a:p>
            <a:r>
              <a:rPr lang="hu-HU" dirty="0"/>
              <a:t>Végül </a:t>
            </a:r>
            <a:r>
              <a:rPr lang="hu-HU" dirty="0" err="1"/>
              <a:t>Theodosius</a:t>
            </a:r>
            <a:r>
              <a:rPr lang="hu-HU" dirty="0"/>
              <a:t> császár </a:t>
            </a:r>
            <a:r>
              <a:rPr lang="hu-HU" b="1" dirty="0"/>
              <a:t>394-ben a birodalom államvallásává tette a kereszténységet</a:t>
            </a:r>
            <a:r>
              <a:rPr lang="hu-HU" dirty="0"/>
              <a:t> és </a:t>
            </a:r>
            <a:r>
              <a:rPr lang="hu-HU" b="1" dirty="0"/>
              <a:t>395-ben kettéosztotta a birodalmat. (Nyugati és Keleti birodalom)</a:t>
            </a:r>
            <a:endParaRPr lang="hu-HU" dirty="0"/>
          </a:p>
          <a:p>
            <a:r>
              <a:rPr lang="hu-HU" dirty="0"/>
              <a:t>Végül </a:t>
            </a:r>
            <a:r>
              <a:rPr lang="hu-HU" b="1" dirty="0"/>
              <a:t>476-ban az utolsó római császárt is elűzték trónjáról</a:t>
            </a:r>
            <a:r>
              <a:rPr lang="hu-HU" dirty="0"/>
              <a:t>. Ez az évszám számít a Nyugatrómai Birodalom bukásának. A </a:t>
            </a:r>
            <a:r>
              <a:rPr lang="hu-HU" b="1" dirty="0"/>
              <a:t>nyugati területeken germán királyságok</a:t>
            </a:r>
            <a:r>
              <a:rPr lang="hu-HU" dirty="0"/>
              <a:t> alakultak ki.  </a:t>
            </a:r>
            <a:r>
              <a:rPr lang="hu-HU" b="1" dirty="0"/>
              <a:t>A Keletrómai Birodalmon még ezer éven át Bizánci Birodalom néven maradt fennt</a:t>
            </a:r>
            <a:r>
              <a:rPr lang="hu-HU" dirty="0"/>
              <a:t>. Ez az évszám olyan jelentős, hogy </a:t>
            </a:r>
            <a:r>
              <a:rPr lang="hu-HU" b="1" dirty="0"/>
              <a:t>ezt tekintjük az ókor végének</a:t>
            </a:r>
            <a:r>
              <a:rPr lang="hu-HU" dirty="0"/>
              <a:t> és a </a:t>
            </a:r>
            <a:r>
              <a:rPr lang="hu-HU" b="1" dirty="0"/>
              <a:t>középkor kezdetének</a:t>
            </a:r>
            <a:r>
              <a:rPr lang="hu-HU" dirty="0"/>
              <a:t> a történelemben.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736B8613-E0C1-432C-8CA6-3746CE163E05}"/>
              </a:ext>
            </a:extLst>
          </p:cNvPr>
          <p:cNvGrpSpPr/>
          <p:nvPr/>
        </p:nvGrpSpPr>
        <p:grpSpPr>
          <a:xfrm>
            <a:off x="6399042" y="4438834"/>
            <a:ext cx="5424257" cy="2308324"/>
            <a:chOff x="6516209" y="2645545"/>
            <a:chExt cx="5424257" cy="2308324"/>
          </a:xfrm>
        </p:grpSpPr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09E31D00-A8F9-44FC-B807-C2B4D4AFCCC2}"/>
                </a:ext>
              </a:extLst>
            </p:cNvPr>
            <p:cNvSpPr txBox="1"/>
            <p:nvPr/>
          </p:nvSpPr>
          <p:spPr>
            <a:xfrm>
              <a:off x="6516209" y="2645545"/>
              <a:ext cx="542425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 err="1"/>
                <a:t>Theodosius</a:t>
              </a:r>
              <a:r>
                <a:rPr lang="hu-HU" dirty="0"/>
                <a:t> a Római Birodalom utolsó </a:t>
              </a:r>
              <a:r>
                <a:rPr lang="hu-HU" dirty="0" err="1"/>
                <a:t>császára</a:t>
              </a:r>
              <a:r>
                <a:rPr lang="hu-HU" dirty="0"/>
                <a:t> 395-ben váratlanul meghalt, de halála előtt megosztotta a birodalmat a két fia között nyugati és keleti részre, ekkor létrejött két új birodalom.</a:t>
              </a:r>
            </a:p>
            <a:p>
              <a:pPr marL="400050" indent="-400050">
                <a:buAutoNum type="romanUcPeriod"/>
              </a:pPr>
              <a:endParaRPr lang="hu-HU" dirty="0"/>
            </a:p>
            <a:p>
              <a:r>
                <a:rPr lang="hu-HU" dirty="0" err="1"/>
                <a:t>Arcadius</a:t>
              </a:r>
              <a:r>
                <a:rPr lang="hu-HU" dirty="0"/>
                <a:t> a       Keletrómai Birodalom </a:t>
              </a:r>
              <a:r>
                <a:rPr lang="hu-HU" dirty="0" err="1"/>
                <a:t>császára</a:t>
              </a:r>
              <a:r>
                <a:rPr lang="hu-HU" dirty="0"/>
                <a:t>,</a:t>
              </a:r>
            </a:p>
            <a:p>
              <a:endParaRPr lang="hu-HU" dirty="0"/>
            </a:p>
            <a:p>
              <a:r>
                <a:rPr lang="hu-HU" dirty="0" err="1"/>
                <a:t>Honorius</a:t>
              </a:r>
              <a:r>
                <a:rPr lang="hu-HU" dirty="0"/>
                <a:t> a      Nyugatrómai Birodalom </a:t>
              </a:r>
              <a:r>
                <a:rPr lang="hu-HU" dirty="0" err="1"/>
                <a:t>császára</a:t>
              </a:r>
              <a:r>
                <a:rPr lang="hu-HU" dirty="0"/>
                <a:t> lett.</a:t>
              </a:r>
            </a:p>
          </p:txBody>
        </p:sp>
        <p:pic>
          <p:nvPicPr>
            <p:cNvPr id="6150" name="Picture 6" descr="Fájl:Flag of Palaeologus Emperor - Libro del conosçimiento de todos los rregnos.svg">
              <a:extLst>
                <a:ext uri="{FF2B5EF4-FFF2-40B4-BE49-F238E27FC236}">
                  <a16:creationId xmlns:a16="http://schemas.microsoft.com/office/drawing/2014/main" id="{AA02B6E7-D651-41D7-B2F9-1C41F85B2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1861" y="4074915"/>
              <a:ext cx="267439" cy="267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4" name="Picture 10" descr="A Nyugatrómai Birodalom címere">
              <a:extLst>
                <a:ext uri="{FF2B5EF4-FFF2-40B4-BE49-F238E27FC236}">
                  <a16:creationId xmlns:a16="http://schemas.microsoft.com/office/drawing/2014/main" id="{5E59860C-7B23-4364-AB63-CD9B403743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5379" y="4549935"/>
              <a:ext cx="243921" cy="341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6" name="Picture 12" descr="https://upload.wikimedia.org/wikipedia/commons/thumb/4/49/Theodosius_I%27s_empire.png/300px-Theodosius_I%27s_empire.png">
            <a:extLst>
              <a:ext uri="{FF2B5EF4-FFF2-40B4-BE49-F238E27FC236}">
                <a16:creationId xmlns:a16="http://schemas.microsoft.com/office/drawing/2014/main" id="{C4830FAC-315B-41AC-91D6-22E16FDD1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402" y="1538189"/>
            <a:ext cx="3911539" cy="281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58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414</Words>
  <Application>Microsoft Office PowerPoint</Application>
  <PresentationFormat>Szélesvásznú</PresentationFormat>
  <Paragraphs>18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 Nyugatrómai Birodalom bukása és a népvándorlás</vt:lpstr>
      <vt:lpstr>A Birodalom hanyatlása</vt:lpstr>
      <vt:lpstr>A népvándorlás</vt:lpstr>
      <vt:lpstr>PowerPoint-bemutató</vt:lpstr>
      <vt:lpstr>A birodalom bukása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Nyugatrómai Birodalom bukása és a népvándorlás</dc:title>
  <dc:creator>user</dc:creator>
  <cp:lastModifiedBy>user</cp:lastModifiedBy>
  <cp:revision>15</cp:revision>
  <dcterms:created xsi:type="dcterms:W3CDTF">2024-03-06T10:23:32Z</dcterms:created>
  <dcterms:modified xsi:type="dcterms:W3CDTF">2024-03-06T11:17:58Z</dcterms:modified>
</cp:coreProperties>
</file>