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365C-7C91-480A-8A45-78844671A1F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EB6AB-8AC7-45B1-8CB3-C547FF0A2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5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0B7AF-EA28-41C8-B0DF-6F60FDB27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E727CD-6C7D-4039-8AA0-B54003DDB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A3EBEE-6BFA-4858-9C6D-3560AEC8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B26F-A4FF-4C45-98C7-931E92F9B6CB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EDF4F8-B746-4B5C-BEFA-C12F952B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60B8C3-1C57-4954-9FCF-B53545E0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9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0C4C8E-296A-4856-BAB7-6531E736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6AADFE-B56C-4D1B-A925-1EB93D588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7D9512-0C52-4AE2-9FEF-D45FC3F1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B794-2A27-4183-A7E8-D3E4C4F88402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83259-BFFA-49ED-9F3C-3C3DDD2E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D2B8D1-49A4-4B0A-9897-79B731CC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98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5323420-905E-475B-B4E6-2D299F603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AEF248A-3924-43AD-B9B7-47645DE0F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591394-A67A-4B56-ADA2-BEE9654C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6655-BDB3-4757-9874-D8EFFCCE13A5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32CEC4-66D0-49B9-ACB4-53A60AA9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34B94-40AF-4AB9-BD1D-8B6CB9F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17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F92A5-431D-411D-9B24-7CD7573A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681DF0-0035-40FD-AD31-26F146A0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27AC1-018F-4D8C-8AA4-264F30C1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FC93-3411-4F41-B78C-9ADE43E79C6D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41CD3E-6FF5-4860-B3F4-A6CF0989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2D0211-3768-4E24-A037-FCBD2D37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5A459B-1BAD-4BDD-A426-5C8446A4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A671EC-3E33-42F2-AC33-C563162C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6E513E-1A47-4ECD-9D07-6ED8BC2C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C2A-8E68-49B5-BA4C-BB0DEAF520A6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C2910C-6093-424B-86A5-4C8A51AB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0C74BD-8C71-4A56-8946-D6BA68F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6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B85437-0348-427E-B084-78B5DD17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BEA3E-C50D-4635-A290-8914B8242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7C2AA0-B04B-4872-8CE5-B987ECF6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D31F3A-C429-4327-92E2-2E5BB747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1B8A-82F5-4CE1-8BD6-08C5DF4AFB30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3B04EA-0778-48CA-9EF8-B09A91B9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1B0F950-BDD8-482A-9950-DE84BC5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74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C0849-706C-479E-A189-B46A9EF8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634BFB-6C69-4FE5-8DE9-F42E8B0E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9FDBA8-8E49-491D-9640-BBB0F22B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A691447-652A-4EEF-9BA4-460C19A39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7557A6-7A1B-4FBA-8830-70EBADF9A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49E6B4F-CAF0-43B0-B548-8BFE0F54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CF65-1616-43C8-93FD-F08DD13FEC67}" type="datetime1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AD5E54-E82F-436F-BEFA-48E0E5ED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FF699DC-C3CD-4E70-8C05-BDDE3210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8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F269C0-9672-4BD9-8F7C-4322E033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3018AC-90D1-4682-BC11-FEF92B61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489E9-B75D-465D-B028-E296AE8A84EE}" type="datetime1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11918C-36CD-4162-9EF9-D8423181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944EEB2-4E23-4632-985F-F871368F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E586903-A8C9-435D-A174-79F3CEA4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EECE-B268-405A-BF2E-361D110A0621}" type="datetime1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B15A224-BC7A-4A56-A642-918AD80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93BD71-7CDF-480E-9926-148F0E01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784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794A7-C008-434F-81F9-936BF788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94DE1D-1ED5-4E4F-BBE1-EAB6A7AC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2E5C18-BE9A-4FFA-9F77-51D1A21A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66F8FB-73CE-470F-9E14-D1A1FBA8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FD5D-2F93-46D3-BB65-881F61D561C2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0CD987-BE6F-4FC0-AF08-E0CBECA1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1B42B8-E944-436F-9358-798604D0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7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F501E4-4F62-45C9-97C5-C50D62A1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06854A7-2FC4-42A0-AF24-FCAFA686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CEA4898-3241-4CDC-9DA3-31AD4ADE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4800B5-7615-45F7-AB74-671AFF05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CC1-5ACA-4B8F-8064-2BFAC2159A87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057E77-18EC-44F9-AEB8-5F9551FB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54B5E6-E2BB-4880-B4AE-C9119F6D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6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0A5F37A-7A61-491F-B1AE-B4AC7480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BD9C95-7D1D-4C14-84BB-F96E51D7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4066CB-EA7E-41F7-9388-D3643AC27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4466-86FD-46E9-AABF-D5173D8E9CEE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387B2A-631D-4965-8BD1-C98CFC7F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18682E-B359-4DBE-AA2F-B3E05A750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3531-514F-407D-B407-41358ECAB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8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C2044D-A416-44EC-BD2F-137E5188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02023"/>
            <a:ext cx="9144001" cy="4453954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középkori uradalom jellemző vonásai (pl. vár, majorság, jobbágytelek). A mezőgazdasági technika fejlődésének néhány jellemző mozzanata a X-XI. században.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947CF7B-D905-4954-AB6E-74836C69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203595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523C0-C332-4133-8E9E-AD25765C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472D9-FE2A-4446-8079-5563393C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Középkorban </a:t>
            </a:r>
            <a:r>
              <a:rPr lang="hu-HU" b="1" dirty="0"/>
              <a:t>a földterületek a király tulajdonában voltak</a:t>
            </a:r>
            <a:r>
              <a:rPr lang="hu-HU" dirty="0"/>
              <a:t>. A király, hogy megvásárolja az embereinek a hűségét a hozzá közel állóknak </a:t>
            </a:r>
            <a:r>
              <a:rPr lang="hu-HU" b="1" dirty="0"/>
              <a:t>földbirtokokat adományozott</a:t>
            </a:r>
            <a:r>
              <a:rPr lang="hu-HU" dirty="0"/>
              <a:t>. Ezért </a:t>
            </a:r>
            <a:r>
              <a:rPr lang="hu-HU" b="1" dirty="0"/>
              <a:t>cserébe a földesúr hűséggel tartozott az uralkodónak</a:t>
            </a:r>
            <a:r>
              <a:rPr lang="hu-HU" dirty="0"/>
              <a:t>. Ezt a rendszert </a:t>
            </a:r>
            <a:r>
              <a:rPr lang="hu-HU" b="1" dirty="0"/>
              <a:t>feudalizmusnak</a:t>
            </a:r>
            <a:r>
              <a:rPr lang="hu-HU" dirty="0"/>
              <a:t> hívják.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D04823D-B134-44E6-9A32-2404763C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118463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72417-E0D7-4E6E-BF87-41D92107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49227" cy="763479"/>
          </a:xfrm>
        </p:spPr>
        <p:txBody>
          <a:bodyPr/>
          <a:lstStyle/>
          <a:p>
            <a:r>
              <a:rPr lang="hu-HU" i="1" u="sng" dirty="0"/>
              <a:t>Az uradalom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45E5B4-62E6-44A4-B073-6C8AA542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63480"/>
            <a:ext cx="6759575" cy="6094519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</a:t>
            </a:r>
            <a:r>
              <a:rPr lang="hu-HU" b="1" dirty="0"/>
              <a:t>földesurak tulajdonába tartozó birtokok neve uradalom</a:t>
            </a:r>
            <a:r>
              <a:rPr lang="hu-HU" dirty="0"/>
              <a:t>. A földesúr a területeinek </a:t>
            </a:r>
            <a:r>
              <a:rPr lang="hu-HU" b="1" dirty="0"/>
              <a:t>nagyrészét a parasztoknak</a:t>
            </a:r>
            <a:r>
              <a:rPr lang="hu-HU" dirty="0"/>
              <a:t> </a:t>
            </a:r>
            <a:r>
              <a:rPr lang="hu-HU" b="1" dirty="0"/>
              <a:t>engedte át használatra</a:t>
            </a:r>
            <a:r>
              <a:rPr lang="hu-HU" dirty="0"/>
              <a:t>. Ezeket a parasztokat </a:t>
            </a:r>
            <a:r>
              <a:rPr lang="hu-HU" b="1" dirty="0"/>
              <a:t>jobbágyoknak</a:t>
            </a:r>
            <a:r>
              <a:rPr lang="hu-HU" dirty="0"/>
              <a:t>, az általuk használt területeket </a:t>
            </a:r>
            <a:r>
              <a:rPr lang="hu-HU" b="1" dirty="0"/>
              <a:t>jobbágytelkeknek</a:t>
            </a:r>
            <a:r>
              <a:rPr lang="hu-HU" dirty="0"/>
              <a:t> nevezzük. A jobbágytelken a jobbágyok házat építhettek és kertet is tartottak. Az egymás mellé épült jobbágytelkekből végül kis </a:t>
            </a:r>
            <a:r>
              <a:rPr lang="hu-HU" b="1" dirty="0"/>
              <a:t>falvak alakultak ki</a:t>
            </a:r>
            <a:r>
              <a:rPr lang="hu-HU" dirty="0"/>
              <a:t>. A jobbágyoknak a falu határában </a:t>
            </a:r>
            <a:r>
              <a:rPr lang="hu-HU" b="1" dirty="0"/>
              <a:t>saját szántóföldje volt</a:t>
            </a:r>
            <a:r>
              <a:rPr lang="hu-HU" dirty="0"/>
              <a:t>.</a:t>
            </a:r>
          </a:p>
          <a:p>
            <a:r>
              <a:rPr lang="hu-HU" dirty="0"/>
              <a:t>A jobbágyok a földért cserébe </a:t>
            </a:r>
            <a:r>
              <a:rPr lang="hu-HU" b="1" dirty="0"/>
              <a:t>többféle szolgáltatással tartoztak a földesúrnak</a:t>
            </a:r>
            <a:r>
              <a:rPr lang="hu-HU" dirty="0"/>
              <a:t>. Az első a </a:t>
            </a:r>
            <a:r>
              <a:rPr lang="hu-HU" b="1" dirty="0"/>
              <a:t>terményadó</a:t>
            </a:r>
            <a:r>
              <a:rPr lang="hu-HU" dirty="0"/>
              <a:t> volt, amit évente szedett be a földesúr saját magának. A maradékot a jobbágy megtarthatta magának. Ezenkívül a földesúr saját használatában lévő szántóföldeken úgy nevezett </a:t>
            </a:r>
            <a:r>
              <a:rPr lang="hu-HU" b="1" dirty="0"/>
              <a:t>robotot, azaz ingyenmunkát kellett végeznie</a:t>
            </a:r>
            <a:r>
              <a:rPr lang="hu-HU" dirty="0"/>
              <a:t>. Valamint jelentős eseményeken a </a:t>
            </a:r>
            <a:r>
              <a:rPr lang="hu-HU" b="1" dirty="0"/>
              <a:t>jobbágynak ajándékot kellett vinnie a földesurának</a:t>
            </a:r>
            <a:r>
              <a:rPr lang="hu-HU" dirty="0"/>
              <a:t>. A földesuraknak ezen kívül még </a:t>
            </a:r>
            <a:r>
              <a:rPr lang="hu-HU" b="1" dirty="0"/>
              <a:t>egyéb jogaik is voltak</a:t>
            </a:r>
            <a:r>
              <a:rPr lang="hu-HU" dirty="0"/>
              <a:t>, pl.: piac tartási, pallosjog, vám, elő éjszaka joga stb.</a:t>
            </a:r>
          </a:p>
          <a:p>
            <a:r>
              <a:rPr lang="hu-HU" dirty="0"/>
              <a:t>Az uradalom harmadik része a </a:t>
            </a:r>
            <a:r>
              <a:rPr lang="hu-HU" b="1" dirty="0"/>
              <a:t>közös használatú területek</a:t>
            </a:r>
            <a:r>
              <a:rPr lang="hu-HU" dirty="0"/>
              <a:t> voltak. Ilyen volt például az </a:t>
            </a:r>
            <a:r>
              <a:rPr lang="hu-HU" b="1" dirty="0"/>
              <a:t>erdő, a malom, tavak</a:t>
            </a:r>
            <a:r>
              <a:rPr lang="hu-HU" dirty="0"/>
              <a:t> stb. Az uradalomban a </a:t>
            </a:r>
            <a:r>
              <a:rPr lang="hu-HU" b="1" dirty="0"/>
              <a:t>vár nyújtott a földesúr lakhelyét</a:t>
            </a:r>
            <a:r>
              <a:rPr lang="hu-HU" dirty="0"/>
              <a:t>, ami </a:t>
            </a:r>
            <a:r>
              <a:rPr lang="hu-HU" b="1" dirty="0"/>
              <a:t>kezdetben egy szimpla lakótorony volt</a:t>
            </a:r>
            <a:r>
              <a:rPr lang="hu-HU" dirty="0"/>
              <a:t>.</a:t>
            </a:r>
          </a:p>
        </p:txBody>
      </p:sp>
      <p:pic>
        <p:nvPicPr>
          <p:cNvPr id="1028" name="Picture 4" descr="A középkori uradalom Diagram | Quizlet">
            <a:extLst>
              <a:ext uri="{FF2B5EF4-FFF2-40B4-BE49-F238E27FC236}">
                <a16:creationId xmlns:a16="http://schemas.microsoft.com/office/drawing/2014/main" id="{5AFA8977-3E35-48F6-A288-855A1C9B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0"/>
            <a:ext cx="5432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1F651A0-AA02-438C-823E-E3DB0E89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3500"/>
            <a:ext cx="4114800" cy="365125"/>
          </a:xfrm>
        </p:spPr>
        <p:txBody>
          <a:bodyPr/>
          <a:lstStyle/>
          <a:p>
            <a:r>
              <a:rPr lang="hu-HU" dirty="0" err="1"/>
              <a:t>Dergecz</a:t>
            </a:r>
            <a:r>
              <a:rPr lang="hu-HU" dirty="0"/>
              <a:t> Máté</a:t>
            </a:r>
          </a:p>
        </p:txBody>
      </p:sp>
    </p:spTree>
    <p:extLst>
      <p:ext uri="{BB962C8B-B14F-4D97-AF65-F5344CB8AC3E}">
        <p14:creationId xmlns:p14="http://schemas.microsoft.com/office/powerpoint/2010/main" val="39500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27FED-4FCC-4070-A58C-641B4BFA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329779" cy="681036"/>
          </a:xfrm>
        </p:spPr>
        <p:txBody>
          <a:bodyPr>
            <a:normAutofit fontScale="90000"/>
          </a:bodyPr>
          <a:lstStyle/>
          <a:p>
            <a:r>
              <a:rPr lang="hu-HU" i="1" u="sng" dirty="0"/>
              <a:t>A mezőgazdaság fejlődése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9B3A6F-A4D0-46DB-A4C6-6BF4A650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3065340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A </a:t>
            </a:r>
            <a:r>
              <a:rPr lang="hu-HU" b="1" dirty="0"/>
              <a:t>kétnyomásos gazdálkodás</a:t>
            </a:r>
            <a:r>
              <a:rPr lang="hu-HU" dirty="0"/>
              <a:t> lényege, hogy a megművelhető </a:t>
            </a:r>
            <a:r>
              <a:rPr lang="hu-HU" b="1" dirty="0"/>
              <a:t>szántóföldeket kettéosztották</a:t>
            </a:r>
            <a:r>
              <a:rPr lang="hu-HU" dirty="0"/>
              <a:t>. Az </a:t>
            </a:r>
            <a:r>
              <a:rPr lang="hu-HU" b="1" dirty="0"/>
              <a:t>egyik területet bevetették</a:t>
            </a:r>
            <a:r>
              <a:rPr lang="hu-HU" dirty="0"/>
              <a:t>, </a:t>
            </a:r>
            <a:r>
              <a:rPr lang="hu-HU" b="1" dirty="0"/>
              <a:t>a másikat pedig pihenni hagyták</a:t>
            </a:r>
            <a:r>
              <a:rPr lang="hu-HU" dirty="0"/>
              <a:t>. A pihenő földterület neve </a:t>
            </a:r>
            <a:r>
              <a:rPr lang="hu-HU" b="1" dirty="0"/>
              <a:t>ugar</a:t>
            </a:r>
            <a:r>
              <a:rPr lang="hu-HU" dirty="0"/>
              <a:t> lett, amin az állatokat legeltették. Időközönként a két terület szerepét megcserélték.</a:t>
            </a:r>
          </a:p>
          <a:p>
            <a:r>
              <a:rPr lang="hu-HU" dirty="0"/>
              <a:t>A kétnyomásos gazdálkodást hamarosan felváltott a </a:t>
            </a:r>
            <a:r>
              <a:rPr lang="hu-HU" b="1" dirty="0"/>
              <a:t>háromnyomásos</a:t>
            </a:r>
            <a:r>
              <a:rPr lang="hu-HU" dirty="0"/>
              <a:t> módszer. Itt a területeket </a:t>
            </a:r>
            <a:r>
              <a:rPr lang="hu-HU" b="1" dirty="0"/>
              <a:t>három egyenlő részre osztották</a:t>
            </a:r>
            <a:r>
              <a:rPr lang="hu-HU" dirty="0"/>
              <a:t>. Az </a:t>
            </a:r>
            <a:r>
              <a:rPr lang="hu-HU" b="1" dirty="0"/>
              <a:t>egyiket ősszel vetették be</a:t>
            </a:r>
            <a:r>
              <a:rPr lang="hu-HU" dirty="0"/>
              <a:t> és tavasszal aratták, a </a:t>
            </a:r>
            <a:r>
              <a:rPr lang="hu-HU" b="1" dirty="0"/>
              <a:t>másikat tavasszal vetették be</a:t>
            </a:r>
            <a:r>
              <a:rPr lang="hu-HU" dirty="0"/>
              <a:t> és ősszel aratták, majd a </a:t>
            </a:r>
            <a:r>
              <a:rPr lang="hu-HU" b="1" dirty="0"/>
              <a:t>harmadik pedig az ugar maradt</a:t>
            </a:r>
            <a:r>
              <a:rPr lang="hu-HU" dirty="0"/>
              <a:t>. Az földterületek szerepét évente cserélték.</a:t>
            </a:r>
          </a:p>
          <a:p>
            <a:r>
              <a:rPr lang="hu-HU" dirty="0"/>
              <a:t>A jobbágyok a </a:t>
            </a:r>
            <a:r>
              <a:rPr lang="hu-HU" b="1" dirty="0"/>
              <a:t>földműveléshez állatokat</a:t>
            </a:r>
            <a:r>
              <a:rPr lang="hu-HU" dirty="0"/>
              <a:t>, leggyakrabban </a:t>
            </a:r>
            <a:r>
              <a:rPr lang="hu-HU" b="1" dirty="0"/>
              <a:t>ökröket</a:t>
            </a:r>
            <a:r>
              <a:rPr lang="hu-HU" dirty="0"/>
              <a:t> és </a:t>
            </a:r>
            <a:r>
              <a:rPr lang="hu-HU" b="1" dirty="0"/>
              <a:t>lovakat</a:t>
            </a:r>
            <a:r>
              <a:rPr lang="hu-HU" dirty="0"/>
              <a:t> is használtak. Őket általában </a:t>
            </a:r>
            <a:r>
              <a:rPr lang="hu-HU" b="1" dirty="0"/>
              <a:t>kocsik vagy ekék húzására fogták be</a:t>
            </a:r>
            <a:r>
              <a:rPr lang="hu-HU" dirty="0"/>
              <a:t>. A befogás eszköze eleinte a </a:t>
            </a:r>
            <a:r>
              <a:rPr lang="hu-HU" b="1" dirty="0"/>
              <a:t>nyakhám</a:t>
            </a:r>
            <a:r>
              <a:rPr lang="hu-HU" dirty="0"/>
              <a:t> volt, amit később felváltott a </a:t>
            </a:r>
            <a:r>
              <a:rPr lang="hu-HU" b="1" dirty="0"/>
              <a:t>szügyhám</a:t>
            </a:r>
            <a:r>
              <a:rPr lang="hu-HU" dirty="0"/>
              <a:t>. Erre azért volt szükség, hogy az állatok a teher húzása közben ne fulladjanak meg. Így az állatokat végsősoron nagyobb munkavégzésre tudták bírni. Ezen kívül használtak még </a:t>
            </a:r>
            <a:r>
              <a:rPr lang="hu-HU" b="1" dirty="0"/>
              <a:t>vaspapucsos ekét</a:t>
            </a:r>
            <a:r>
              <a:rPr lang="hu-HU" dirty="0"/>
              <a:t>, </a:t>
            </a:r>
            <a:r>
              <a:rPr lang="hu-HU" b="1" dirty="0"/>
              <a:t>vasfogú boronát</a:t>
            </a:r>
            <a:r>
              <a:rPr lang="hu-HU" dirty="0"/>
              <a:t>, </a:t>
            </a:r>
            <a:r>
              <a:rPr lang="hu-HU" b="1" dirty="0"/>
              <a:t>sarlót </a:t>
            </a:r>
            <a:r>
              <a:rPr lang="hu-HU" dirty="0"/>
              <a:t>és még</a:t>
            </a:r>
            <a:r>
              <a:rPr lang="hu-HU" b="1" dirty="0"/>
              <a:t> patkót</a:t>
            </a:r>
            <a:r>
              <a:rPr lang="hu-HU" dirty="0"/>
              <a:t> is a lovak munkájának megkönnyítésére.</a:t>
            </a:r>
          </a:p>
        </p:txBody>
      </p:sp>
      <p:pic>
        <p:nvPicPr>
          <p:cNvPr id="2050" name="Picture 2" descr="9.6.1 A középkori városok és a gazdaság - DigiTöri">
            <a:extLst>
              <a:ext uri="{FF2B5EF4-FFF2-40B4-BE49-F238E27FC236}">
                <a16:creationId xmlns:a16="http://schemas.microsoft.com/office/drawing/2014/main" id="{5862E87B-6EED-4ECC-A5F8-D1DC1486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3024"/>
            <a:ext cx="12192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A50496-1AE5-48CD-B3BF-33A69CBA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92875"/>
            <a:ext cx="4114800" cy="365125"/>
          </a:xfrm>
        </p:spPr>
        <p:txBody>
          <a:bodyPr/>
          <a:lstStyle/>
          <a:p>
            <a:r>
              <a:rPr lang="hu-HU" dirty="0" err="1"/>
              <a:t>Dergecz</a:t>
            </a:r>
            <a:r>
              <a:rPr lang="hu-HU" dirty="0"/>
              <a:t> Máté</a:t>
            </a:r>
          </a:p>
        </p:txBody>
      </p:sp>
    </p:spTree>
    <p:extLst>
      <p:ext uri="{BB962C8B-B14F-4D97-AF65-F5344CB8AC3E}">
        <p14:creationId xmlns:p14="http://schemas.microsoft.com/office/powerpoint/2010/main" val="26954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435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középkori uradalom jellemző vonásai (pl. vár, majorság, jobbágytelek). A mezőgazdasági technika fejlődésének néhány jellemző mozzanata a X-XI. században.</vt:lpstr>
      <vt:lpstr>Előzmények</vt:lpstr>
      <vt:lpstr>Az uradalom</vt:lpstr>
      <vt:lpstr>A mezőgazdaság fejlődése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11</cp:revision>
  <dcterms:created xsi:type="dcterms:W3CDTF">2024-03-06T11:17:02Z</dcterms:created>
  <dcterms:modified xsi:type="dcterms:W3CDTF">2024-03-06T12:42:29Z</dcterms:modified>
</cp:coreProperties>
</file>