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15EF-1953-4040-BD52-01D19508E1C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DBF0-DF49-47DC-B568-FDE37C82E8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85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AE384D-0A8D-4748-8083-F27D4E1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37C47E-F44B-4447-8E68-87A531F5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B2FA88-091A-4EC5-BD41-FE3FED8C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B47-EF24-42F2-B263-9BB1E828CEFD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327E0B-58E5-4EB1-BEC5-611830ED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BA6F6E-3025-4B6D-960C-CC71DF0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83D2F9-4CDA-4DA9-8359-2845BD38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12C52-9F29-44CE-8E7E-B5C8EBB9E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8E1B3A-2577-4833-A7E1-751A63A8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83F-D39F-4355-80AD-512027FC893F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EF4365-BA53-4914-B68E-195DADCA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C08ABC-4FDC-4ADB-A270-9F1D1882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98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2D98C9-FC36-4513-8B6A-699061F1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6AB617-3EFE-43D6-9578-2AAFD7679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FFFB0C-A7F8-4E1B-8822-9C840C6F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F8F9-98C0-4D8D-8865-07AF1D024CD4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7406EA-05B1-45A3-A77E-311311B9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C5CA18-7DB9-40AF-BE81-F12AEE0A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14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3D71C-1F01-427E-9EAC-AD3430F5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4808C3-7CD8-44C9-8464-B0AE8A55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A8A415-704B-4165-AF71-92DC27C3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624-4D9C-4F43-A650-086D417404F6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33A1EC-860D-402D-83DB-56775F99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90A549-B511-4116-9B0D-CE538175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75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1F715E-9E46-4619-AE04-D5FD4D0E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ADB6B7-BD2D-46C1-A7A8-375FE0D8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8CD0F0-4D59-44FE-BD1D-72EBF01C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9EE5-FE73-4B56-BB5F-3AC8B7B06200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C8777A-FB2A-4F32-8218-BF9E9DDD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A15A84-732F-46CE-9A75-556B1926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9D913-13D4-44BD-9601-F1C688DA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E81464-7D18-4A9F-9F7C-167828260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0DA14A-2CC0-4C94-B7DD-571049B85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4BB92B-C1E2-43FD-AC30-30E624D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0246-9A23-4C29-8D1A-5FB9C57607B9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CB0931-EECD-4824-A1EE-9BB4AC3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B3BDC5-1508-4698-AF43-C93905E7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53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E6B680-6712-4422-9D07-D132F717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526F04-930F-4884-B492-15121956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363C6B-7DD5-4554-BC4C-12699EFD5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2E41F41-D0CD-4E1A-A939-BA2894D6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E67184A-8D38-4415-9B36-02F2FB797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59785E1-40E5-41C8-8076-83542F58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D64E-5CB8-49B1-BDBD-D2F218318C40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22ED09E-6735-413F-8AC9-BB88734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9153969-AC71-4AE2-971E-4CE92CE4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27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2F3881-A7B1-48F7-8585-50CB532B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FD8A888-E699-4290-9B2B-16F7475B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82-C1A2-4906-80B6-6C6414E5EAA6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DCA7E8F-6C15-4C0C-844F-AB5E4E82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D8A689E-6CAC-4343-A8EE-7E9E9221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5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599E8D9-84CB-46BC-9ACF-D1A8B03C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F11-3335-4947-98CC-29AF3B4CDABE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6B78EF-175F-4FB0-8C57-61A20421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5B8A2F0-29EE-4277-843B-4B85354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90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187BB-5974-4C5F-8F9B-5BC10B03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E5BC48-CDFC-4596-8692-FD3057AE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86A9BE-6526-4F2A-9A39-0699D3F6B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10848E-33AC-43C6-864D-B7C62574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C0EC-98F8-4DED-9350-A16529AF8441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B085D2-552B-4711-BEBB-B946D78C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7606F9-0F3C-41C5-BE09-09690AB3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01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7D941C-3D90-402D-A18A-6B9EF769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5CC4FE6-287B-420F-9F53-0B5A00A6E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374A69-5A8E-48D0-9FD6-CC132E0E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AE2DFC-B2AC-4148-A36A-6ECB7A45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F23-8BDB-4707-A865-75EDDBD233BE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F293F5-48A0-47FC-A37A-CDE8FE71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FC0137-3E2B-4D13-9EEA-00598304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45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6ECC09E-EA19-45F9-9FDD-DE4F33E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4497FD-20AB-4D16-936C-848CB088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B4264B-6B54-468A-A5E7-CBEB268C4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CFB9-0104-47C7-8ED2-7571AC8BC476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E48063-39F9-4933-9229-AC014B65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C3A170-EE63-4049-8156-CD2960307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1160-8673-4863-8BF3-59F39652C7D4}" type="slidenum">
              <a:rPr lang="hu-HU" smtClean="0"/>
              <a:t>‹#›</a:t>
            </a:fld>
            <a:endParaRPr lang="hu-HU"/>
          </a:p>
        </p:txBody>
      </p:sp>
      <p:pic>
        <p:nvPicPr>
          <p:cNvPr id="4114" name="Picture 18" descr="File:Star and Crescent.svg">
            <a:extLst>
              <a:ext uri="{FF2B5EF4-FFF2-40B4-BE49-F238E27FC236}">
                <a16:creationId xmlns:a16="http://schemas.microsoft.com/office/drawing/2014/main" id="{2B114BB2-C53C-426A-81D5-D29898BEA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21" y="136525"/>
            <a:ext cx="2027479" cy="17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7CD6C9-DE39-47CF-AB80-6ACAF80E2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Az iszlám vallás kialakulása és főbb tanításai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80A54DC-C8A8-4B53-B122-6AD07CCBC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E1FCE4-5242-442C-87BB-D8B5681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41448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4EE35-4211-4D25-B1D2-46C31A5B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6C55A-70EA-4191-B372-543B5B95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705"/>
            <a:ext cx="5820052" cy="3833258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b="1" dirty="0"/>
              <a:t>Arab-félszigetet egymástól különálló arab törzsek uralták</a:t>
            </a:r>
            <a:r>
              <a:rPr lang="hu-HU" dirty="0"/>
              <a:t>. Sokszor előfordult ezek között a törzsek között, hogy háborúba vonultak egymás ellen.</a:t>
            </a:r>
          </a:p>
          <a:p>
            <a:endParaRPr lang="hu-HU" dirty="0"/>
          </a:p>
        </p:txBody>
      </p:sp>
      <p:pic>
        <p:nvPicPr>
          <p:cNvPr id="2050" name="Picture 2" descr="Arab törzsek - frwiki.wiki">
            <a:extLst>
              <a:ext uri="{FF2B5EF4-FFF2-40B4-BE49-F238E27FC236}">
                <a16:creationId xmlns:a16="http://schemas.microsoft.com/office/drawing/2014/main" id="{0FA6F560-F7F2-44CE-9EB5-9BEF2905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989931"/>
            <a:ext cx="52387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575E14A-FCAA-4C5F-8B51-0F8E2BA451D2}"/>
              </a:ext>
            </a:extLst>
          </p:cNvPr>
          <p:cNvSpPr txBox="1"/>
          <p:nvPr/>
        </p:nvSpPr>
        <p:spPr>
          <a:xfrm>
            <a:off x="8897922" y="6194932"/>
            <a:ext cx="1349406" cy="37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Arab törzsek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28522A-6BAE-414B-8578-120C7611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0862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7B6F4-6B27-4334-A722-1DC596F4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5007006" cy="1127463"/>
          </a:xfrm>
        </p:spPr>
        <p:txBody>
          <a:bodyPr/>
          <a:lstStyle/>
          <a:p>
            <a:r>
              <a:rPr lang="hu-HU" i="1" u="sng" dirty="0"/>
              <a:t>Az Iszlám kialakulása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9F01E4-1781-4335-98CF-D09938CC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7464"/>
            <a:ext cx="10077451" cy="263967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Egy arab kereskedő, </a:t>
            </a:r>
            <a:r>
              <a:rPr lang="hu-HU" b="1" dirty="0"/>
              <a:t>Mohamed</a:t>
            </a:r>
            <a:r>
              <a:rPr lang="hu-HU" dirty="0"/>
              <a:t> utazásai során </a:t>
            </a:r>
            <a:r>
              <a:rPr lang="hu-HU" b="1" dirty="0"/>
              <a:t>megismerkedett a zsidó és a keresztény vallásokkal is</a:t>
            </a:r>
            <a:r>
              <a:rPr lang="hu-HU" dirty="0"/>
              <a:t>. Úgy gondolta, hogyha a törzseknek </a:t>
            </a:r>
            <a:r>
              <a:rPr lang="hu-HU" b="1" dirty="0"/>
              <a:t>egy közös vallása</a:t>
            </a:r>
            <a:r>
              <a:rPr lang="hu-HU" dirty="0"/>
              <a:t> lenne akkor </a:t>
            </a:r>
            <a:r>
              <a:rPr lang="hu-HU" b="1" dirty="0"/>
              <a:t>megszűnnének az egymás közötti háborúk</a:t>
            </a:r>
            <a:r>
              <a:rPr lang="hu-HU" dirty="0"/>
              <a:t>. 610-ben kezdte el hirdetni tanait az </a:t>
            </a:r>
            <a:r>
              <a:rPr lang="hu-HU" b="1" dirty="0"/>
              <a:t>Iszlámról</a:t>
            </a:r>
            <a:r>
              <a:rPr lang="hu-HU" dirty="0"/>
              <a:t>. Mohamed Próféta </a:t>
            </a:r>
            <a:r>
              <a:rPr lang="hu-HU" b="1" dirty="0"/>
              <a:t>622-ben</a:t>
            </a:r>
            <a:r>
              <a:rPr lang="hu-HU" dirty="0"/>
              <a:t> az ellene irányuló ellenségeskedés elől </a:t>
            </a:r>
            <a:r>
              <a:rPr lang="hu-HU" b="1" dirty="0"/>
              <a:t>Mekkából Medinába menekült</a:t>
            </a:r>
            <a:r>
              <a:rPr lang="hu-HU" dirty="0"/>
              <a:t>. Ez az esemény a </a:t>
            </a:r>
            <a:r>
              <a:rPr lang="hu-HU" b="1" dirty="0"/>
              <a:t>Mohamed futása</a:t>
            </a:r>
            <a:r>
              <a:rPr lang="hu-HU" dirty="0"/>
              <a:t> nevet viseli és olyan jelentős, hogy az </a:t>
            </a:r>
            <a:r>
              <a:rPr lang="hu-HU" b="1" dirty="0"/>
              <a:t>iszlám vallás követő innen számítják az időt</a:t>
            </a:r>
            <a:r>
              <a:rPr lang="hu-HU" dirty="0"/>
              <a:t>.</a:t>
            </a:r>
          </a:p>
          <a:p>
            <a:r>
              <a:rPr lang="hu-HU" b="1" dirty="0"/>
              <a:t>630-ban</a:t>
            </a:r>
            <a:r>
              <a:rPr lang="hu-HU" dirty="0"/>
              <a:t> sereg élén, harc nélkül </a:t>
            </a:r>
            <a:r>
              <a:rPr lang="hu-HU" b="1" dirty="0"/>
              <a:t>vonult be Mekkába</a:t>
            </a:r>
            <a:r>
              <a:rPr lang="hu-HU" dirty="0"/>
              <a:t>. </a:t>
            </a:r>
            <a:r>
              <a:rPr lang="hu-HU" b="1" dirty="0"/>
              <a:t>Mekka az Iszlám vallás központja </a:t>
            </a:r>
            <a:r>
              <a:rPr lang="hu-HU" dirty="0"/>
              <a:t>lett és megszületett a</a:t>
            </a:r>
            <a:r>
              <a:rPr lang="hu-HU" b="1" dirty="0"/>
              <a:t> Korán</a:t>
            </a:r>
            <a:r>
              <a:rPr lang="hu-HU" dirty="0"/>
              <a:t>, ami a vallás tanításit tartalmazta. Itt található mai napig a </a:t>
            </a:r>
            <a:r>
              <a:rPr lang="hu-HU" b="1" dirty="0"/>
              <a:t>Kába-kő</a:t>
            </a:r>
            <a:r>
              <a:rPr lang="hu-HU" dirty="0"/>
              <a:t>, ami egy meteorit, amit a vallás szerint Allah hajított le az égből.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D039E5B9-9EC5-4B92-8AD0-247FD513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7137"/>
            <a:ext cx="6187734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00D770A-FBCE-41F0-8534-8E369833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7" y="3759801"/>
            <a:ext cx="6004264" cy="3098200"/>
          </a:xfrm>
          <a:prstGeom prst="rect">
            <a:avLst/>
          </a:prstGeom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1D53D6-88F3-4C52-B9A0-6F0C8413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6259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AB0CEB-46D7-4CFE-9E80-DB7C412E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916"/>
            <a:ext cx="6720396" cy="5024761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Az Iszlám </a:t>
            </a:r>
            <a:r>
              <a:rPr lang="hu-HU" b="1" dirty="0"/>
              <a:t>öt </a:t>
            </a:r>
            <a:r>
              <a:rPr lang="hu-HU" b="1" dirty="0" err="1"/>
              <a:t>főelemre</a:t>
            </a:r>
            <a:r>
              <a:rPr lang="hu-HU" dirty="0"/>
              <a:t> helyezi a tanításait:</a:t>
            </a:r>
          </a:p>
          <a:p>
            <a:pPr lvl="0"/>
            <a:r>
              <a:rPr lang="hu-HU" b="1" dirty="0"/>
              <a:t>Egyetlen isten van</a:t>
            </a:r>
            <a:r>
              <a:rPr lang="hu-HU" dirty="0"/>
              <a:t>, aki </a:t>
            </a:r>
            <a:r>
              <a:rPr lang="hu-HU" b="1" dirty="0"/>
              <a:t>Allah</a:t>
            </a:r>
            <a:r>
              <a:rPr lang="hu-HU" dirty="0"/>
              <a:t> és </a:t>
            </a:r>
            <a:r>
              <a:rPr lang="hu-HU" b="1" dirty="0"/>
              <a:t>Mohamed az ő prófétája</a:t>
            </a:r>
            <a:endParaRPr lang="hu-HU" dirty="0"/>
          </a:p>
          <a:p>
            <a:pPr lvl="0"/>
            <a:r>
              <a:rPr lang="hu-HU" b="1" dirty="0"/>
              <a:t>Napi </a:t>
            </a:r>
            <a:r>
              <a:rPr lang="hu-HU" b="1" dirty="0" err="1"/>
              <a:t>ötszöri</a:t>
            </a:r>
            <a:r>
              <a:rPr lang="hu-HU" b="1" dirty="0"/>
              <a:t> ima</a:t>
            </a:r>
            <a:r>
              <a:rPr lang="hu-HU" dirty="0"/>
              <a:t> Mekka felé fordulva</a:t>
            </a:r>
          </a:p>
          <a:p>
            <a:pPr lvl="0"/>
            <a:r>
              <a:rPr lang="hu-HU" dirty="0"/>
              <a:t>A hívőknek életükben legalább </a:t>
            </a:r>
            <a:r>
              <a:rPr lang="hu-HU" b="1" dirty="0"/>
              <a:t>egyszer el kell zarándokolniuk Mekkába</a:t>
            </a:r>
            <a:r>
              <a:rPr lang="hu-HU" dirty="0"/>
              <a:t> (kivéve, ha vagyoni vagy egyéb ok miatt képtelen rá)</a:t>
            </a:r>
          </a:p>
          <a:p>
            <a:pPr lvl="0"/>
            <a:r>
              <a:rPr lang="hu-HU" b="1" dirty="0"/>
              <a:t>Kötelező adakozás a szegények részére</a:t>
            </a:r>
            <a:endParaRPr lang="hu-HU" dirty="0"/>
          </a:p>
          <a:p>
            <a:pPr lvl="0"/>
            <a:r>
              <a:rPr lang="hu-HU" dirty="0"/>
              <a:t>A </a:t>
            </a:r>
            <a:r>
              <a:rPr lang="hu-HU" b="1" dirty="0"/>
              <a:t>ramadán (böjti) hónap</a:t>
            </a:r>
            <a:r>
              <a:rPr lang="hu-HU" dirty="0"/>
              <a:t>ban napkeltétől napnyugtáig semmit sem szabad enni. (kivételt kapnak ez alól a betegek) </a:t>
            </a:r>
          </a:p>
          <a:p>
            <a:r>
              <a:rPr lang="hu-HU" dirty="0"/>
              <a:t>Az Iszlám ezenkívül még egyéb fontos dolgokat is előír a hívőknek, ilyenek például:</a:t>
            </a:r>
          </a:p>
          <a:p>
            <a:pPr lvl="0"/>
            <a:r>
              <a:rPr lang="hu-HU" dirty="0"/>
              <a:t>Az </a:t>
            </a:r>
            <a:r>
              <a:rPr lang="hu-HU" b="1" dirty="0"/>
              <a:t>alkohol és disznóhús fogyasztása tilos</a:t>
            </a:r>
            <a:endParaRPr lang="hu-HU" dirty="0"/>
          </a:p>
          <a:p>
            <a:pPr lvl="0"/>
            <a:r>
              <a:rPr lang="hu-HU" dirty="0"/>
              <a:t>A </a:t>
            </a:r>
            <a:r>
              <a:rPr lang="hu-HU" b="1" dirty="0"/>
              <a:t>dzsihád, ami szent háború a hit terjesztése érdekében</a:t>
            </a:r>
            <a:r>
              <a:rPr lang="hu-HU" dirty="0"/>
              <a:t>. Akik ilyen háború folyamán vesztették életüket azoknak a lelke egyből a paradicsomba jutott.</a:t>
            </a:r>
          </a:p>
          <a:p>
            <a:pPr lvl="0"/>
            <a:r>
              <a:rPr lang="hu-HU" b="1" dirty="0"/>
              <a:t>Tiltott az emberábrázolás</a:t>
            </a:r>
            <a:r>
              <a:rPr lang="hu-HU" dirty="0"/>
              <a:t>, ami azt jelenti, hogy nem szabad a mecsetekben Mohamedet vagy bármilyen más vallási szereplőt megjeleníteni.</a:t>
            </a:r>
          </a:p>
          <a:p>
            <a:pPr lvl="0"/>
            <a:r>
              <a:rPr lang="hu-HU" dirty="0"/>
              <a:t>Az </a:t>
            </a:r>
            <a:r>
              <a:rPr lang="hu-HU" b="1" dirty="0"/>
              <a:t>egyetlen bűne az embernek, ha valaki hitetlen</a:t>
            </a:r>
            <a:r>
              <a:rPr lang="hu-HU" dirty="0"/>
              <a:t>.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C524BCBC-40F9-4137-A068-45E21CB6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72000" cy="923277"/>
          </a:xfrm>
        </p:spPr>
        <p:txBody>
          <a:bodyPr/>
          <a:lstStyle/>
          <a:p>
            <a:r>
              <a:rPr lang="hu-HU" i="1" u="sng" dirty="0"/>
              <a:t>Az Iszlám tanításai</a:t>
            </a:r>
            <a:endParaRPr lang="hu-HU" dirty="0"/>
          </a:p>
        </p:txBody>
      </p:sp>
      <p:pic>
        <p:nvPicPr>
          <p:cNvPr id="3076" name="Picture 4" descr="Iszlám – Wikipédia">
            <a:extLst>
              <a:ext uri="{FF2B5EF4-FFF2-40B4-BE49-F238E27FC236}">
                <a16:creationId xmlns:a16="http://schemas.microsoft.com/office/drawing/2014/main" id="{6761F8DF-1BDB-48C3-AC3E-116069AC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80" y="1970834"/>
            <a:ext cx="5255120" cy="24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449456F-2025-4063-A438-EC4E022C44EA}"/>
              </a:ext>
            </a:extLst>
          </p:cNvPr>
          <p:cNvSpPr txBox="1"/>
          <p:nvPr/>
        </p:nvSpPr>
        <p:spPr>
          <a:xfrm>
            <a:off x="8108871" y="4506166"/>
            <a:ext cx="29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Iszlám elterjedése a világban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380F18B2-07AB-4266-B515-B298910F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41758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323</Words>
  <Application>Microsoft Office PowerPoint</Application>
  <PresentationFormat>Szélesvásznú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Az iszlám vallás kialakulása és főbb tanításai </vt:lpstr>
      <vt:lpstr>Előzményei</vt:lpstr>
      <vt:lpstr>Az Iszlám kialakulása</vt:lpstr>
      <vt:lpstr>Az Iszlám tanításai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iszlám vallás kialakulása és főbb tanításai </dc:title>
  <dc:creator>user</dc:creator>
  <cp:lastModifiedBy>user</cp:lastModifiedBy>
  <cp:revision>10</cp:revision>
  <dcterms:created xsi:type="dcterms:W3CDTF">2024-03-07T06:59:18Z</dcterms:created>
  <dcterms:modified xsi:type="dcterms:W3CDTF">2024-03-07T08:40:31Z</dcterms:modified>
</cp:coreProperties>
</file>