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D7D06-1C03-4441-9D1D-4FE3563EBBA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9C91-A790-4616-9866-DD2E39E3FE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25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3D48E-E0A1-426B-ABB5-3B1CF607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6F143-D689-4B82-9185-4D351ABF0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F9F02B-71D3-4033-9284-13BCC99E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34A-0409-4BD5-A78E-4BE8A52AA28C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743A28-D961-4981-AE71-9F4CCD11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825B43-8AF7-4111-9B0B-6322CDE3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60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9767CC-FC75-44DD-8BF8-FE26CAEF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FE46A6-524A-46EC-91E6-F75ED76E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9FCD57-92DC-4228-A721-FE7D08A7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EE6-CC11-4C14-8205-0E7C1BC3CBF8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0AF6F6-5922-4937-8693-85E315EF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C9FBD3-1E3B-4DF2-A77F-64A89915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3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F24E81D-C43E-4A28-84D0-BB8D114B0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9C63A16-DE90-437E-BBD1-28C69637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607038-7097-4A4D-9E96-9808E1AD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2D4D-55C1-43E2-98C3-125B1E2458FB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47BE45-6CDC-47F6-B5A8-C7485B4A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F3F2A4-7A6A-4C64-BC7A-81897DEE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29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61B257-B0F4-4716-91F6-A1756D3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97C036-4B06-43C5-A915-E6B93193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3F8031-D865-4CF9-A358-50437FF6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40B-D6AB-43D8-B9DC-9C062C5199B8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84983D-A1CC-498A-887F-8D45BE25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58C7AD-8CC4-4193-B965-616A5E9C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74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B37461-7769-4BBE-A97F-AA4C8FE8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24FE78-0068-4821-A5BB-DD97A950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8A57A3-AF85-4EA1-9A23-A37AE8F4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1CB-48CC-4764-8435-2E47E851C2B7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F0835F-010B-42A6-95CE-1E120557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3A729F-6204-4212-8337-BA92693B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7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37899-AB08-447B-A745-ADF97E0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A4486-992B-431B-B09E-3DEF89B90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CF3A2A-A970-4357-80D7-586DD3398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2A1A77-D882-481A-988B-3B7535FC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AABD-BEBF-4EF5-A3D1-C877B4D8894D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5FB1C4-3523-4FFD-8173-D4C1590A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0508BCC-A306-45E9-86DE-675ACF0B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22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5C1297-5163-4E77-885F-94D455BA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0B4D70-269E-43F2-AF61-CF6896B0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3E76F11-353E-4F60-BA2B-596FE04D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6C409C8-2B57-4F5A-B21A-7354A7714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25EE9B7-4FBD-43B4-BF55-A2F64F375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CA6C18D-A5D5-4D31-8EC3-90A40217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81EB-8344-4430-BF73-96787F43F043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AC80F40-0472-491D-9D73-492F8FE5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039C6A3-F37C-44AC-8A5C-73DE082B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71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6A3C5-C70B-47ED-9D14-2BE850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A46ECB0-9B60-4DB3-90E2-7BC9527B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E536-27C1-4A77-B2E3-ABB6FD23D19A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47319DD-EFBA-4EE0-AC12-86EE4350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32B82D-67E4-4FBF-A611-0B81C2E8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8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2C93E7D-E140-4904-A8E1-D846141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0E54-927A-403F-8E19-937CA4FA1808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A529AD3-4287-45DE-B13A-9B5CA074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62BA7D-770F-4DDC-A3A1-CB20A632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83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DC0E82-B395-4FBF-9BA1-15DB9BB5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30B53D-0028-4D0D-93FB-FF7FE032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58CA33E-78F5-4F48-859F-A3F0A26A0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E8C31B-A7C7-4CF3-A8C2-3DAEC527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474-2744-487D-A637-68E7306EE24E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52F3075-E4EF-4076-8CFF-F897233B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D9E701-305F-4CE6-830B-9FBA8F59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5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EA0625-ABA7-4657-AF44-E152E05D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1597F3-E305-4807-9961-889D4CAD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6A85F83-F38E-40E9-A7C9-834E292D3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90B34A-6A4B-49B1-8403-BB8D17E8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0DF3-EFA6-4702-AD9E-8DD0936EFFD6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2379A4-4F2D-4E55-B1DF-6D822F2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EFF650-ADB3-48DE-B8B0-5D72723F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8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764D0B4-15CA-4FBA-BB2D-021AEDBC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951E88-396D-4065-822A-61D110C5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C5D436-D191-460C-85B4-456BE43D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BF51-3F27-46A5-A2E4-F875B38756DB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759BA1-FCDD-4B8D-998D-7ED887AF5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hu-HU" dirty="0" err="1"/>
              <a:t>Dergecz</a:t>
            </a:r>
            <a:r>
              <a:rPr lang="hu-HU" dirty="0"/>
              <a:t>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D34DE0-BA12-42DA-B781-D4C8F5639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EFBC-98FF-4898-8FF5-E4268B1113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92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BEF3C-007E-498E-8FFD-F3D63676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358"/>
            <a:ext cx="9144000" cy="2915159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Egy középkori város jellemzőinek bemutatása. </a:t>
            </a:r>
            <a:br>
              <a:rPr lang="hu-HU" b="1" i="1" dirty="0"/>
            </a:br>
            <a:r>
              <a:rPr lang="hu-HU" b="1" i="1" dirty="0"/>
              <a:t>A középkori kereskedelem sajátosságai.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F8244F6-33BE-42D7-A76E-7012D05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309456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9009E7-4A64-450E-96AA-CD5E8073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397623" cy="1012053"/>
          </a:xfrm>
        </p:spPr>
        <p:txBody>
          <a:bodyPr/>
          <a:lstStyle/>
          <a:p>
            <a:r>
              <a:rPr lang="hu-HU" i="1" u="sng" dirty="0"/>
              <a:t>A városok kialakulása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79141-375C-40C8-8A5F-34B94455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2054"/>
            <a:ext cx="6560598" cy="3320249"/>
          </a:xfrm>
        </p:spPr>
        <p:txBody>
          <a:bodyPr/>
          <a:lstStyle/>
          <a:p>
            <a:r>
              <a:rPr lang="hu-HU" dirty="0"/>
              <a:t>A Középkorban </a:t>
            </a:r>
            <a:r>
              <a:rPr lang="hu-HU" b="1" dirty="0"/>
              <a:t>nemcsak falvakban, hanem városokban is éltek az emberek</a:t>
            </a:r>
            <a:r>
              <a:rPr lang="hu-HU" dirty="0"/>
              <a:t>. Ezek jellemzően kereskedelmi útvonalakon, ókori városokon, folyó vagy vízpartokon és egyéb stratégiai pontokon jöttek létre. Egy város úgy is kialakulhatott, hogy az kiváltságokat kapott a földesúrtól vagy királytól.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5390357-89AB-4515-8219-1B214D74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Dergecz</a:t>
            </a:r>
            <a:r>
              <a:rPr lang="hu-HU" dirty="0"/>
              <a:t> Máté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6A81DC-E6F1-424F-9BBE-B7159F6C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06" y="0"/>
            <a:ext cx="5970493" cy="502026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017504D-4519-4A81-B459-3CC47B41E20B}"/>
              </a:ext>
            </a:extLst>
          </p:cNvPr>
          <p:cNvSpPr txBox="1"/>
          <p:nvPr/>
        </p:nvSpPr>
        <p:spPr>
          <a:xfrm>
            <a:off x="8203575" y="5129636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Városok kialakulása</a:t>
            </a:r>
          </a:p>
        </p:txBody>
      </p:sp>
    </p:spTree>
    <p:extLst>
      <p:ext uri="{BB962C8B-B14F-4D97-AF65-F5344CB8AC3E}">
        <p14:creationId xmlns:p14="http://schemas.microsoft.com/office/powerpoint/2010/main" val="16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62B173-97DF-4F6A-BE0F-398634FD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523"/>
            <a:ext cx="6915705" cy="593422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városokat </a:t>
            </a:r>
            <a:r>
              <a:rPr lang="hu-HU" b="1" dirty="0"/>
              <a:t>városfallal vették körbe</a:t>
            </a:r>
            <a:r>
              <a:rPr lang="hu-HU" dirty="0"/>
              <a:t>, ami megvédte a lakosokat a háborúkban. Az utcákon </a:t>
            </a:r>
            <a:r>
              <a:rPr lang="hu-HU" b="1" dirty="0"/>
              <a:t>nem volt járda</a:t>
            </a:r>
            <a:r>
              <a:rPr lang="hu-HU" dirty="0"/>
              <a:t> és ezek </a:t>
            </a:r>
            <a:r>
              <a:rPr lang="hu-HU" b="1" dirty="0"/>
              <a:t>jellemzően mocskosak, sarasok</a:t>
            </a:r>
            <a:r>
              <a:rPr lang="hu-HU" dirty="0"/>
              <a:t> voltak. </a:t>
            </a:r>
            <a:r>
              <a:rPr lang="hu-HU" b="1" dirty="0"/>
              <a:t>Mivel nem volt kiépített vízvezetékrendszer vagy csatornarendszer, </a:t>
            </a:r>
            <a:r>
              <a:rPr lang="hu-HU" dirty="0"/>
              <a:t>ezért az emberek a</a:t>
            </a:r>
            <a:r>
              <a:rPr lang="hu-HU" b="1" dirty="0"/>
              <a:t> szemeteket és </a:t>
            </a:r>
            <a:r>
              <a:rPr lang="hu-HU" dirty="0"/>
              <a:t>gyakran az</a:t>
            </a:r>
            <a:r>
              <a:rPr lang="hu-HU" b="1" dirty="0"/>
              <a:t> éjjeli edények tartalmát is az utcára öntötték ki</a:t>
            </a:r>
            <a:r>
              <a:rPr lang="hu-HU" dirty="0"/>
              <a:t>. Az ilyen körülmények miatt gyakoriak voltak a sok halálos áldozatot követelő </a:t>
            </a:r>
            <a:r>
              <a:rPr lang="hu-HU" b="1" dirty="0"/>
              <a:t>járványok</a:t>
            </a:r>
            <a:r>
              <a:rPr lang="hu-HU" dirty="0"/>
              <a:t>. A város központja a főtér volt, itt álltak a templomok, díszes középületek, városháza stb. </a:t>
            </a:r>
            <a:r>
              <a:rPr lang="hu-HU" b="1" dirty="0"/>
              <a:t>A városok gyakran egyházi központokká váltak</a:t>
            </a:r>
            <a:r>
              <a:rPr lang="hu-HU" dirty="0"/>
              <a:t>, amiknek a szívében </a:t>
            </a:r>
            <a:r>
              <a:rPr lang="hu-HU" b="1" dirty="0"/>
              <a:t>hatalmas székesegyházak vagy katedrálisok álltak</a:t>
            </a:r>
            <a:r>
              <a:rPr lang="hu-HU" dirty="0"/>
              <a:t>. Némely városokban az oktatás is jelentős volt, itt ugyanis egyetemek épültek.</a:t>
            </a: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7B5C396E-576F-4D09-B579-090BD075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4714043" cy="887267"/>
          </a:xfrm>
        </p:spPr>
        <p:txBody>
          <a:bodyPr/>
          <a:lstStyle/>
          <a:p>
            <a:r>
              <a:rPr lang="hu-HU" i="1" u="sng" dirty="0"/>
              <a:t>A városok jellemzői</a:t>
            </a:r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7B66EE6A-88BF-44A3-B21F-D4138867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pic>
        <p:nvPicPr>
          <p:cNvPr id="2050" name="Picture 2" descr="Történelem 9. – 4. A KÖZÉPKOR – 29. Városfejlődés a virágzó középkorban">
            <a:extLst>
              <a:ext uri="{FF2B5EF4-FFF2-40B4-BE49-F238E27FC236}">
                <a16:creationId xmlns:a16="http://schemas.microsoft.com/office/drawing/2014/main" id="{7128FE69-FA91-4B49-B9EE-6A3051FC2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0"/>
            <a:ext cx="5457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42E5855-CFDB-40F1-A9C6-0E49ECFE7627}"/>
              </a:ext>
            </a:extLst>
          </p:cNvPr>
          <p:cNvSpPr txBox="1"/>
          <p:nvPr/>
        </p:nvSpPr>
        <p:spPr>
          <a:xfrm>
            <a:off x="8650780" y="4847208"/>
            <a:ext cx="162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Város fejlődés</a:t>
            </a:r>
          </a:p>
        </p:txBody>
      </p:sp>
    </p:spTree>
    <p:extLst>
      <p:ext uri="{BB962C8B-B14F-4D97-AF65-F5344CB8AC3E}">
        <p14:creationId xmlns:p14="http://schemas.microsoft.com/office/powerpoint/2010/main" val="13649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2E6DC-A451-4DD9-B0E6-6869360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4714043" cy="887267"/>
          </a:xfrm>
        </p:spPr>
        <p:txBody>
          <a:bodyPr/>
          <a:lstStyle/>
          <a:p>
            <a:r>
              <a:rPr lang="hu-HU" i="1" u="sng" dirty="0"/>
              <a:t>A városok jellemzői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0E2A7E-3EF4-44AA-999A-BB8D1AAC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521"/>
            <a:ext cx="7226423" cy="5450829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város </a:t>
            </a:r>
            <a:r>
              <a:rPr lang="hu-HU" b="1" dirty="0"/>
              <a:t>lakosságát polgároknak nevezzük</a:t>
            </a:r>
            <a:r>
              <a:rPr lang="hu-HU" dirty="0"/>
              <a:t>. Mivel általánosságban elmondható volt, hogy a polgároknak jobb soruk volt, mint a jobbágyoknak, ezért sokan próbáltak polgárrá válni. Ugyanis, </a:t>
            </a:r>
            <a:r>
              <a:rPr lang="hu-HU" b="1" dirty="0"/>
              <a:t>ha valaki egy évet és egy napot eltöltött</a:t>
            </a:r>
            <a:r>
              <a:rPr lang="hu-HU" dirty="0"/>
              <a:t> valamelyik városban, az </a:t>
            </a:r>
            <a:r>
              <a:rPr lang="hu-HU" b="1" dirty="0"/>
              <a:t>felszabadult a jobbágyi kötelezettségei alól</a:t>
            </a:r>
            <a:r>
              <a:rPr lang="hu-HU" dirty="0"/>
              <a:t>. Teljesjogú polgárnak az számított, akinek vagy háza vagy műhelye volt a városban. A </a:t>
            </a:r>
            <a:r>
              <a:rPr lang="hu-HU" b="1" dirty="0"/>
              <a:t>polgárok választották meg a város bíróit, hivatalnokait, vezetőit egyszóval az önkormányzatot</a:t>
            </a:r>
            <a:r>
              <a:rPr lang="hu-HU" dirty="0"/>
              <a:t>. Az önkormányzat megválasztása és a vásártartási jog jelentette a legfontosabb városi kiváltságokat.</a:t>
            </a:r>
          </a:p>
          <a:p>
            <a:r>
              <a:rPr lang="hu-HU" dirty="0"/>
              <a:t>A városban dolgozó </a:t>
            </a:r>
            <a:r>
              <a:rPr lang="hu-HU" b="1" dirty="0"/>
              <a:t>iparosok szervezetekbe tömörültek</a:t>
            </a:r>
            <a:r>
              <a:rPr lang="hu-HU" dirty="0"/>
              <a:t>, ezeknek a neve </a:t>
            </a:r>
            <a:r>
              <a:rPr lang="hu-HU" b="1" dirty="0"/>
              <a:t>céh</a:t>
            </a:r>
            <a:r>
              <a:rPr lang="hu-HU" dirty="0"/>
              <a:t> volt. Egy városban </a:t>
            </a:r>
            <a:r>
              <a:rPr lang="hu-HU" b="1" dirty="0"/>
              <a:t>csak az űzhetett ipari tevékenységet, aki valamilyen céhbe tartozott</a:t>
            </a:r>
            <a:r>
              <a:rPr lang="hu-HU" dirty="0"/>
              <a:t>. Aki nem volt tagja egy céhnek sem, azt </a:t>
            </a:r>
            <a:r>
              <a:rPr lang="hu-HU" b="1" dirty="0"/>
              <a:t>kontár</a:t>
            </a:r>
            <a:r>
              <a:rPr lang="hu-HU" dirty="0"/>
              <a:t>nak nevezték és megbüntették. </a:t>
            </a:r>
            <a:r>
              <a:rPr lang="hu-HU" b="1" dirty="0"/>
              <a:t>A céhek határozták meg, hogy az áruért cserébe mennyi pénzt kérhetnek el, valamint milyen minőségűnek kellett lennie az árunak. </a:t>
            </a:r>
            <a:r>
              <a:rPr lang="hu-HU" dirty="0"/>
              <a:t>A céhek ezenfelül hozzájárultak a város fejlődéséhez, például pénzt adtak a városfal újjáépítéséhez vagy segítették az egyházat.</a:t>
            </a:r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BE7D06-64C6-4FF7-8B69-A9BA7352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pic>
        <p:nvPicPr>
          <p:cNvPr id="3074" name="Picture 2" descr="5. A középkori város, a középkori kereskedelem - témavázlatok - történelem  - Fájlkatalógus - matt">
            <a:extLst>
              <a:ext uri="{FF2B5EF4-FFF2-40B4-BE49-F238E27FC236}">
                <a16:creationId xmlns:a16="http://schemas.microsoft.com/office/drawing/2014/main" id="{33650B8A-9766-4EBE-8E2D-79C90D2A9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24" y="0"/>
            <a:ext cx="4965576" cy="428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2CC848-E0C7-4992-8E68-704E29AF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6000" cy="798989"/>
          </a:xfrm>
        </p:spPr>
        <p:txBody>
          <a:bodyPr/>
          <a:lstStyle/>
          <a:p>
            <a:r>
              <a:rPr lang="hu-HU" i="1" u="sng" dirty="0"/>
              <a:t>A középkori kereskedelem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7D174F-6265-4100-9CBC-8BE77F52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8990"/>
            <a:ext cx="5628443" cy="547752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kereskedelemben jelentős szerepe volt az úgynevezett </a:t>
            </a:r>
            <a:r>
              <a:rPr lang="hu-HU" b="1" dirty="0"/>
              <a:t>távoli kereskedelemnek</a:t>
            </a:r>
            <a:r>
              <a:rPr lang="hu-HU" dirty="0"/>
              <a:t>. Itt távoli tájakról, </a:t>
            </a:r>
            <a:r>
              <a:rPr lang="hu-HU" b="1" dirty="0"/>
              <a:t>főleg Kínából</a:t>
            </a:r>
            <a:r>
              <a:rPr lang="hu-HU" dirty="0"/>
              <a:t> többhónapos út során különböző portékákat szállítottak be. Ilyen a </a:t>
            </a:r>
            <a:r>
              <a:rPr lang="hu-HU" b="1" dirty="0"/>
              <a:t>selyem</a:t>
            </a:r>
            <a:r>
              <a:rPr lang="hu-HU" dirty="0"/>
              <a:t> és egyéb áru. A városok jó helyszínt szolgáltattak a </a:t>
            </a:r>
            <a:r>
              <a:rPr lang="hu-HU" b="1" dirty="0"/>
              <a:t>vásárok rendezésére.</a:t>
            </a:r>
            <a:r>
              <a:rPr lang="hu-HU" dirty="0"/>
              <a:t> Ezek </a:t>
            </a:r>
            <a:r>
              <a:rPr lang="hu-HU" b="1" dirty="0"/>
              <a:t>általában vasárnapra</a:t>
            </a:r>
            <a:r>
              <a:rPr lang="hu-HU" dirty="0"/>
              <a:t> </a:t>
            </a:r>
            <a:r>
              <a:rPr lang="hu-HU" b="1" dirty="0"/>
              <a:t>estek</a:t>
            </a:r>
            <a:r>
              <a:rPr lang="hu-HU" dirty="0"/>
              <a:t> innen is származik a vasárnap kifejezés. Az egyes középkori városoknak volt úgynevezett </a:t>
            </a:r>
            <a:r>
              <a:rPr lang="hu-HU" b="1" dirty="0"/>
              <a:t>árumegállító joga</a:t>
            </a:r>
            <a:r>
              <a:rPr lang="hu-HU" dirty="0"/>
              <a:t>. Ez azt jelentette, hogy a városban kötelező volt a kereskedőknek megállniuk az portékájuk áruba bocsájtására, de az árat a város szabta meg.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A81835-43B2-477A-A121-C99DB6A7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pic>
        <p:nvPicPr>
          <p:cNvPr id="4098" name="Picture 2" descr="Történelem 9. – 4. A KÖZÉPKOR – 29. Városfejlődés a virágzó középkorban">
            <a:extLst>
              <a:ext uri="{FF2B5EF4-FFF2-40B4-BE49-F238E27FC236}">
                <a16:creationId xmlns:a16="http://schemas.microsoft.com/office/drawing/2014/main" id="{FCF0DFEA-B10D-49FE-BEB1-489E1B09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97" y="1171015"/>
            <a:ext cx="6465903" cy="451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450</Words>
  <Application>Microsoft Office PowerPoint</Application>
  <PresentationFormat>Szélesvásznú</PresentationFormat>
  <Paragraphs>17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Egy középkori város jellemzőinek bemutatása.  A középkori kereskedelem sajátosságai.</vt:lpstr>
      <vt:lpstr>A városok kialakulása</vt:lpstr>
      <vt:lpstr>A városok jellemzői</vt:lpstr>
      <vt:lpstr>A városok jellemzői</vt:lpstr>
      <vt:lpstr>A középkori kereskedelem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középkori város jellemzőinek bemutatása.  A középkori kereskedelem sajátosságai.</dc:title>
  <dc:creator>user</dc:creator>
  <cp:lastModifiedBy>user</cp:lastModifiedBy>
  <cp:revision>11</cp:revision>
  <dcterms:created xsi:type="dcterms:W3CDTF">2024-03-07T08:40:44Z</dcterms:created>
  <dcterms:modified xsi:type="dcterms:W3CDTF">2024-03-07T09:40:23Z</dcterms:modified>
</cp:coreProperties>
</file>