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98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8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54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409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55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310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46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12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708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5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6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72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19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97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8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B20871-2976-4640-A9FE-9CF78151A35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3499A5-A59B-4706-80D1-74017A14E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482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C03303-37B2-4489-A0B7-BBF505A44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86" y="457199"/>
            <a:ext cx="10695240" cy="2971801"/>
          </a:xfrm>
        </p:spPr>
        <p:txBody>
          <a:bodyPr>
            <a:normAutofit/>
          </a:bodyPr>
          <a:lstStyle/>
          <a:p>
            <a:r>
              <a:rPr lang="hu-HU" b="1" i="1" dirty="0"/>
              <a:t>Az ipari forradalom legjelentősebb területei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1C12D9D-05D1-45E4-96CA-E445F289C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78834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EC8587-143E-4833-A29F-85333A6E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E8E715-38EA-4850-B7FA-6A5D810D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i="1" u="sng" dirty="0"/>
              <a:t>Az ipari forradalom kezdetének okai</a:t>
            </a:r>
            <a:endParaRPr lang="hu-HU" dirty="0"/>
          </a:p>
          <a:p>
            <a:r>
              <a:rPr lang="hu-HU" dirty="0"/>
              <a:t>A XVIII. század közepén </a:t>
            </a:r>
            <a:r>
              <a:rPr lang="hu-HU" b="1" dirty="0"/>
              <a:t>Angliában jelentős változások történtek</a:t>
            </a:r>
            <a:r>
              <a:rPr lang="hu-HU" dirty="0"/>
              <a:t>, amelyek megváltoztatták annak történetét. Az ország fejlődését elősegítette, hogy szigetország révén </a:t>
            </a:r>
            <a:r>
              <a:rPr lang="hu-HU" b="1" dirty="0"/>
              <a:t>védve volt a külső támadásoktól</a:t>
            </a:r>
            <a:r>
              <a:rPr lang="hu-HU" dirty="0"/>
              <a:t>, a </a:t>
            </a:r>
            <a:r>
              <a:rPr lang="hu-HU" b="1" dirty="0"/>
              <a:t>politika nem befolyásolta a gazdaság fejlődését,</a:t>
            </a:r>
            <a:r>
              <a:rPr lang="hu-HU" dirty="0"/>
              <a:t> és </a:t>
            </a:r>
            <a:r>
              <a:rPr lang="hu-HU" b="1" dirty="0"/>
              <a:t>rengeteg ásványkinccsel rendelkezett</a:t>
            </a:r>
            <a:r>
              <a:rPr lang="hu-HU" dirty="0"/>
              <a:t> a szigetország. </a:t>
            </a:r>
          </a:p>
          <a:p>
            <a:r>
              <a:rPr lang="hu-HU" dirty="0"/>
              <a:t>A változások először a </a:t>
            </a:r>
            <a:r>
              <a:rPr lang="hu-HU" b="1" dirty="0"/>
              <a:t>mezőgazdaságot</a:t>
            </a:r>
            <a:r>
              <a:rPr lang="hu-HU" dirty="0"/>
              <a:t> </a:t>
            </a:r>
            <a:r>
              <a:rPr lang="hu-HU" b="1" dirty="0"/>
              <a:t>érintik</a:t>
            </a:r>
            <a:r>
              <a:rPr lang="hu-HU" dirty="0"/>
              <a:t>, ugyanis </a:t>
            </a:r>
            <a:r>
              <a:rPr lang="hu-HU" b="1" dirty="0"/>
              <a:t>elkezdik bekeríteni a legelőket</a:t>
            </a:r>
            <a:r>
              <a:rPr lang="hu-HU" dirty="0"/>
              <a:t> (karámok kialakítása, főleg juhoknak), így egy </a:t>
            </a:r>
            <a:r>
              <a:rPr lang="hu-HU" b="1" dirty="0"/>
              <a:t>csomó mezőgazdaságban dolgozó ember munka nélkül maradt</a:t>
            </a:r>
            <a:r>
              <a:rPr lang="hu-HU" dirty="0"/>
              <a:t>. Ez az esemény rengeteg embert arra késztet, hogy </a:t>
            </a:r>
            <a:r>
              <a:rPr lang="hu-HU" b="1" dirty="0"/>
              <a:t>városokba költözzön</a:t>
            </a:r>
            <a:r>
              <a:rPr lang="hu-HU" dirty="0"/>
              <a:t>, így a </a:t>
            </a:r>
            <a:r>
              <a:rPr lang="hu-HU" b="1" dirty="0"/>
              <a:t>városok létszáma ugrásszerűen megnőtt</a:t>
            </a:r>
            <a:r>
              <a:rPr lang="hu-HU" dirty="0"/>
              <a:t>. A városokban alakultak ki a </a:t>
            </a:r>
            <a:r>
              <a:rPr lang="hu-HU" b="1" dirty="0"/>
              <a:t>gyárak elődjei, a manufaktúrák</a:t>
            </a:r>
            <a:r>
              <a:rPr lang="hu-HU" dirty="0"/>
              <a:t>, ahol az emberek kézzel végezték a munkát. Mivel nagyon nagy volt a munkaerő, ezért </a:t>
            </a:r>
            <a:r>
              <a:rPr lang="hu-HU" b="1" dirty="0"/>
              <a:t>minimális fizetésért dolgoztatták</a:t>
            </a:r>
            <a:r>
              <a:rPr lang="hu-HU" dirty="0"/>
              <a:t> a tulajdonosok a munkásaikat, így megszületett a </a:t>
            </a:r>
            <a:r>
              <a:rPr lang="hu-HU" b="1" dirty="0"/>
              <a:t>vadkapitalizmus</a:t>
            </a:r>
            <a:r>
              <a:rPr lang="hu-HU" dirty="0"/>
              <a:t>, aminek célja, hogy a tulajdonos rövid időn belül meggazdagodjon, nem törődve semmi mással.</a:t>
            </a:r>
          </a:p>
          <a:p>
            <a:endParaRPr lang="hu-HU" dirty="0"/>
          </a:p>
        </p:txBody>
      </p:sp>
      <p:pic>
        <p:nvPicPr>
          <p:cNvPr id="1026" name="Picture 2" descr="Mi az ipari forradalom? Hogyan hatott és hat most a világra? | xForest">
            <a:extLst>
              <a:ext uri="{FF2B5EF4-FFF2-40B4-BE49-F238E27FC236}">
                <a16:creationId xmlns:a16="http://schemas.microsoft.com/office/drawing/2014/main" id="{04CC6BBA-D246-4023-9502-E318A454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29" y="4016977"/>
            <a:ext cx="4610471" cy="28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0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4B3490-C083-48F2-9071-1BB8A5DD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69554-C83E-48B5-AB9B-25081789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i="1" u="sng" dirty="0"/>
              <a:t>Az első ipari forradalom</a:t>
            </a:r>
            <a:endParaRPr lang="hu-HU" dirty="0"/>
          </a:p>
          <a:p>
            <a:r>
              <a:rPr lang="hu-HU" b="1" dirty="0"/>
              <a:t>1769-ben James Watt feltalálta a gőzgépet</a:t>
            </a:r>
            <a:r>
              <a:rPr lang="hu-HU" dirty="0"/>
              <a:t>, ami egy alap erőgép volt, ami a gőz erejét energiává alakította át. Később ez szolgáltatta az alapját több másik találmány megalkotásához. Mivel a gép működtetéséhez </a:t>
            </a:r>
            <a:r>
              <a:rPr lang="hu-HU" b="1" dirty="0"/>
              <a:t>szén elégetésére volt szükség</a:t>
            </a:r>
            <a:r>
              <a:rPr lang="hu-HU" dirty="0"/>
              <a:t>, ezért csak olyan helyeken tudták alkalmazni, ahol nem fenyegetett a tűzvész veszélye, így főleg a </a:t>
            </a:r>
            <a:r>
              <a:rPr lang="hu-HU" b="1" dirty="0"/>
              <a:t>bányászatban, kohászatban, közlekedésben használták</a:t>
            </a:r>
            <a:r>
              <a:rPr lang="hu-HU" dirty="0"/>
              <a:t>.</a:t>
            </a:r>
          </a:p>
          <a:p>
            <a:r>
              <a:rPr lang="hu-HU" b="1" dirty="0"/>
              <a:t>1780-ban John Kay repülő vetélőt terveztett a szövőszékhez</a:t>
            </a:r>
            <a:r>
              <a:rPr lang="hu-HU" dirty="0"/>
              <a:t>, ezzel beindítva a </a:t>
            </a:r>
            <a:r>
              <a:rPr lang="hu-HU" b="1" dirty="0"/>
              <a:t>textilipar fejlődését</a:t>
            </a:r>
            <a:r>
              <a:rPr lang="hu-HU" dirty="0"/>
              <a:t>. </a:t>
            </a:r>
            <a:r>
              <a:rPr lang="hu-HU" b="1" dirty="0"/>
              <a:t>1807-ben Fulton</a:t>
            </a:r>
            <a:r>
              <a:rPr lang="hu-HU" dirty="0"/>
              <a:t> megépíttette az első </a:t>
            </a:r>
            <a:r>
              <a:rPr lang="hu-HU" b="1" dirty="0"/>
              <a:t>gőzhajót</a:t>
            </a:r>
            <a:r>
              <a:rPr lang="hu-HU" dirty="0"/>
              <a:t> és </a:t>
            </a:r>
            <a:r>
              <a:rPr lang="hu-HU" b="1" dirty="0"/>
              <a:t>1815-ben Stephenson az első gőzmozdonyt,</a:t>
            </a:r>
            <a:r>
              <a:rPr lang="hu-HU" dirty="0"/>
              <a:t> ami forradalmi 25 km/h-s csúcssebességre volt képes. (ezért </a:t>
            </a:r>
            <a:r>
              <a:rPr lang="hu-HU" dirty="0" err="1"/>
              <a:t>Rocket-nek</a:t>
            </a:r>
            <a:r>
              <a:rPr lang="hu-HU" dirty="0"/>
              <a:t> nevezték el)</a:t>
            </a:r>
          </a:p>
          <a:p>
            <a:endParaRPr lang="hu-HU" dirty="0"/>
          </a:p>
        </p:txBody>
      </p:sp>
      <p:pic>
        <p:nvPicPr>
          <p:cNvPr id="2050" name="Picture 2" descr="Az első ipari forradalom by Réka Lázár on Prezi">
            <a:extLst>
              <a:ext uri="{FF2B5EF4-FFF2-40B4-BE49-F238E27FC236}">
                <a16:creationId xmlns:a16="http://schemas.microsoft.com/office/drawing/2014/main" id="{5D2E2125-F9A2-4696-B251-1E123BF6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3" y="3700324"/>
            <a:ext cx="5613647" cy="315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0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0A7CB-AC87-4294-8BFC-C41DF1D2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i="1" u="sng" dirty="0"/>
              <a:t>Az ipari forradalom hatásai</a:t>
            </a:r>
            <a:endParaRPr lang="hu-HU" dirty="0"/>
          </a:p>
          <a:p>
            <a:r>
              <a:rPr lang="hu-HU" dirty="0"/>
              <a:t> A sok modernizálás miatt </a:t>
            </a:r>
            <a:r>
              <a:rPr lang="hu-HU" b="1" dirty="0"/>
              <a:t>felgyorsul a világ menete</a:t>
            </a:r>
            <a:r>
              <a:rPr lang="hu-HU" dirty="0"/>
              <a:t>, ugyanannyi idő alatt több dolgot tudunk elvégezni. A </a:t>
            </a:r>
            <a:r>
              <a:rPr lang="hu-HU" b="1" dirty="0"/>
              <a:t>közlekedés</a:t>
            </a:r>
            <a:r>
              <a:rPr lang="hu-HU" dirty="0"/>
              <a:t> és a </a:t>
            </a:r>
            <a:r>
              <a:rPr lang="hu-HU" b="1" dirty="0"/>
              <a:t>szállítás felgyorsul a gőzmozdony és a gőzhajó hatására</a:t>
            </a:r>
            <a:r>
              <a:rPr lang="hu-HU" dirty="0"/>
              <a:t>. A </a:t>
            </a:r>
            <a:r>
              <a:rPr lang="hu-HU" b="1" dirty="0"/>
              <a:t>vadkapitalizmus gyermekmunkásokat alkalmaz</a:t>
            </a:r>
            <a:r>
              <a:rPr lang="hu-HU" dirty="0"/>
              <a:t>, akiket kevesebb fizetségért dolgoztatnak, mint a felnőtteket. Mivel azonban rengetegen maradtak munka nélkül </a:t>
            </a:r>
            <a:r>
              <a:rPr lang="hu-HU" b="1" dirty="0"/>
              <a:t>ezért kialakulnak a városokra jellemző nyomornegyedek</a:t>
            </a:r>
            <a:r>
              <a:rPr lang="hu-HU" dirty="0"/>
              <a:t>, </a:t>
            </a:r>
            <a:r>
              <a:rPr lang="hu-HU" b="1" dirty="0"/>
              <a:t>a bűnözés, az alkoholizmus, a prostitúció.</a:t>
            </a:r>
            <a:endParaRPr lang="hu-HU" dirty="0"/>
          </a:p>
          <a:p>
            <a:r>
              <a:rPr lang="hu-HU" dirty="0"/>
              <a:t>Mivel az ipari forradalom idején a környezetvédelem nem volt lényeges ezért </a:t>
            </a:r>
            <a:r>
              <a:rPr lang="hu-HU" b="1" dirty="0"/>
              <a:t>óriási volt a környezetszennyezés</a:t>
            </a:r>
            <a:r>
              <a:rPr lang="hu-HU" dirty="0"/>
              <a:t>. </a:t>
            </a:r>
            <a:r>
              <a:rPr lang="hu-HU" b="1" dirty="0"/>
              <a:t>Londonban például óriási szmog alakult ki</a:t>
            </a:r>
            <a:r>
              <a:rPr lang="hu-HU" dirty="0"/>
              <a:t>, aminek következtében </a:t>
            </a:r>
            <a:r>
              <a:rPr lang="hu-HU" b="1" dirty="0"/>
              <a:t>új betegségek jelentek meg a városokban</a:t>
            </a:r>
            <a:r>
              <a:rPr lang="hu-HU" dirty="0"/>
              <a:t>, ilyenek voltak az angol-láz és a TBC. </a:t>
            </a:r>
          </a:p>
          <a:p>
            <a:endParaRPr lang="hu-HU" dirty="0"/>
          </a:p>
        </p:txBody>
      </p:sp>
      <p:pic>
        <p:nvPicPr>
          <p:cNvPr id="3076" name="Picture 4" descr="Az ipari forradalom kibontakozása és következményei - Történelem  kidolgozott érettségi tétel - Érettségi.com">
            <a:extLst>
              <a:ext uri="{FF2B5EF4-FFF2-40B4-BE49-F238E27FC236}">
                <a16:creationId xmlns:a16="http://schemas.microsoft.com/office/drawing/2014/main" id="{758FCD65-F0B8-47BE-8358-59ABF8541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4033485"/>
            <a:ext cx="4131076" cy="285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0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B7F032-2A4B-4B20-83C9-24260E2B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1987D-5F88-4F58-A008-E82E088F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XIX. század közepére a munkásoknak elegük lett a munkakörülményekből és </a:t>
            </a:r>
            <a:r>
              <a:rPr lang="hu-HU" b="1" dirty="0"/>
              <a:t>mozgalmakat szerveztek</a:t>
            </a:r>
            <a:r>
              <a:rPr lang="hu-HU" dirty="0"/>
              <a:t>. A munkások eszköze lett a </a:t>
            </a:r>
            <a:r>
              <a:rPr lang="hu-HU" b="1" dirty="0"/>
              <a:t>sztrájk</a:t>
            </a:r>
            <a:r>
              <a:rPr lang="hu-HU" dirty="0"/>
              <a:t> amikor a munkások bementek munkahelyükre, de nem dolgoztak és ezen idő alatt a képviselőjük tárgyal a munkáltatóval a körülményeik javításáról. Végül a munkásmozgalmak hatására pár </a:t>
            </a:r>
            <a:r>
              <a:rPr lang="hu-HU" b="1" dirty="0"/>
              <a:t>szabályozást vezettek be</a:t>
            </a:r>
            <a:r>
              <a:rPr lang="hu-HU" dirty="0"/>
              <a:t>. Ilyen volt </a:t>
            </a:r>
            <a:r>
              <a:rPr lang="hu-HU" b="1" dirty="0"/>
              <a:t>a gyermekmunka visszaszorítása</a:t>
            </a:r>
            <a:r>
              <a:rPr lang="hu-HU" dirty="0"/>
              <a:t> (14 éves kor alatt nem lehetett), a </a:t>
            </a:r>
            <a:r>
              <a:rPr lang="hu-HU" b="1" dirty="0"/>
              <a:t>munkaidő maximalizálása napi 14 órában</a:t>
            </a:r>
            <a:r>
              <a:rPr lang="hu-HU" dirty="0"/>
              <a:t>, </a:t>
            </a:r>
            <a:r>
              <a:rPr lang="hu-HU" b="1" dirty="0"/>
              <a:t>munkakörülmények javítása,</a:t>
            </a:r>
            <a:r>
              <a:rPr lang="hu-HU" dirty="0"/>
              <a:t> a </a:t>
            </a:r>
            <a:r>
              <a:rPr lang="hu-HU" b="1" dirty="0"/>
              <a:t>vasárnapi pihenőnap bevezetése</a:t>
            </a:r>
            <a:r>
              <a:rPr lang="hu-HU" dirty="0"/>
              <a:t>, a </a:t>
            </a:r>
            <a:r>
              <a:rPr lang="hu-HU" b="1" dirty="0"/>
              <a:t>május 1-jei munkaszüneti nap</a:t>
            </a:r>
            <a:r>
              <a:rPr lang="hu-HU" dirty="0"/>
              <a:t> és az </a:t>
            </a:r>
            <a:r>
              <a:rPr lang="hu-HU" b="1" dirty="0"/>
              <a:t>általános titkos választójog bevezetése.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393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B03788-6EB7-4374-AC9B-833B80DB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0BDE8D-DC50-4792-81F3-98944356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Ebben az időszakban kezdtek megjelenni Angliában a </a:t>
            </a:r>
            <a:r>
              <a:rPr lang="hu-HU" b="1" dirty="0"/>
              <a:t>nagy futball csapatok</a:t>
            </a:r>
            <a:r>
              <a:rPr lang="hu-HU" dirty="0"/>
              <a:t>. Valamint érdemes megemlíteni </a:t>
            </a:r>
            <a:r>
              <a:rPr lang="hu-HU" b="1" dirty="0"/>
              <a:t>Owent a jótékony gyárost</a:t>
            </a:r>
            <a:r>
              <a:rPr lang="hu-HU" dirty="0"/>
              <a:t>, aki munkásainak orvosi ellátást, óvodát, és jó munkakörülményeket biztosított, de ezzel megelőzte a korát. Jelentős </a:t>
            </a:r>
            <a:r>
              <a:rPr lang="hu-HU" b="1" dirty="0"/>
              <a:t>eszmerendszer a szocializmus</a:t>
            </a:r>
            <a:r>
              <a:rPr lang="hu-HU" dirty="0"/>
              <a:t>, ami a közösségre helyezi a hangsúlyt az egyénnel szemben és a Karl Marx által kidolgozott </a:t>
            </a:r>
            <a:r>
              <a:rPr lang="hu-HU" b="1" dirty="0"/>
              <a:t>marxizmus,</a:t>
            </a:r>
            <a:r>
              <a:rPr lang="hu-HU" dirty="0"/>
              <a:t> ami egy jövőbeli tökéletes társadalom képét festette fel, ahol minden ember </a:t>
            </a:r>
            <a:r>
              <a:rPr lang="hu-HU" dirty="0" err="1"/>
              <a:t>egyenérétkű</a:t>
            </a:r>
            <a:r>
              <a:rPr lang="hu-HU" dirty="0"/>
              <a:t> és minden a közösség tulajdona. (Ez egy képzeletbeli, megvalósulhatatlan világ -&gt; utópia)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839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53953-650E-4A96-9667-D293F4B1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CF3E17-0380-4F64-8904-3A92D944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i="1" u="sng" dirty="0"/>
              <a:t>A második ipari forradalom</a:t>
            </a:r>
            <a:endParaRPr lang="hu-HU" dirty="0"/>
          </a:p>
          <a:p>
            <a:r>
              <a:rPr lang="hu-HU" dirty="0"/>
              <a:t>A második ipari forradalom az </a:t>
            </a:r>
            <a:r>
              <a:rPr lang="hu-HU" b="1" dirty="0"/>
              <a:t>1860-as években indult el</a:t>
            </a:r>
            <a:r>
              <a:rPr lang="hu-HU" dirty="0"/>
              <a:t>.  Az USA, Német Császárság és Osztrák-Magyar Monarchia ekkor csatlakoznak be Anglia mellé az ipari forradalomba. Itt ugyanis főleg a f</a:t>
            </a:r>
            <a:r>
              <a:rPr lang="hu-HU" b="1" dirty="0"/>
              <a:t>izika és kémia terén történtek újítások</a:t>
            </a:r>
            <a:r>
              <a:rPr lang="hu-HU" dirty="0"/>
              <a:t>. A fizikával az </a:t>
            </a:r>
            <a:r>
              <a:rPr lang="hu-HU" b="1" dirty="0"/>
              <a:t>acélipar (német),</a:t>
            </a:r>
            <a:r>
              <a:rPr lang="hu-HU" dirty="0"/>
              <a:t> a </a:t>
            </a:r>
            <a:r>
              <a:rPr lang="hu-HU" b="1" dirty="0"/>
              <a:t>robbanómotor</a:t>
            </a:r>
            <a:r>
              <a:rPr lang="hu-HU" dirty="0"/>
              <a:t>, az </a:t>
            </a:r>
            <a:r>
              <a:rPr lang="hu-HU" b="1" dirty="0"/>
              <a:t>elektromosság</a:t>
            </a:r>
            <a:r>
              <a:rPr lang="hu-HU" dirty="0"/>
              <a:t> és a </a:t>
            </a:r>
            <a:r>
              <a:rPr lang="hu-HU" b="1" dirty="0"/>
              <a:t>repülés fejlődött</a:t>
            </a:r>
            <a:r>
              <a:rPr lang="hu-HU" dirty="0"/>
              <a:t>. A kémiával a </a:t>
            </a:r>
            <a:r>
              <a:rPr lang="hu-HU" b="1" dirty="0"/>
              <a:t>vegyipar, műanyag, robbanóanyag, műtrágya, gyógyszeripar, filmgyártás</a:t>
            </a:r>
            <a:r>
              <a:rPr lang="hu-HU" dirty="0"/>
              <a:t> jár együtt. Nagy előrelépést jelentett, hogy </a:t>
            </a:r>
            <a:r>
              <a:rPr lang="hu-HU" b="1" dirty="0"/>
              <a:t>megjelentek a tőkés befektetők</a:t>
            </a:r>
            <a:r>
              <a:rPr lang="hu-HU" dirty="0"/>
              <a:t>, akik a feltalálók mögé vagyoni támogatással álltak be.</a:t>
            </a:r>
          </a:p>
          <a:p>
            <a:r>
              <a:rPr lang="hu-HU" dirty="0"/>
              <a:t>Fontosabb feltalálók többek között </a:t>
            </a:r>
            <a:r>
              <a:rPr lang="hu-HU" b="1" dirty="0"/>
              <a:t>Edison </a:t>
            </a:r>
            <a:r>
              <a:rPr lang="hu-HU" dirty="0"/>
              <a:t>aki a</a:t>
            </a:r>
            <a:r>
              <a:rPr lang="hu-HU" b="1" dirty="0"/>
              <a:t> gramofont </a:t>
            </a:r>
            <a:r>
              <a:rPr lang="hu-HU" dirty="0"/>
              <a:t>és a</a:t>
            </a:r>
            <a:r>
              <a:rPr lang="hu-HU" b="1" dirty="0"/>
              <a:t> villanykörtét,</a:t>
            </a:r>
            <a:r>
              <a:rPr lang="hu-HU" dirty="0"/>
              <a:t> </a:t>
            </a:r>
            <a:r>
              <a:rPr lang="hu-HU" b="1" dirty="0"/>
              <a:t>Jedlik Ányos</a:t>
            </a:r>
            <a:r>
              <a:rPr lang="hu-HU" dirty="0"/>
              <a:t> aki a </a:t>
            </a:r>
            <a:r>
              <a:rPr lang="hu-HU" b="1" dirty="0"/>
              <a:t>dinamót</a:t>
            </a:r>
            <a:r>
              <a:rPr lang="hu-HU" dirty="0"/>
              <a:t> és a </a:t>
            </a:r>
            <a:r>
              <a:rPr lang="hu-HU" b="1" dirty="0"/>
              <a:t>szódavizet</a:t>
            </a:r>
            <a:r>
              <a:rPr lang="hu-HU" dirty="0"/>
              <a:t>, a </a:t>
            </a:r>
            <a:r>
              <a:rPr lang="hu-HU" b="1" dirty="0"/>
              <a:t>Wright testvérek</a:t>
            </a:r>
            <a:r>
              <a:rPr lang="hu-HU" dirty="0"/>
              <a:t> pedig a </a:t>
            </a:r>
            <a:r>
              <a:rPr lang="hu-HU" b="1" dirty="0"/>
              <a:t>repülőgépet</a:t>
            </a:r>
            <a:r>
              <a:rPr lang="hu-HU" dirty="0"/>
              <a:t>, </a:t>
            </a:r>
            <a:r>
              <a:rPr lang="hu-HU" b="1" dirty="0"/>
              <a:t>Puskás Tivadar</a:t>
            </a:r>
            <a:r>
              <a:rPr lang="hu-HU" dirty="0"/>
              <a:t> pedig a </a:t>
            </a:r>
            <a:r>
              <a:rPr lang="hu-HU" b="1" dirty="0"/>
              <a:t>telefonhírmondót</a:t>
            </a:r>
            <a:r>
              <a:rPr lang="hu-HU" dirty="0"/>
              <a:t> találták fel.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935247-8618-4FA6-A0F6-EAE123B3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55" y="4140138"/>
            <a:ext cx="5693546" cy="27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99C82B-3598-412A-8011-A43D81F5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37FA06-9ADF-4DCF-AA75-1085ACD3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jelentősebb létrejött monopóliumok: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b="1" dirty="0"/>
              <a:t>kartell</a:t>
            </a:r>
            <a:r>
              <a:rPr lang="hu-HU" dirty="0"/>
              <a:t> akkor jön létre, amikor a vállalatok megegyeznek egymással a piac és az árak felosztásáról. Ilyen módon nem jön létre verseny a vásárló kegyeiért, ezért a törvény tiltja a kartell létrehozását.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b="1" dirty="0"/>
              <a:t>szindikátus</a:t>
            </a:r>
            <a:r>
              <a:rPr lang="hu-HU" dirty="0"/>
              <a:t> különböző profilú cégek összefogását jelenti egy bizonyos termék megalkotása érdekében. (pl.: autók esetén)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b="1" dirty="0"/>
              <a:t>konszern</a:t>
            </a:r>
            <a:r>
              <a:rPr lang="hu-HU" dirty="0"/>
              <a:t> egy bank irányítása alatt létrejött vállalat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b="1" dirty="0"/>
              <a:t>tröszt</a:t>
            </a:r>
            <a:r>
              <a:rPr lang="hu-HU" dirty="0"/>
              <a:t> pedig egy-egy vezető vállalat összeolvadásakor jön létre, és ez a folyamat részvényfelvásárlás útján jön létre.</a:t>
            </a:r>
          </a:p>
          <a:p>
            <a:endParaRPr lang="hu-HU" dirty="0"/>
          </a:p>
        </p:txBody>
      </p:sp>
      <p:pic>
        <p:nvPicPr>
          <p:cNvPr id="5122" name="Picture 2" descr="11.1.4 A második ipari forradalom - DigiTöri">
            <a:extLst>
              <a:ext uri="{FF2B5EF4-FFF2-40B4-BE49-F238E27FC236}">
                <a16:creationId xmlns:a16="http://schemas.microsoft.com/office/drawing/2014/main" id="{A553CBFD-24C6-4C4E-A01F-80A64BA41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24" y="3622089"/>
            <a:ext cx="4267814" cy="323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5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779</Words>
  <Application>Microsoft Office PowerPoint</Application>
  <PresentationFormat>Szélesvásznú</PresentationFormat>
  <Paragraphs>20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Szelet</vt:lpstr>
      <vt:lpstr>Az ipari forradalom legjelentősebb területei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ipari forradalom legjelentősebb területei </dc:title>
  <dc:creator>user</dc:creator>
  <cp:lastModifiedBy>user</cp:lastModifiedBy>
  <cp:revision>4</cp:revision>
  <dcterms:created xsi:type="dcterms:W3CDTF">2024-03-06T08:52:57Z</dcterms:created>
  <dcterms:modified xsi:type="dcterms:W3CDTF">2024-03-06T09:09:11Z</dcterms:modified>
</cp:coreProperties>
</file>